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80" d="100"/>
          <a:sy n="80" d="100"/>
        </p:scale>
        <p:origin x="564" y="9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7118B64-0E31-4609-99D3-BD7972C8B0AE}" type="datetimeFigureOut">
              <a:rPr lang="en-GB" smtClean="0"/>
              <a:t>04/10/2018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EFBC73-7572-4182-89D3-5B50ECF37C78}" type="slidenum">
              <a:rPr lang="en-GB" smtClean="0"/>
              <a:t>‹#›</a:t>
            </a:fld>
            <a:endParaRPr lang="en-GB"/>
          </a:p>
        </p:txBody>
      </p:sp>
    </p:spTree>
    <p:extLst>
      <p:ext uri="{BB962C8B-B14F-4D97-AF65-F5344CB8AC3E}">
        <p14:creationId xmlns:p14="http://schemas.microsoft.com/office/powerpoint/2010/main" val="2461928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118B64-0E31-4609-99D3-BD7972C8B0AE}" type="datetimeFigureOut">
              <a:rPr lang="en-GB" smtClean="0"/>
              <a:t>04/10/2018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EFBC73-7572-4182-89D3-5B50ECF37C78}" type="slidenum">
              <a:rPr lang="en-GB" smtClean="0"/>
              <a:t>‹#›</a:t>
            </a:fld>
            <a:endParaRPr lang="en-GB"/>
          </a:p>
        </p:txBody>
      </p:sp>
    </p:spTree>
    <p:extLst>
      <p:ext uri="{BB962C8B-B14F-4D97-AF65-F5344CB8AC3E}">
        <p14:creationId xmlns:p14="http://schemas.microsoft.com/office/powerpoint/2010/main" val="959243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7118B64-0E31-4609-99D3-BD7972C8B0AE}" type="datetimeFigureOut">
              <a:rPr lang="en-GB" smtClean="0"/>
              <a:t>04/10/2018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EFBC73-7572-4182-89D3-5B50ECF37C78}" type="slidenum">
              <a:rPr lang="en-GB" smtClean="0"/>
              <a:t>‹#›</a:t>
            </a:fld>
            <a:endParaRPr lang="en-GB"/>
          </a:p>
        </p:txBody>
      </p:sp>
    </p:spTree>
    <p:extLst>
      <p:ext uri="{BB962C8B-B14F-4D97-AF65-F5344CB8AC3E}">
        <p14:creationId xmlns:p14="http://schemas.microsoft.com/office/powerpoint/2010/main" val="3077747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7118B64-0E31-4609-99D3-BD7972C8B0AE}" type="datetimeFigureOut">
              <a:rPr lang="en-GB" smtClean="0"/>
              <a:t>04/10/2018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EFBC73-7572-4182-89D3-5B50ECF37C78}" type="slidenum">
              <a:rPr lang="en-GB" smtClean="0"/>
              <a:t>‹#›</a:t>
            </a:fld>
            <a:endParaRPr lang="en-GB"/>
          </a:p>
        </p:txBody>
      </p:sp>
    </p:spTree>
    <p:extLst>
      <p:ext uri="{BB962C8B-B14F-4D97-AF65-F5344CB8AC3E}">
        <p14:creationId xmlns:p14="http://schemas.microsoft.com/office/powerpoint/2010/main" val="1045129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7118B64-0E31-4609-99D3-BD7972C8B0AE}" type="datetimeFigureOut">
              <a:rPr lang="en-GB" smtClean="0"/>
              <a:t>04/10/2018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9EFBC73-7572-4182-89D3-5B50ECF37C78}" type="slidenum">
              <a:rPr lang="en-GB" smtClean="0"/>
              <a:t>‹#›</a:t>
            </a:fld>
            <a:endParaRPr lang="en-GB"/>
          </a:p>
        </p:txBody>
      </p:sp>
    </p:spTree>
    <p:extLst>
      <p:ext uri="{BB962C8B-B14F-4D97-AF65-F5344CB8AC3E}">
        <p14:creationId xmlns:p14="http://schemas.microsoft.com/office/powerpoint/2010/main" val="2035246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7118B64-0E31-4609-99D3-BD7972C8B0AE}" type="datetimeFigureOut">
              <a:rPr lang="en-GB" smtClean="0"/>
              <a:t>04/10/2018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9EFBC73-7572-4182-89D3-5B50ECF37C78}" type="slidenum">
              <a:rPr lang="en-GB" smtClean="0"/>
              <a:t>‹#›</a:t>
            </a:fld>
            <a:endParaRPr lang="en-GB"/>
          </a:p>
        </p:txBody>
      </p:sp>
    </p:spTree>
    <p:extLst>
      <p:ext uri="{BB962C8B-B14F-4D97-AF65-F5344CB8AC3E}">
        <p14:creationId xmlns:p14="http://schemas.microsoft.com/office/powerpoint/2010/main" val="1221472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118B64-0E31-4609-99D3-BD7972C8B0AE}" type="datetimeFigureOut">
              <a:rPr lang="en-GB" smtClean="0"/>
              <a:t>04/10/2018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9EFBC73-7572-4182-89D3-5B50ECF37C78}" type="slidenum">
              <a:rPr lang="en-GB" smtClean="0"/>
              <a:t>‹#›</a:t>
            </a:fld>
            <a:endParaRPr lang="en-GB"/>
          </a:p>
        </p:txBody>
      </p:sp>
    </p:spTree>
    <p:extLst>
      <p:ext uri="{BB962C8B-B14F-4D97-AF65-F5344CB8AC3E}">
        <p14:creationId xmlns:p14="http://schemas.microsoft.com/office/powerpoint/2010/main" val="42727473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118B64-0E31-4609-99D3-BD7972C8B0AE}" type="datetimeFigureOut">
              <a:rPr lang="en-GB" smtClean="0"/>
              <a:t>04/10/2018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EFBC73-7572-4182-89D3-5B50ECF37C78}" type="slidenum">
              <a:rPr lang="en-GB" smtClean="0"/>
              <a:t>‹#›</a:t>
            </a:fld>
            <a:endParaRPr lang="en-GB"/>
          </a:p>
        </p:txBody>
      </p:sp>
    </p:spTree>
    <p:extLst>
      <p:ext uri="{BB962C8B-B14F-4D97-AF65-F5344CB8AC3E}">
        <p14:creationId xmlns:p14="http://schemas.microsoft.com/office/powerpoint/2010/main" val="2422453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118B64-0E31-4609-99D3-BD7972C8B0AE}" type="datetimeFigureOut">
              <a:rPr lang="en-GB" smtClean="0"/>
              <a:t>04/10/2018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EFBC73-7572-4182-89D3-5B50ECF37C78}" type="slidenum">
              <a:rPr lang="en-GB" smtClean="0"/>
              <a:t>‹#›</a:t>
            </a:fld>
            <a:endParaRPr lang="en-GB"/>
          </a:p>
        </p:txBody>
      </p:sp>
    </p:spTree>
    <p:extLst>
      <p:ext uri="{BB962C8B-B14F-4D97-AF65-F5344CB8AC3E}">
        <p14:creationId xmlns:p14="http://schemas.microsoft.com/office/powerpoint/2010/main" val="32101697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118B64-0E31-4609-99D3-BD7972C8B0AE}" type="datetimeFigureOut">
              <a:rPr lang="en-GB" smtClean="0"/>
              <a:t>04/10/2018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EFBC73-7572-4182-89D3-5B50ECF37C78}" type="slidenum">
              <a:rPr lang="en-GB" smtClean="0"/>
              <a:t>‹#›</a:t>
            </a:fld>
            <a:endParaRPr lang="en-GB"/>
          </a:p>
        </p:txBody>
      </p:sp>
    </p:spTree>
    <p:extLst>
      <p:ext uri="{BB962C8B-B14F-4D97-AF65-F5344CB8AC3E}">
        <p14:creationId xmlns:p14="http://schemas.microsoft.com/office/powerpoint/2010/main" val="1521555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118B64-0E31-4609-99D3-BD7972C8B0AE}" type="datetimeFigureOut">
              <a:rPr lang="en-GB" smtClean="0"/>
              <a:t>04/10/2018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EFBC73-7572-4182-89D3-5B50ECF37C78}" type="slidenum">
              <a:rPr lang="en-GB" smtClean="0"/>
              <a:t>‹#›</a:t>
            </a:fld>
            <a:endParaRPr lang="en-GB"/>
          </a:p>
        </p:txBody>
      </p:sp>
    </p:spTree>
    <p:extLst>
      <p:ext uri="{BB962C8B-B14F-4D97-AF65-F5344CB8AC3E}">
        <p14:creationId xmlns:p14="http://schemas.microsoft.com/office/powerpoint/2010/main" val="27062430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18B64-0E31-4609-99D3-BD7972C8B0AE}" type="datetimeFigureOut">
              <a:rPr lang="en-GB" smtClean="0"/>
              <a:t>04/10/2018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EFBC73-7572-4182-89D3-5B50ECF37C78}" type="slidenum">
              <a:rPr lang="en-GB" smtClean="0"/>
              <a:t>‹#›</a:t>
            </a:fld>
            <a:endParaRPr lang="en-GB"/>
          </a:p>
        </p:txBody>
      </p:sp>
    </p:spTree>
    <p:extLst>
      <p:ext uri="{BB962C8B-B14F-4D97-AF65-F5344CB8AC3E}">
        <p14:creationId xmlns:p14="http://schemas.microsoft.com/office/powerpoint/2010/main" val="490755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 Id="rId4" Type="http://schemas.openxmlformats.org/officeDocument/2006/relationships/image" Target="../media/image8.jpg"/></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t>Invest in the Future</a:t>
            </a:r>
          </a:p>
        </p:txBody>
      </p:sp>
      <p:sp>
        <p:nvSpPr>
          <p:cNvPr id="3" name="Subtitle 2"/>
          <p:cNvSpPr>
            <a:spLocks noGrp="1"/>
          </p:cNvSpPr>
          <p:nvPr>
            <p:ph type="subTitle" idx="1"/>
          </p:nvPr>
        </p:nvSpPr>
        <p:spPr/>
        <p:txBody>
          <a:bodyPr>
            <a:normAutofit/>
          </a:bodyPr>
          <a:lstStyle/>
          <a:p>
            <a:r>
              <a:rPr lang="en-GB" sz="3200" b="1" dirty="0"/>
              <a:t>Invest in Assistive Technology</a:t>
            </a:r>
          </a:p>
          <a:p>
            <a:endParaRPr lang="en-GB" sz="3200" b="1" dirty="0"/>
          </a:p>
          <a:p>
            <a:r>
              <a:rPr lang="en-GB" sz="1800" b="1" dirty="0"/>
              <a:t>Jane Sharp QTVI, VIEW</a:t>
            </a:r>
          </a:p>
        </p:txBody>
      </p:sp>
    </p:spTree>
    <p:extLst>
      <p:ext uri="{BB962C8B-B14F-4D97-AF65-F5344CB8AC3E}">
        <p14:creationId xmlns:p14="http://schemas.microsoft.com/office/powerpoint/2010/main" val="38517666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22450"/>
            <a:ext cx="10515600" cy="1325563"/>
          </a:xfrm>
        </p:spPr>
        <p:txBody>
          <a:bodyPr/>
          <a:lstStyle/>
          <a:p>
            <a:r>
              <a:rPr lang="en-GB" dirty="0"/>
              <a:t>The APPGAT</a:t>
            </a:r>
          </a:p>
        </p:txBody>
      </p:sp>
      <p:sp>
        <p:nvSpPr>
          <p:cNvPr id="3" name="Content Placeholder 2"/>
          <p:cNvSpPr>
            <a:spLocks noGrp="1"/>
          </p:cNvSpPr>
          <p:nvPr>
            <p:ph idx="1"/>
          </p:nvPr>
        </p:nvSpPr>
        <p:spPr>
          <a:xfrm>
            <a:off x="838200" y="4114799"/>
            <a:ext cx="10515600" cy="1547813"/>
          </a:xfrm>
        </p:spPr>
        <p:txBody>
          <a:bodyPr/>
          <a:lstStyle/>
          <a:p>
            <a:pPr marL="0" indent="0">
              <a:buNone/>
            </a:pPr>
            <a:r>
              <a:rPr lang="en-US" dirty="0"/>
              <a:t>Mission: </a:t>
            </a:r>
          </a:p>
          <a:p>
            <a:pPr marL="0" indent="0">
              <a:buNone/>
            </a:pPr>
            <a:r>
              <a:rPr lang="en-US" dirty="0"/>
              <a:t>to promote policy that takes advantage of technology to make society more inclusive for all</a:t>
            </a:r>
            <a:endParaRPr lang="en-GB" dirty="0"/>
          </a:p>
        </p:txBody>
      </p:sp>
    </p:spTree>
    <p:extLst>
      <p:ext uri="{BB962C8B-B14F-4D97-AF65-F5344CB8AC3E}">
        <p14:creationId xmlns:p14="http://schemas.microsoft.com/office/powerpoint/2010/main" val="2037876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79550"/>
            <a:ext cx="10515600" cy="1325563"/>
          </a:xfrm>
        </p:spPr>
        <p:txBody>
          <a:bodyPr/>
          <a:lstStyle/>
          <a:p>
            <a:r>
              <a:rPr lang="en-GB" dirty="0"/>
              <a:t>The Issue</a:t>
            </a:r>
          </a:p>
        </p:txBody>
      </p:sp>
      <p:sp>
        <p:nvSpPr>
          <p:cNvPr id="3" name="Content Placeholder 2"/>
          <p:cNvSpPr>
            <a:spLocks noGrp="1"/>
          </p:cNvSpPr>
          <p:nvPr>
            <p:ph idx="1"/>
          </p:nvPr>
        </p:nvSpPr>
        <p:spPr>
          <a:xfrm>
            <a:off x="838200" y="3371849"/>
            <a:ext cx="10515600" cy="2805113"/>
          </a:xfrm>
        </p:spPr>
        <p:txBody>
          <a:bodyPr/>
          <a:lstStyle/>
          <a:p>
            <a:pPr marL="0" indent="0">
              <a:buNone/>
            </a:pPr>
            <a:r>
              <a:rPr lang="en-US" dirty="0"/>
              <a:t>“… technology … looks familiar to children and doesn’t stand out. But this technological progress hasn’t always been matched by the level of impact in schools that we want to see”  </a:t>
            </a:r>
          </a:p>
          <a:p>
            <a:pPr marL="0" indent="0">
              <a:buNone/>
            </a:pPr>
            <a:endParaRPr lang="en-US" dirty="0"/>
          </a:p>
          <a:p>
            <a:pPr marL="0" indent="0">
              <a:buNone/>
            </a:pPr>
            <a:r>
              <a:rPr lang="en-US" dirty="0"/>
              <a:t>Lord Low, chair of the APPGAT</a:t>
            </a:r>
            <a:endParaRPr lang="en-GB" dirty="0"/>
          </a:p>
        </p:txBody>
      </p:sp>
    </p:spTree>
    <p:extLst>
      <p:ext uri="{BB962C8B-B14F-4D97-AF65-F5344CB8AC3E}">
        <p14:creationId xmlns:p14="http://schemas.microsoft.com/office/powerpoint/2010/main" val="9707754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08125"/>
            <a:ext cx="10515600" cy="1325563"/>
          </a:xfrm>
        </p:spPr>
        <p:txBody>
          <a:bodyPr/>
          <a:lstStyle/>
          <a:p>
            <a:r>
              <a:rPr lang="en-GB" dirty="0"/>
              <a:t>Aim	</a:t>
            </a:r>
          </a:p>
        </p:txBody>
      </p:sp>
      <p:sp>
        <p:nvSpPr>
          <p:cNvPr id="3" name="Content Placeholder 2"/>
          <p:cNvSpPr>
            <a:spLocks noGrp="1"/>
          </p:cNvSpPr>
          <p:nvPr>
            <p:ph idx="1"/>
          </p:nvPr>
        </p:nvSpPr>
        <p:spPr>
          <a:xfrm>
            <a:off x="838200" y="3743325"/>
            <a:ext cx="10515600" cy="2433638"/>
          </a:xfrm>
        </p:spPr>
        <p:txBody>
          <a:bodyPr/>
          <a:lstStyle/>
          <a:p>
            <a:pPr marL="0" indent="0">
              <a:buNone/>
            </a:pPr>
            <a:r>
              <a:rPr lang="en-US" dirty="0"/>
              <a:t>“we have to get in a position where every child is given the opportunity to use assistive technology.” </a:t>
            </a:r>
          </a:p>
          <a:p>
            <a:pPr marL="0" indent="0">
              <a:buNone/>
            </a:pPr>
            <a:endParaRPr lang="en-US" dirty="0"/>
          </a:p>
          <a:p>
            <a:pPr marL="0" indent="0">
              <a:buNone/>
            </a:pPr>
            <a:r>
              <a:rPr lang="en-US" dirty="0"/>
              <a:t>Angela Rayner MP, Shadow Secretary of State for Education</a:t>
            </a:r>
            <a:endParaRPr lang="en-GB" dirty="0"/>
          </a:p>
        </p:txBody>
      </p:sp>
    </p:spTree>
    <p:extLst>
      <p:ext uri="{BB962C8B-B14F-4D97-AF65-F5344CB8AC3E}">
        <p14:creationId xmlns:p14="http://schemas.microsoft.com/office/powerpoint/2010/main" val="41669134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50925"/>
            <a:ext cx="10515600" cy="1325563"/>
          </a:xfrm>
        </p:spPr>
        <p:txBody>
          <a:bodyPr/>
          <a:lstStyle/>
          <a:p>
            <a:r>
              <a:rPr lang="en-GB" dirty="0"/>
              <a:t>Strategies</a:t>
            </a:r>
          </a:p>
        </p:txBody>
      </p:sp>
      <p:sp>
        <p:nvSpPr>
          <p:cNvPr id="3" name="Content Placeholder 2"/>
          <p:cNvSpPr>
            <a:spLocks noGrp="1"/>
          </p:cNvSpPr>
          <p:nvPr>
            <p:ph idx="1"/>
          </p:nvPr>
        </p:nvSpPr>
        <p:spPr>
          <a:xfrm>
            <a:off x="838200" y="2971799"/>
            <a:ext cx="10515600" cy="3205163"/>
          </a:xfrm>
        </p:spPr>
        <p:txBody>
          <a:bodyPr>
            <a:normAutofit lnSpcReduction="10000"/>
          </a:bodyPr>
          <a:lstStyle/>
          <a:p>
            <a:pPr marL="0" indent="0">
              <a:buNone/>
            </a:pPr>
            <a:r>
              <a:rPr lang="en-US" dirty="0"/>
              <a:t>1. To inform schools of the potential of AT</a:t>
            </a:r>
          </a:p>
          <a:p>
            <a:pPr marL="0" indent="0">
              <a:buNone/>
            </a:pPr>
            <a:endParaRPr lang="en-US" dirty="0"/>
          </a:p>
          <a:p>
            <a:pPr marL="0" indent="0">
              <a:buNone/>
            </a:pPr>
            <a:r>
              <a:rPr lang="en-US" dirty="0"/>
              <a:t>“The central issue is the benefits of assistive technology for children and young people: it can help them study and learn independently and in step with their peers”</a:t>
            </a:r>
          </a:p>
          <a:p>
            <a:pPr marL="0" indent="0">
              <a:buNone/>
            </a:pPr>
            <a:endParaRPr lang="en-US" dirty="0"/>
          </a:p>
          <a:p>
            <a:pPr marL="0" indent="0">
              <a:buNone/>
            </a:pPr>
            <a:r>
              <a:rPr lang="en-US" dirty="0"/>
              <a:t>Lord Addington</a:t>
            </a:r>
            <a:endParaRPr lang="en-GB" dirty="0"/>
          </a:p>
        </p:txBody>
      </p:sp>
    </p:spTree>
    <p:extLst>
      <p:ext uri="{BB962C8B-B14F-4D97-AF65-F5344CB8AC3E}">
        <p14:creationId xmlns:p14="http://schemas.microsoft.com/office/powerpoint/2010/main" val="11371621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22375"/>
            <a:ext cx="10515600" cy="1325563"/>
          </a:xfrm>
        </p:spPr>
        <p:txBody>
          <a:bodyPr/>
          <a:lstStyle/>
          <a:p>
            <a:r>
              <a:rPr lang="en-GB" dirty="0"/>
              <a:t>Strategies</a:t>
            </a:r>
          </a:p>
        </p:txBody>
      </p:sp>
      <p:sp>
        <p:nvSpPr>
          <p:cNvPr id="3" name="Content Placeholder 2"/>
          <p:cNvSpPr>
            <a:spLocks noGrp="1"/>
          </p:cNvSpPr>
          <p:nvPr>
            <p:ph idx="1"/>
          </p:nvPr>
        </p:nvSpPr>
        <p:spPr>
          <a:xfrm>
            <a:off x="838200" y="3028949"/>
            <a:ext cx="10515600" cy="3148013"/>
          </a:xfrm>
        </p:spPr>
        <p:txBody>
          <a:bodyPr/>
          <a:lstStyle/>
          <a:p>
            <a:pPr marL="0" indent="0">
              <a:buNone/>
            </a:pPr>
            <a:r>
              <a:rPr lang="en-US" dirty="0"/>
              <a:t>2. To support schools to include the use of AT in their classrooms through access to expert advice</a:t>
            </a:r>
          </a:p>
          <a:p>
            <a:endParaRPr lang="en-US" dirty="0"/>
          </a:p>
          <a:p>
            <a:pPr marL="0" indent="0">
              <a:buNone/>
            </a:pPr>
            <a:r>
              <a:rPr lang="en-US" dirty="0"/>
              <a:t>“Schools don’t know what they don’t know” </a:t>
            </a:r>
          </a:p>
          <a:p>
            <a:pPr marL="0" indent="0">
              <a:buNone/>
            </a:pPr>
            <a:endParaRPr lang="en-US" dirty="0"/>
          </a:p>
          <a:p>
            <a:pPr marL="0" indent="0">
              <a:buNone/>
            </a:pPr>
            <a:r>
              <a:rPr lang="en-US" dirty="0"/>
              <a:t>Sharon Hodgson MP</a:t>
            </a:r>
            <a:endParaRPr lang="en-GB" dirty="0"/>
          </a:p>
        </p:txBody>
      </p:sp>
    </p:spTree>
    <p:extLst>
      <p:ext uri="{BB962C8B-B14F-4D97-AF65-F5344CB8AC3E}">
        <p14:creationId xmlns:p14="http://schemas.microsoft.com/office/powerpoint/2010/main" val="14025907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42976"/>
            <a:ext cx="10515600" cy="1176338"/>
          </a:xfrm>
        </p:spPr>
        <p:txBody>
          <a:bodyPr/>
          <a:lstStyle/>
          <a:p>
            <a:r>
              <a:rPr lang="en-GB" dirty="0"/>
              <a:t>Strategies</a:t>
            </a:r>
          </a:p>
        </p:txBody>
      </p:sp>
      <p:sp>
        <p:nvSpPr>
          <p:cNvPr id="3" name="Content Placeholder 2"/>
          <p:cNvSpPr>
            <a:spLocks noGrp="1"/>
          </p:cNvSpPr>
          <p:nvPr>
            <p:ph idx="1"/>
          </p:nvPr>
        </p:nvSpPr>
        <p:spPr>
          <a:xfrm>
            <a:off x="838200" y="2371725"/>
            <a:ext cx="10515600" cy="3805238"/>
          </a:xfrm>
        </p:spPr>
        <p:txBody>
          <a:bodyPr/>
          <a:lstStyle/>
          <a:p>
            <a:pPr marL="0" indent="0">
              <a:buNone/>
            </a:pPr>
            <a:r>
              <a:rPr lang="en-US" dirty="0"/>
              <a:t>3. Improve the procurement model</a:t>
            </a:r>
          </a:p>
          <a:p>
            <a:endParaRPr lang="en-US" dirty="0"/>
          </a:p>
          <a:p>
            <a:pPr marL="0" indent="0">
              <a:buNone/>
            </a:pPr>
            <a:r>
              <a:rPr lang="en-US" sz="2400" dirty="0"/>
              <a:t>“one of the major causes of the challenge… lies with the devolution of procurement to schools. In England especially, local educational authorities have pulled back from procurement and we are left with a vacuum in which schools are expected to make decisions with little or no guidance… schools risk making uninformed decisions or failing to invest in technology at all… and pupils lose out on the opportunity to learn using assistive technology.” </a:t>
            </a:r>
          </a:p>
          <a:p>
            <a:pPr marL="0" indent="0">
              <a:buNone/>
            </a:pPr>
            <a:r>
              <a:rPr lang="en-US" sz="2400" dirty="0"/>
              <a:t>Patrick McGrath (British Assistive Technology Association (BATA))</a:t>
            </a:r>
            <a:endParaRPr lang="en-GB" sz="2400" dirty="0"/>
          </a:p>
        </p:txBody>
      </p:sp>
    </p:spTree>
    <p:extLst>
      <p:ext uri="{BB962C8B-B14F-4D97-AF65-F5344CB8AC3E}">
        <p14:creationId xmlns:p14="http://schemas.microsoft.com/office/powerpoint/2010/main" val="3183559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8175" y="1279525"/>
            <a:ext cx="10515600" cy="1325563"/>
          </a:xfrm>
        </p:spPr>
        <p:txBody>
          <a:bodyPr/>
          <a:lstStyle/>
          <a:p>
            <a:r>
              <a:rPr lang="en-GB" dirty="0"/>
              <a:t>Strategies</a:t>
            </a:r>
          </a:p>
        </p:txBody>
      </p:sp>
      <p:sp>
        <p:nvSpPr>
          <p:cNvPr id="3" name="Content Placeholder 2"/>
          <p:cNvSpPr>
            <a:spLocks noGrp="1"/>
          </p:cNvSpPr>
          <p:nvPr>
            <p:ph idx="1"/>
          </p:nvPr>
        </p:nvSpPr>
        <p:spPr>
          <a:xfrm>
            <a:off x="838200" y="3144838"/>
            <a:ext cx="10515600" cy="3317875"/>
          </a:xfrm>
        </p:spPr>
        <p:txBody>
          <a:bodyPr/>
          <a:lstStyle/>
          <a:p>
            <a:pPr marL="0" indent="0">
              <a:buNone/>
            </a:pPr>
            <a:r>
              <a:rPr lang="en-US" dirty="0"/>
              <a:t>4. Ensure that the exam system fully supports the use of AT</a:t>
            </a:r>
          </a:p>
          <a:p>
            <a:endParaRPr lang="en-US" dirty="0"/>
          </a:p>
          <a:p>
            <a:pPr marL="0" indent="0">
              <a:buNone/>
            </a:pPr>
            <a:r>
              <a:rPr lang="en-US" dirty="0"/>
              <a:t>“For the technology to be fully integrated into teaching, it must be part of assessment as well” </a:t>
            </a:r>
          </a:p>
          <a:p>
            <a:pPr marL="0" indent="0">
              <a:buNone/>
            </a:pPr>
            <a:endParaRPr lang="en-US" dirty="0"/>
          </a:p>
          <a:p>
            <a:pPr marL="0" indent="0">
              <a:buNone/>
            </a:pPr>
            <a:r>
              <a:rPr lang="en-US" dirty="0"/>
              <a:t>Dr. Abi James (chair of the British Dyslexia Association’s New Technology Committee)</a:t>
            </a:r>
            <a:endParaRPr lang="en-GB" dirty="0"/>
          </a:p>
        </p:txBody>
      </p:sp>
    </p:spTree>
    <p:extLst>
      <p:ext uri="{BB962C8B-B14F-4D97-AF65-F5344CB8AC3E}">
        <p14:creationId xmlns:p14="http://schemas.microsoft.com/office/powerpoint/2010/main" val="1409520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36625"/>
            <a:ext cx="10515600" cy="1325563"/>
          </a:xfrm>
        </p:spPr>
        <p:txBody>
          <a:bodyPr/>
          <a:lstStyle/>
          <a:p>
            <a:r>
              <a:rPr lang="en-GB" dirty="0"/>
              <a:t>Strategies</a:t>
            </a:r>
          </a:p>
        </p:txBody>
      </p:sp>
      <p:sp>
        <p:nvSpPr>
          <p:cNvPr id="3" name="Content Placeholder 2"/>
          <p:cNvSpPr>
            <a:spLocks noGrp="1"/>
          </p:cNvSpPr>
          <p:nvPr>
            <p:ph idx="1"/>
          </p:nvPr>
        </p:nvSpPr>
        <p:spPr>
          <a:xfrm>
            <a:off x="838200" y="2511425"/>
            <a:ext cx="10515600" cy="3660775"/>
          </a:xfrm>
        </p:spPr>
        <p:txBody>
          <a:bodyPr>
            <a:normAutofit lnSpcReduction="10000"/>
          </a:bodyPr>
          <a:lstStyle/>
          <a:p>
            <a:pPr marL="0" indent="0">
              <a:buNone/>
            </a:pPr>
            <a:r>
              <a:rPr lang="en-US" dirty="0"/>
              <a:t>5. Ensure that the needs of pupils with SEND are </a:t>
            </a:r>
            <a:r>
              <a:rPr lang="en-US" dirty="0" err="1"/>
              <a:t>recognised</a:t>
            </a:r>
            <a:r>
              <a:rPr lang="en-US" dirty="0"/>
              <a:t>, even in this time of financial difficulty</a:t>
            </a:r>
          </a:p>
          <a:p>
            <a:endParaRPr lang="en-US" dirty="0"/>
          </a:p>
          <a:p>
            <a:pPr marL="0" indent="0">
              <a:buNone/>
            </a:pPr>
            <a:r>
              <a:rPr lang="en-US" dirty="0"/>
              <a:t>“we must ensure that Education Health and Care plans, which often include assistive technology, truly reflect children's needs as opposed to the budgetary constraints of the school or local authority.”</a:t>
            </a:r>
          </a:p>
          <a:p>
            <a:pPr marL="0" indent="0">
              <a:buNone/>
            </a:pPr>
            <a:r>
              <a:rPr lang="en-US" dirty="0"/>
              <a:t> </a:t>
            </a:r>
          </a:p>
          <a:p>
            <a:pPr marL="0" indent="0">
              <a:buNone/>
            </a:pPr>
            <a:r>
              <a:rPr lang="en-US" dirty="0"/>
              <a:t>Angela Rayner MP</a:t>
            </a:r>
            <a:endParaRPr lang="en-GB" dirty="0"/>
          </a:p>
        </p:txBody>
      </p:sp>
    </p:spTree>
    <p:extLst>
      <p:ext uri="{BB962C8B-B14F-4D97-AF65-F5344CB8AC3E}">
        <p14:creationId xmlns:p14="http://schemas.microsoft.com/office/powerpoint/2010/main" val="3635292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22425"/>
            <a:ext cx="10515600" cy="1325563"/>
          </a:xfrm>
        </p:spPr>
        <p:txBody>
          <a:bodyPr/>
          <a:lstStyle/>
          <a:p>
            <a:r>
              <a:rPr lang="en-GB" dirty="0"/>
              <a:t>Strategies</a:t>
            </a:r>
          </a:p>
        </p:txBody>
      </p:sp>
      <p:sp>
        <p:nvSpPr>
          <p:cNvPr id="3" name="Content Placeholder 2"/>
          <p:cNvSpPr>
            <a:spLocks noGrp="1"/>
          </p:cNvSpPr>
          <p:nvPr>
            <p:ph idx="1"/>
          </p:nvPr>
        </p:nvSpPr>
        <p:spPr>
          <a:xfrm>
            <a:off x="838200" y="3857625"/>
            <a:ext cx="10515600" cy="2090738"/>
          </a:xfrm>
        </p:spPr>
        <p:txBody>
          <a:bodyPr>
            <a:normAutofit fontScale="92500" lnSpcReduction="20000"/>
          </a:bodyPr>
          <a:lstStyle/>
          <a:p>
            <a:pPr marL="0" indent="0">
              <a:buNone/>
            </a:pPr>
            <a:r>
              <a:rPr lang="en-US" dirty="0"/>
              <a:t>6. Invest in AT</a:t>
            </a:r>
          </a:p>
          <a:p>
            <a:pPr marL="0" indent="0">
              <a:buNone/>
            </a:pPr>
            <a:endParaRPr lang="en-US" dirty="0"/>
          </a:p>
          <a:p>
            <a:pPr marL="0" indent="0">
              <a:buNone/>
            </a:pPr>
            <a:r>
              <a:rPr lang="en-US" dirty="0"/>
              <a:t>“I don’t even think it costs that much: it costs more not to do it.”</a:t>
            </a:r>
          </a:p>
          <a:p>
            <a:pPr marL="0" indent="0">
              <a:buNone/>
            </a:pPr>
            <a:endParaRPr lang="en-US" dirty="0"/>
          </a:p>
          <a:p>
            <a:pPr marL="0" indent="0">
              <a:buNone/>
            </a:pPr>
            <a:r>
              <a:rPr lang="en-US" dirty="0"/>
              <a:t>Angela Rayner MP</a:t>
            </a:r>
            <a:endParaRPr lang="en-GB" dirty="0"/>
          </a:p>
        </p:txBody>
      </p:sp>
    </p:spTree>
    <p:extLst>
      <p:ext uri="{BB962C8B-B14F-4D97-AF65-F5344CB8AC3E}">
        <p14:creationId xmlns:p14="http://schemas.microsoft.com/office/powerpoint/2010/main" val="10745153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96695"/>
            <a:ext cx="10515600" cy="1325563"/>
          </a:xfrm>
        </p:spPr>
        <p:txBody>
          <a:bodyPr/>
          <a:lstStyle/>
          <a:p>
            <a:r>
              <a:rPr lang="en-US" dirty="0"/>
              <a:t>Progress</a:t>
            </a:r>
            <a:endParaRPr lang="en-GB" dirty="0"/>
          </a:p>
        </p:txBody>
      </p:sp>
      <p:sp>
        <p:nvSpPr>
          <p:cNvPr id="3" name="Content Placeholder 2"/>
          <p:cNvSpPr>
            <a:spLocks noGrp="1"/>
          </p:cNvSpPr>
          <p:nvPr>
            <p:ph idx="1"/>
          </p:nvPr>
        </p:nvSpPr>
        <p:spPr>
          <a:xfrm>
            <a:off x="838200" y="2822258"/>
            <a:ext cx="10515600" cy="3304222"/>
          </a:xfrm>
        </p:spPr>
        <p:txBody>
          <a:bodyPr>
            <a:normAutofit lnSpcReduction="10000"/>
          </a:bodyPr>
          <a:lstStyle/>
          <a:p>
            <a:r>
              <a:rPr lang="en-US" dirty="0"/>
              <a:t>"Technology can help access and inclusion for children with different backgrounds and abilities. This can be especially powerful in supporting students to learn alongside other children irrespective of their needs.”</a:t>
            </a:r>
          </a:p>
          <a:p>
            <a:pPr marL="0" indent="0">
              <a:buNone/>
            </a:pPr>
            <a:r>
              <a:rPr lang="en-US" dirty="0"/>
              <a:t>  Damian Hinds MP, Secretary of State for Education</a:t>
            </a:r>
          </a:p>
          <a:p>
            <a:endParaRPr lang="en-GB" dirty="0"/>
          </a:p>
          <a:p>
            <a:r>
              <a:rPr lang="en-GB" dirty="0"/>
              <a:t>New regulations require FE colleges and universities to make VLEs  accessible</a:t>
            </a:r>
          </a:p>
        </p:txBody>
      </p:sp>
    </p:spTree>
    <p:extLst>
      <p:ext uri="{BB962C8B-B14F-4D97-AF65-F5344CB8AC3E}">
        <p14:creationId xmlns:p14="http://schemas.microsoft.com/office/powerpoint/2010/main" val="13177515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93800"/>
            <a:ext cx="10515600" cy="1325563"/>
          </a:xfrm>
        </p:spPr>
        <p:txBody>
          <a:bodyPr/>
          <a:lstStyle/>
          <a:p>
            <a:r>
              <a:rPr lang="en-GB" dirty="0"/>
              <a:t>Support for AT</a:t>
            </a:r>
          </a:p>
        </p:txBody>
      </p:sp>
      <p:sp>
        <p:nvSpPr>
          <p:cNvPr id="3" name="Content Placeholder 2"/>
          <p:cNvSpPr>
            <a:spLocks noGrp="1"/>
          </p:cNvSpPr>
          <p:nvPr>
            <p:ph idx="1"/>
          </p:nvPr>
        </p:nvSpPr>
        <p:spPr>
          <a:xfrm>
            <a:off x="838200" y="2943225"/>
            <a:ext cx="10515600" cy="3233738"/>
          </a:xfrm>
        </p:spPr>
        <p:txBody>
          <a:bodyPr>
            <a:normAutofit/>
          </a:bodyPr>
          <a:lstStyle/>
          <a:p>
            <a:pPr marL="0" indent="0">
              <a:buNone/>
            </a:pPr>
            <a:r>
              <a:rPr lang="en-US" dirty="0"/>
              <a:t>The UN and the WHO regard access to assistive technology a basic human right.</a:t>
            </a:r>
            <a:endParaRPr lang="en-GB" dirty="0"/>
          </a:p>
          <a:p>
            <a:pPr marL="0" indent="0">
              <a:buNone/>
            </a:pPr>
            <a:endParaRPr lang="en-GB" dirty="0"/>
          </a:p>
          <a:p>
            <a:pPr marL="0" indent="0">
              <a:buNone/>
            </a:pPr>
            <a:r>
              <a:rPr lang="en-GB" dirty="0"/>
              <a:t>It is an investment – with lifelong benefits</a:t>
            </a:r>
          </a:p>
          <a:p>
            <a:pPr marL="0" indent="0">
              <a:buNone/>
            </a:pPr>
            <a:endParaRPr lang="en-GB" dirty="0"/>
          </a:p>
          <a:p>
            <a:pPr marL="0" indent="0">
              <a:buNone/>
            </a:pPr>
            <a:r>
              <a:rPr lang="en-GB" dirty="0"/>
              <a:t>Student experience (the original presentation contained audio here)</a:t>
            </a:r>
          </a:p>
        </p:txBody>
      </p:sp>
    </p:spTree>
    <p:extLst>
      <p:ext uri="{BB962C8B-B14F-4D97-AF65-F5344CB8AC3E}">
        <p14:creationId xmlns:p14="http://schemas.microsoft.com/office/powerpoint/2010/main" val="35920650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79575"/>
            <a:ext cx="10515600" cy="1325563"/>
          </a:xfrm>
        </p:spPr>
        <p:txBody>
          <a:bodyPr/>
          <a:lstStyle/>
          <a:p>
            <a:r>
              <a:rPr lang="en-US" dirty="0"/>
              <a:t>Current situation</a:t>
            </a:r>
            <a:endParaRPr lang="en-GB" dirty="0"/>
          </a:p>
        </p:txBody>
      </p:sp>
      <p:sp>
        <p:nvSpPr>
          <p:cNvPr id="3" name="Content Placeholder 2"/>
          <p:cNvSpPr>
            <a:spLocks noGrp="1"/>
          </p:cNvSpPr>
          <p:nvPr>
            <p:ph idx="1"/>
          </p:nvPr>
        </p:nvSpPr>
        <p:spPr>
          <a:xfrm>
            <a:off x="838200" y="3589021"/>
            <a:ext cx="10515600" cy="2308859"/>
          </a:xfrm>
        </p:spPr>
        <p:txBody>
          <a:bodyPr>
            <a:normAutofit/>
          </a:bodyPr>
          <a:lstStyle/>
          <a:p>
            <a:r>
              <a:rPr lang="en-US" dirty="0"/>
              <a:t>5-15% of people who could benefit from its use do not have access to assistive technology (WHO)</a:t>
            </a:r>
          </a:p>
          <a:p>
            <a:r>
              <a:rPr lang="en-GB" dirty="0"/>
              <a:t>40 – 75% of those issued with AT don’t continue using it</a:t>
            </a:r>
          </a:p>
          <a:p>
            <a:r>
              <a:rPr lang="en-US" dirty="0"/>
              <a:t>In schools, default for pupils with a VI is reader/scribe support</a:t>
            </a:r>
            <a:endParaRPr lang="en-GB" dirty="0"/>
          </a:p>
          <a:p>
            <a:endParaRPr lang="en-GB" dirty="0"/>
          </a:p>
        </p:txBody>
      </p:sp>
    </p:spTree>
    <p:extLst>
      <p:ext uri="{BB962C8B-B14F-4D97-AF65-F5344CB8AC3E}">
        <p14:creationId xmlns:p14="http://schemas.microsoft.com/office/powerpoint/2010/main" val="38226018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71562"/>
            <a:ext cx="10515600" cy="1325563"/>
          </a:xfrm>
        </p:spPr>
        <p:txBody>
          <a:bodyPr/>
          <a:lstStyle/>
          <a:p>
            <a:r>
              <a:rPr lang="en-US" dirty="0"/>
              <a:t>Moving away from adult support:</a:t>
            </a:r>
            <a:br>
              <a:rPr lang="en-US" dirty="0"/>
            </a:br>
            <a:r>
              <a:rPr lang="en-US" sz="3200" dirty="0"/>
              <a:t>AT package</a:t>
            </a:r>
            <a:endParaRPr lang="en-GB" sz="3200" dirty="0"/>
          </a:p>
        </p:txBody>
      </p:sp>
      <p:sp>
        <p:nvSpPr>
          <p:cNvPr id="3" name="Content Placeholder 2"/>
          <p:cNvSpPr>
            <a:spLocks noGrp="1"/>
          </p:cNvSpPr>
          <p:nvPr>
            <p:ph idx="1"/>
          </p:nvPr>
        </p:nvSpPr>
        <p:spPr>
          <a:xfrm>
            <a:off x="838200" y="2506662"/>
            <a:ext cx="10515600" cy="4351338"/>
          </a:xfrm>
        </p:spPr>
        <p:txBody>
          <a:bodyPr>
            <a:normAutofit fontScale="92500" lnSpcReduction="20000"/>
          </a:bodyPr>
          <a:lstStyle/>
          <a:p>
            <a:r>
              <a:rPr lang="en-US" dirty="0"/>
              <a:t>Voice recorder</a:t>
            </a:r>
            <a:endParaRPr lang="en-GB" dirty="0"/>
          </a:p>
          <a:p>
            <a:r>
              <a:rPr lang="en-US" dirty="0"/>
              <a:t>e-Readers</a:t>
            </a:r>
            <a:endParaRPr lang="en-GB" dirty="0"/>
          </a:p>
          <a:p>
            <a:r>
              <a:rPr lang="en-US" dirty="0"/>
              <a:t>Screen setting options on standard devices</a:t>
            </a:r>
            <a:endParaRPr lang="en-GB" dirty="0"/>
          </a:p>
          <a:p>
            <a:r>
              <a:rPr lang="en-US" dirty="0"/>
              <a:t>Electronic magnification devices and software</a:t>
            </a:r>
            <a:endParaRPr lang="en-GB" dirty="0"/>
          </a:p>
          <a:p>
            <a:r>
              <a:rPr lang="en-US" dirty="0"/>
              <a:t>Audio supported reading software</a:t>
            </a:r>
            <a:endParaRPr lang="en-GB" dirty="0"/>
          </a:p>
          <a:p>
            <a:r>
              <a:rPr lang="en-US" dirty="0"/>
              <a:t>Text to speech and screen reading software</a:t>
            </a:r>
            <a:endParaRPr lang="en-GB" dirty="0"/>
          </a:p>
          <a:p>
            <a:r>
              <a:rPr lang="en-US" dirty="0"/>
              <a:t>Braille </a:t>
            </a:r>
            <a:r>
              <a:rPr lang="en-US" dirty="0" err="1"/>
              <a:t>notetakers</a:t>
            </a:r>
            <a:endParaRPr lang="en-GB" dirty="0"/>
          </a:p>
          <a:p>
            <a:r>
              <a:rPr lang="en-US" dirty="0"/>
              <a:t>Braille displays</a:t>
            </a:r>
            <a:endParaRPr lang="en-GB" dirty="0"/>
          </a:p>
          <a:p>
            <a:r>
              <a:rPr lang="en-US" dirty="0"/>
              <a:t>Photo recognition apps</a:t>
            </a:r>
            <a:endParaRPr lang="en-GB" dirty="0"/>
          </a:p>
          <a:p>
            <a:r>
              <a:rPr lang="en-US" dirty="0"/>
              <a:t>Dictation software (speech to text)</a:t>
            </a:r>
            <a:endParaRPr lang="en-GB" dirty="0"/>
          </a:p>
        </p:txBody>
      </p:sp>
    </p:spTree>
    <p:extLst>
      <p:ext uri="{BB962C8B-B14F-4D97-AF65-F5344CB8AC3E}">
        <p14:creationId xmlns:p14="http://schemas.microsoft.com/office/powerpoint/2010/main" val="31033749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2475" y="1422400"/>
            <a:ext cx="10515600" cy="1325563"/>
          </a:xfrm>
        </p:spPr>
        <p:txBody>
          <a:bodyPr/>
          <a:lstStyle/>
          <a:p>
            <a:r>
              <a:rPr lang="en-GB" dirty="0"/>
              <a:t>Voice Recorders</a:t>
            </a:r>
          </a:p>
        </p:txBody>
      </p:sp>
      <p:pic>
        <p:nvPicPr>
          <p:cNvPr id="4" name="Content Placeholder 3"/>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232382" y="2747963"/>
            <a:ext cx="1885949" cy="3429000"/>
          </a:xfrm>
        </p:spPr>
      </p:pic>
      <p:pic>
        <p:nvPicPr>
          <p:cNvPr id="10" name="Content Placeholder 9"/>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325552" y="2747963"/>
            <a:ext cx="4315155" cy="3233579"/>
          </a:xfrm>
        </p:spPr>
      </p:pic>
    </p:spTree>
    <p:extLst>
      <p:ext uri="{BB962C8B-B14F-4D97-AF65-F5344CB8AC3E}">
        <p14:creationId xmlns:p14="http://schemas.microsoft.com/office/powerpoint/2010/main" val="2778985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65250"/>
            <a:ext cx="10515600" cy="1325563"/>
          </a:xfrm>
        </p:spPr>
        <p:txBody>
          <a:bodyPr/>
          <a:lstStyle/>
          <a:p>
            <a:r>
              <a:rPr lang="en-GB" dirty="0"/>
              <a:t>e-Readers and audio supported reading software</a:t>
            </a:r>
          </a:p>
        </p:txBody>
      </p:sp>
      <p:pic>
        <p:nvPicPr>
          <p:cNvPr id="6" name="Content Placeholder 5"/>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7063740" y="2871313"/>
            <a:ext cx="4511040" cy="2577737"/>
          </a:xfrm>
        </p:spPr>
      </p:pic>
      <p:pic>
        <p:nvPicPr>
          <p:cNvPr id="4" name="Content Placeholder 3"/>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3833336" y="3650933"/>
            <a:ext cx="2978467" cy="2978467"/>
          </a:xfr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9619" y="2871313"/>
            <a:ext cx="3271780" cy="3131820"/>
          </a:xfrm>
          <a:prstGeom prst="rect">
            <a:avLst/>
          </a:prstGeom>
        </p:spPr>
      </p:pic>
    </p:spTree>
    <p:extLst>
      <p:ext uri="{BB962C8B-B14F-4D97-AF65-F5344CB8AC3E}">
        <p14:creationId xmlns:p14="http://schemas.microsoft.com/office/powerpoint/2010/main" val="23110094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79525"/>
            <a:ext cx="10515600" cy="1325563"/>
          </a:xfrm>
        </p:spPr>
        <p:txBody>
          <a:bodyPr/>
          <a:lstStyle/>
          <a:p>
            <a:r>
              <a:rPr lang="en-GB" dirty="0"/>
              <a:t>Screen settings on standard devices</a:t>
            </a:r>
          </a:p>
        </p:txBody>
      </p:sp>
      <p:sp>
        <p:nvSpPr>
          <p:cNvPr id="5" name="Content Placeholder 4"/>
          <p:cNvSpPr>
            <a:spLocks noGrp="1"/>
          </p:cNvSpPr>
          <p:nvPr>
            <p:ph idx="1"/>
          </p:nvPr>
        </p:nvSpPr>
        <p:spPr>
          <a:xfrm>
            <a:off x="838200" y="2605088"/>
            <a:ext cx="10515600" cy="3571875"/>
          </a:xfrm>
        </p:spPr>
        <p:txBody>
          <a:bodyPr/>
          <a:lstStyle/>
          <a:p>
            <a:r>
              <a:rPr lang="en-US" dirty="0"/>
              <a:t>Touch screen</a:t>
            </a:r>
          </a:p>
          <a:p>
            <a:r>
              <a:rPr lang="en-US" dirty="0"/>
              <a:t>Choose a built-in high contrast theme</a:t>
            </a:r>
          </a:p>
          <a:p>
            <a:r>
              <a:rPr lang="en-US" dirty="0"/>
              <a:t>Change your desktop background image and color</a:t>
            </a:r>
          </a:p>
          <a:p>
            <a:r>
              <a:rPr lang="en-US" dirty="0"/>
              <a:t>Change the size of text and icons</a:t>
            </a:r>
          </a:p>
          <a:p>
            <a:r>
              <a:rPr lang="en-US" dirty="0"/>
              <a:t>Select a different mouse pointer</a:t>
            </a:r>
          </a:p>
          <a:p>
            <a:r>
              <a:rPr lang="en-US" dirty="0"/>
              <a:t>Set the thickness of the blinking cursor</a:t>
            </a:r>
          </a:p>
          <a:p>
            <a:r>
              <a:rPr lang="en-US" dirty="0"/>
              <a:t>Use built-in magnifier</a:t>
            </a:r>
          </a:p>
        </p:txBody>
      </p:sp>
    </p:spTree>
    <p:extLst>
      <p:ext uri="{BB962C8B-B14F-4D97-AF65-F5344CB8AC3E}">
        <p14:creationId xmlns:p14="http://schemas.microsoft.com/office/powerpoint/2010/main" val="10221796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27987"/>
            <a:ext cx="10515600" cy="1325563"/>
          </a:xfrm>
        </p:spPr>
        <p:txBody>
          <a:bodyPr/>
          <a:lstStyle/>
          <a:p>
            <a:r>
              <a:rPr lang="en-GB" dirty="0"/>
              <a:t>Electronic Magnification</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86549" y="2686050"/>
            <a:ext cx="2857500" cy="1905953"/>
          </a:xfrm>
          <a:prstGeom prst="rect">
            <a:avLst/>
          </a:prstGeom>
        </p:spPr>
      </p:pic>
      <p:pic>
        <p:nvPicPr>
          <p:cNvPr id="12" name="Content Placeholder 11"/>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8620126" y="3865399"/>
            <a:ext cx="3158586" cy="2106776"/>
          </a:xfrm>
        </p:spPr>
      </p:pic>
      <p:pic>
        <p:nvPicPr>
          <p:cNvPr id="4" name="Content Placeholder 3"/>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838200" y="2686050"/>
            <a:ext cx="5181600" cy="3331028"/>
          </a:xfrm>
        </p:spPr>
      </p:pic>
    </p:spTree>
    <p:extLst>
      <p:ext uri="{BB962C8B-B14F-4D97-AF65-F5344CB8AC3E}">
        <p14:creationId xmlns:p14="http://schemas.microsoft.com/office/powerpoint/2010/main" val="7297005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1936750"/>
            <a:ext cx="10515600" cy="1325563"/>
          </a:xfrm>
        </p:spPr>
        <p:txBody>
          <a:bodyPr/>
          <a:lstStyle/>
          <a:p>
            <a:r>
              <a:rPr lang="en-GB" dirty="0"/>
              <a:t>Text to Speech and Screen Readers</a:t>
            </a:r>
          </a:p>
        </p:txBody>
      </p:sp>
      <p:sp>
        <p:nvSpPr>
          <p:cNvPr id="6" name="Content Placeholder 5"/>
          <p:cNvSpPr>
            <a:spLocks noGrp="1"/>
          </p:cNvSpPr>
          <p:nvPr>
            <p:ph idx="1"/>
          </p:nvPr>
        </p:nvSpPr>
        <p:spPr>
          <a:xfrm>
            <a:off x="838200" y="4183381"/>
            <a:ext cx="10515600" cy="1931670"/>
          </a:xfrm>
        </p:spPr>
        <p:txBody>
          <a:bodyPr>
            <a:normAutofit lnSpcReduction="10000"/>
          </a:bodyPr>
          <a:lstStyle/>
          <a:p>
            <a:r>
              <a:rPr lang="en-GB" dirty="0"/>
              <a:t>Portable TTS devices (‘pens’)</a:t>
            </a:r>
          </a:p>
          <a:p>
            <a:r>
              <a:rPr lang="en-GB" dirty="0"/>
              <a:t>Inbuilt  or compatible software</a:t>
            </a:r>
          </a:p>
          <a:p>
            <a:r>
              <a:rPr lang="en-GB" dirty="0"/>
              <a:t>Buy a natural sounding voice</a:t>
            </a:r>
          </a:p>
          <a:p>
            <a:r>
              <a:rPr lang="en-GB" dirty="0"/>
              <a:t>Bone conduction headphones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9040" y="3977640"/>
            <a:ext cx="2137411" cy="2137411"/>
          </a:xfrm>
          <a:prstGeom prst="rect">
            <a:avLst/>
          </a:prstGeom>
        </p:spPr>
      </p:pic>
    </p:spTree>
    <p:extLst>
      <p:ext uri="{BB962C8B-B14F-4D97-AF65-F5344CB8AC3E}">
        <p14:creationId xmlns:p14="http://schemas.microsoft.com/office/powerpoint/2010/main" val="3579791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2475" y="1679575"/>
            <a:ext cx="10515600" cy="1325563"/>
          </a:xfrm>
        </p:spPr>
        <p:txBody>
          <a:bodyPr/>
          <a:lstStyle/>
          <a:p>
            <a:r>
              <a:rPr lang="en-GB" dirty="0"/>
              <a:t>Braille </a:t>
            </a:r>
            <a:r>
              <a:rPr lang="en-GB" dirty="0" err="1"/>
              <a:t>Notetakers</a:t>
            </a:r>
            <a:endParaRPr lang="en-GB"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344737" y="3005138"/>
            <a:ext cx="6484938" cy="3242469"/>
          </a:xfrm>
        </p:spPr>
      </p:pic>
    </p:spTree>
    <p:extLst>
      <p:ext uri="{BB962C8B-B14F-4D97-AF65-F5344CB8AC3E}">
        <p14:creationId xmlns:p14="http://schemas.microsoft.com/office/powerpoint/2010/main" val="36522187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3794" y="970035"/>
            <a:ext cx="10515600" cy="1325563"/>
          </a:xfrm>
        </p:spPr>
        <p:txBody>
          <a:bodyPr>
            <a:normAutofit/>
          </a:bodyPr>
          <a:lstStyle/>
          <a:p>
            <a:r>
              <a:rPr lang="en-GB" dirty="0"/>
              <a:t>Braille displays</a:t>
            </a:r>
            <a:endParaRPr lang="en-GB" sz="3600" dirty="0"/>
          </a:p>
        </p:txBody>
      </p:sp>
      <p:sp>
        <p:nvSpPr>
          <p:cNvPr id="5" name="Content Placeholder 4">
            <a:extLst>
              <a:ext uri="{FF2B5EF4-FFF2-40B4-BE49-F238E27FC236}">
                <a16:creationId xmlns:a16="http://schemas.microsoft.com/office/drawing/2014/main" id="{653B9533-E836-45C2-A3D3-612F8474ADBB}"/>
              </a:ext>
            </a:extLst>
          </p:cNvPr>
          <p:cNvSpPr>
            <a:spLocks noGrp="1"/>
          </p:cNvSpPr>
          <p:nvPr>
            <p:ph idx="1"/>
          </p:nvPr>
        </p:nvSpPr>
        <p:spPr>
          <a:xfrm>
            <a:off x="838200" y="2295597"/>
            <a:ext cx="10515600" cy="3881365"/>
          </a:xfrm>
        </p:spPr>
        <p:txBody>
          <a:bodyPr/>
          <a:lstStyle/>
          <a:p>
            <a:r>
              <a:rPr lang="en-GB" dirty="0"/>
              <a:t>(the original presentation contained video of a student using a braille terminal here)</a:t>
            </a:r>
          </a:p>
        </p:txBody>
      </p:sp>
    </p:spTree>
    <p:extLst>
      <p:ext uri="{BB962C8B-B14F-4D97-AF65-F5344CB8AC3E}">
        <p14:creationId xmlns:p14="http://schemas.microsoft.com/office/powerpoint/2010/main" val="23130038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10713"/>
            <a:ext cx="10515600" cy="1325563"/>
          </a:xfrm>
        </p:spPr>
        <p:txBody>
          <a:bodyPr/>
          <a:lstStyle/>
          <a:p>
            <a:r>
              <a:rPr lang="en-GB" dirty="0"/>
              <a:t>Accessibility apps</a:t>
            </a:r>
          </a:p>
        </p:txBody>
      </p:sp>
      <p:sp>
        <p:nvSpPr>
          <p:cNvPr id="3" name="Content Placeholder 2"/>
          <p:cNvSpPr>
            <a:spLocks noGrp="1"/>
          </p:cNvSpPr>
          <p:nvPr>
            <p:ph idx="1"/>
          </p:nvPr>
        </p:nvSpPr>
        <p:spPr>
          <a:xfrm>
            <a:off x="838200" y="2905135"/>
            <a:ext cx="10515600" cy="3423383"/>
          </a:xfrm>
        </p:spPr>
        <p:txBody>
          <a:bodyPr>
            <a:normAutofit lnSpcReduction="10000"/>
          </a:bodyPr>
          <a:lstStyle/>
          <a:p>
            <a:pPr marL="0" indent="0">
              <a:buNone/>
            </a:pPr>
            <a:r>
              <a:rPr lang="en-GB" dirty="0"/>
              <a:t>Object recognition apps:</a:t>
            </a:r>
          </a:p>
          <a:p>
            <a:r>
              <a:rPr lang="en-GB" dirty="0"/>
              <a:t>Need a mobile device with a camera</a:t>
            </a:r>
          </a:p>
          <a:p>
            <a:r>
              <a:rPr lang="en-GB" dirty="0"/>
              <a:t>AI Poly, Seeing Eye, Tap </a:t>
            </a:r>
            <a:r>
              <a:rPr lang="en-GB" dirty="0" err="1"/>
              <a:t>Tap</a:t>
            </a:r>
            <a:r>
              <a:rPr lang="en-GB" dirty="0"/>
              <a:t> See etc.</a:t>
            </a:r>
          </a:p>
          <a:p>
            <a:endParaRPr lang="en-GB" dirty="0"/>
          </a:p>
          <a:p>
            <a:pPr marL="0" indent="0">
              <a:buNone/>
            </a:pPr>
            <a:r>
              <a:rPr lang="en-GB" dirty="0"/>
              <a:t>Navigation apps</a:t>
            </a:r>
          </a:p>
          <a:p>
            <a:pPr marL="0" indent="0">
              <a:buNone/>
            </a:pPr>
            <a:endParaRPr lang="en-GB" dirty="0"/>
          </a:p>
          <a:p>
            <a:pPr marL="0" indent="0">
              <a:buNone/>
            </a:pPr>
            <a:r>
              <a:rPr lang="en-GB" dirty="0"/>
              <a:t>(the original presentation contained video here)</a:t>
            </a:r>
          </a:p>
          <a:p>
            <a:pPr marL="0" indent="0">
              <a:buNone/>
            </a:pPr>
            <a:endParaRPr lang="en-GB" dirty="0"/>
          </a:p>
        </p:txBody>
      </p:sp>
    </p:spTree>
    <p:extLst>
      <p:ext uri="{BB962C8B-B14F-4D97-AF65-F5344CB8AC3E}">
        <p14:creationId xmlns:p14="http://schemas.microsoft.com/office/powerpoint/2010/main" val="24620076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22450"/>
            <a:ext cx="9413383" cy="1325563"/>
          </a:xfrm>
        </p:spPr>
        <p:txBody>
          <a:bodyPr/>
          <a:lstStyle/>
          <a:p>
            <a:r>
              <a:rPr lang="en-GB" dirty="0"/>
              <a:t>Voice recognition and dictation software: </a:t>
            </a:r>
            <a:r>
              <a:rPr lang="en-GB" sz="3200" dirty="0"/>
              <a:t>not a first choice solution</a:t>
            </a:r>
          </a:p>
        </p:txBody>
      </p:sp>
      <p:sp>
        <p:nvSpPr>
          <p:cNvPr id="3" name="Content Placeholder 2"/>
          <p:cNvSpPr>
            <a:spLocks noGrp="1"/>
          </p:cNvSpPr>
          <p:nvPr>
            <p:ph idx="1"/>
          </p:nvPr>
        </p:nvSpPr>
        <p:spPr>
          <a:xfrm>
            <a:off x="838200" y="3771899"/>
            <a:ext cx="10515600" cy="2405063"/>
          </a:xfrm>
        </p:spPr>
        <p:txBody>
          <a:bodyPr/>
          <a:lstStyle/>
          <a:p>
            <a:r>
              <a:rPr lang="en-GB" dirty="0"/>
              <a:t>Electronic assistants</a:t>
            </a:r>
          </a:p>
          <a:p>
            <a:r>
              <a:rPr lang="en-GB" dirty="0"/>
              <a:t>Smart speakers</a:t>
            </a:r>
          </a:p>
          <a:p>
            <a:r>
              <a:rPr lang="en-GB" dirty="0"/>
              <a:t>Dictate function on computers and mobile devices</a:t>
            </a:r>
          </a:p>
          <a:p>
            <a:r>
              <a:rPr lang="en-GB" dirty="0"/>
              <a:t>Speech to text software e.g. Dragon</a:t>
            </a:r>
          </a:p>
        </p:txBody>
      </p:sp>
    </p:spTree>
    <p:extLst>
      <p:ext uri="{BB962C8B-B14F-4D97-AF65-F5344CB8AC3E}">
        <p14:creationId xmlns:p14="http://schemas.microsoft.com/office/powerpoint/2010/main" val="8823361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79575"/>
            <a:ext cx="10515600" cy="1325563"/>
          </a:xfrm>
        </p:spPr>
        <p:txBody>
          <a:bodyPr/>
          <a:lstStyle/>
          <a:p>
            <a:r>
              <a:rPr lang="en-GB" dirty="0"/>
              <a:t>Think before you buy</a:t>
            </a:r>
          </a:p>
        </p:txBody>
      </p:sp>
      <p:sp>
        <p:nvSpPr>
          <p:cNvPr id="3" name="Content Placeholder 2"/>
          <p:cNvSpPr>
            <a:spLocks noGrp="1"/>
          </p:cNvSpPr>
          <p:nvPr>
            <p:ph idx="1"/>
          </p:nvPr>
        </p:nvSpPr>
        <p:spPr>
          <a:xfrm>
            <a:off x="838200" y="3657599"/>
            <a:ext cx="10515600" cy="2519363"/>
          </a:xfrm>
        </p:spPr>
        <p:txBody>
          <a:bodyPr/>
          <a:lstStyle/>
          <a:p>
            <a:r>
              <a:rPr lang="en-GB" dirty="0"/>
              <a:t>Individual requirements – one size does not fit all</a:t>
            </a:r>
          </a:p>
          <a:p>
            <a:r>
              <a:rPr lang="en-GB" dirty="0"/>
              <a:t>Try before you buy – in situ</a:t>
            </a:r>
          </a:p>
          <a:p>
            <a:r>
              <a:rPr lang="en-GB" dirty="0"/>
              <a:t>Future planning – what is the next step and the final goal?</a:t>
            </a:r>
          </a:p>
          <a:p>
            <a:r>
              <a:rPr lang="en-GB" dirty="0"/>
              <a:t>How can you provide initial training and ongoing support?</a:t>
            </a:r>
          </a:p>
        </p:txBody>
      </p:sp>
    </p:spTree>
    <p:extLst>
      <p:ext uri="{BB962C8B-B14F-4D97-AF65-F5344CB8AC3E}">
        <p14:creationId xmlns:p14="http://schemas.microsoft.com/office/powerpoint/2010/main" val="20744281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22450"/>
            <a:ext cx="10515600" cy="1325563"/>
          </a:xfrm>
        </p:spPr>
        <p:txBody>
          <a:bodyPr/>
          <a:lstStyle/>
          <a:p>
            <a:r>
              <a:rPr lang="en-GB" dirty="0"/>
              <a:t>Improving outcomes</a:t>
            </a:r>
          </a:p>
        </p:txBody>
      </p:sp>
      <p:sp>
        <p:nvSpPr>
          <p:cNvPr id="3" name="Content Placeholder 2"/>
          <p:cNvSpPr>
            <a:spLocks noGrp="1"/>
          </p:cNvSpPr>
          <p:nvPr>
            <p:ph idx="1"/>
          </p:nvPr>
        </p:nvSpPr>
        <p:spPr>
          <a:xfrm>
            <a:off x="838200" y="3857625"/>
            <a:ext cx="10515600" cy="2319338"/>
          </a:xfrm>
        </p:spPr>
        <p:txBody>
          <a:bodyPr>
            <a:normAutofit lnSpcReduction="10000"/>
          </a:bodyPr>
          <a:lstStyle/>
          <a:p>
            <a:r>
              <a:rPr lang="en-GB" dirty="0"/>
              <a:t>Introduce AT </a:t>
            </a:r>
            <a:r>
              <a:rPr lang="en-GB" dirty="0" err="1"/>
              <a:t>at</a:t>
            </a:r>
            <a:r>
              <a:rPr lang="en-GB" dirty="0"/>
              <a:t> a young age</a:t>
            </a:r>
          </a:p>
          <a:p>
            <a:r>
              <a:rPr lang="en-GB" dirty="0"/>
              <a:t>Resist pressure to provide inferior alternatives to recommended equipment</a:t>
            </a:r>
          </a:p>
          <a:p>
            <a:r>
              <a:rPr lang="en-GB" dirty="0"/>
              <a:t>Consider what the student </a:t>
            </a:r>
            <a:r>
              <a:rPr lang="en-GB"/>
              <a:t>will accept</a:t>
            </a:r>
            <a:endParaRPr lang="en-GB" dirty="0"/>
          </a:p>
          <a:p>
            <a:r>
              <a:rPr lang="en-GB" dirty="0"/>
              <a:t>Provide training and support to the pupil and staff</a:t>
            </a:r>
          </a:p>
        </p:txBody>
      </p:sp>
    </p:spTree>
    <p:extLst>
      <p:ext uri="{BB962C8B-B14F-4D97-AF65-F5344CB8AC3E}">
        <p14:creationId xmlns:p14="http://schemas.microsoft.com/office/powerpoint/2010/main" val="3753233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Questions?</a:t>
            </a:r>
          </a:p>
        </p:txBody>
      </p:sp>
      <p:sp>
        <p:nvSpPr>
          <p:cNvPr id="4" name="Subtitle 3"/>
          <p:cNvSpPr>
            <a:spLocks noGrp="1"/>
          </p:cNvSpPr>
          <p:nvPr>
            <p:ph type="subTitle" idx="1"/>
          </p:nvPr>
        </p:nvSpPr>
        <p:spPr>
          <a:xfrm>
            <a:off x="1524000" y="4573588"/>
            <a:ext cx="9144000" cy="1027112"/>
          </a:xfrm>
        </p:spPr>
        <p:txBody>
          <a:bodyPr>
            <a:normAutofit/>
          </a:bodyPr>
          <a:lstStyle/>
          <a:p>
            <a:r>
              <a:rPr lang="en-GB" sz="3200" dirty="0"/>
              <a:t>jsharp.crofton@gmail.com</a:t>
            </a:r>
          </a:p>
        </p:txBody>
      </p:sp>
    </p:spTree>
    <p:extLst>
      <p:ext uri="{BB962C8B-B14F-4D97-AF65-F5344CB8AC3E}">
        <p14:creationId xmlns:p14="http://schemas.microsoft.com/office/powerpoint/2010/main" val="31646623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596</TotalTime>
  <Words>841</Words>
  <Application>Microsoft Office PowerPoint</Application>
  <PresentationFormat>Widescreen</PresentationFormat>
  <Paragraphs>120</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Invest in the Future</vt:lpstr>
      <vt:lpstr>The APPGAT</vt:lpstr>
      <vt:lpstr>The Issue</vt:lpstr>
      <vt:lpstr>Aim </vt:lpstr>
      <vt:lpstr>Strategies</vt:lpstr>
      <vt:lpstr>Strategies</vt:lpstr>
      <vt:lpstr>Strategies</vt:lpstr>
      <vt:lpstr>Strategies</vt:lpstr>
      <vt:lpstr>Strategies</vt:lpstr>
      <vt:lpstr>Strategies</vt:lpstr>
      <vt:lpstr>Progress</vt:lpstr>
      <vt:lpstr>Support for AT</vt:lpstr>
      <vt:lpstr>Current situation</vt:lpstr>
      <vt:lpstr>Moving away from adult support: AT package</vt:lpstr>
      <vt:lpstr>Voice Recorders</vt:lpstr>
      <vt:lpstr>e-Readers and audio supported reading software</vt:lpstr>
      <vt:lpstr>Screen settings on standard devices</vt:lpstr>
      <vt:lpstr>Electronic Magnification</vt:lpstr>
      <vt:lpstr>Text to Speech and Screen Readers</vt:lpstr>
      <vt:lpstr>Braille Notetakers</vt:lpstr>
      <vt:lpstr>Braille displays</vt:lpstr>
      <vt:lpstr>Accessibility apps</vt:lpstr>
      <vt:lpstr>Voice recognition and dictation software: not a first choice solution</vt:lpstr>
      <vt:lpstr>Think before you buy</vt:lpstr>
      <vt:lpstr>Improving outcomes</vt:lpstr>
      <vt:lpstr>Questions?</vt:lpstr>
    </vt:vector>
  </TitlesOfParts>
  <Company>Crofton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 Sharp</dc:creator>
  <cp:lastModifiedBy>Steve Johnson</cp:lastModifiedBy>
  <cp:revision>56</cp:revision>
  <dcterms:created xsi:type="dcterms:W3CDTF">2018-09-23T17:17:17Z</dcterms:created>
  <dcterms:modified xsi:type="dcterms:W3CDTF">2018-10-04T20:46:13Z</dcterms:modified>
</cp:coreProperties>
</file>