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40" r:id="rId1"/>
  </p:sldMasterIdLst>
  <p:notesMasterIdLst>
    <p:notesMasterId r:id="rId39"/>
  </p:notesMasterIdLst>
  <p:sldIdLst>
    <p:sldId id="502" r:id="rId2"/>
    <p:sldId id="503" r:id="rId3"/>
    <p:sldId id="504" r:id="rId4"/>
    <p:sldId id="506" r:id="rId5"/>
    <p:sldId id="508" r:id="rId6"/>
    <p:sldId id="509" r:id="rId7"/>
    <p:sldId id="510" r:id="rId8"/>
    <p:sldId id="533" r:id="rId9"/>
    <p:sldId id="535" r:id="rId10"/>
    <p:sldId id="536" r:id="rId11"/>
    <p:sldId id="537" r:id="rId12"/>
    <p:sldId id="538" r:id="rId13"/>
    <p:sldId id="543" r:id="rId14"/>
    <p:sldId id="544" r:id="rId15"/>
    <p:sldId id="545" r:id="rId16"/>
    <p:sldId id="511" r:id="rId17"/>
    <p:sldId id="548" r:id="rId18"/>
    <p:sldId id="513" r:id="rId19"/>
    <p:sldId id="414" r:id="rId20"/>
    <p:sldId id="497" r:id="rId21"/>
    <p:sldId id="521" r:id="rId22"/>
    <p:sldId id="522" r:id="rId23"/>
    <p:sldId id="523" r:id="rId24"/>
    <p:sldId id="524" r:id="rId25"/>
    <p:sldId id="549" r:id="rId26"/>
    <p:sldId id="550" r:id="rId27"/>
    <p:sldId id="553" r:id="rId28"/>
    <p:sldId id="554" r:id="rId29"/>
    <p:sldId id="555" r:id="rId30"/>
    <p:sldId id="552" r:id="rId31"/>
    <p:sldId id="526" r:id="rId32"/>
    <p:sldId id="532" r:id="rId33"/>
    <p:sldId id="542" r:id="rId34"/>
    <p:sldId id="527" r:id="rId35"/>
    <p:sldId id="529" r:id="rId36"/>
    <p:sldId id="530" r:id="rId37"/>
    <p:sldId id="531" r:id="rId38"/>
  </p:sldIdLst>
  <p:sldSz cx="9144000" cy="6858000" type="screen4x3"/>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B998D"/>
    <a:srgbClr val="1DA396"/>
    <a:srgbClr val="1B9589"/>
    <a:srgbClr val="20B2A4"/>
    <a:srgbClr val="FD6E0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3496" autoAdjust="0"/>
    <p:restoredTop sz="82012" autoAdjust="0"/>
  </p:normalViewPr>
  <p:slideViewPr>
    <p:cSldViewPr>
      <p:cViewPr varScale="1">
        <p:scale>
          <a:sx n="64" d="100"/>
          <a:sy n="64" d="100"/>
        </p:scale>
        <p:origin x="1434" y="54"/>
      </p:cViewPr>
      <p:guideLst>
        <p:guide orient="horz" pos="2160"/>
        <p:guide pos="2880"/>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1"/>
            <a:ext cx="2945659" cy="496332"/>
          </a:xfrm>
          <a:prstGeom prst="rect">
            <a:avLst/>
          </a:prstGeom>
        </p:spPr>
        <p:txBody>
          <a:bodyPr vert="horz" lIns="91432" tIns="45716" rIns="91432" bIns="45716" rtlCol="0"/>
          <a:lstStyle>
            <a:lvl1pPr algn="l">
              <a:defRPr sz="1200"/>
            </a:lvl1pPr>
          </a:lstStyle>
          <a:p>
            <a:endParaRPr lang="en-GB" dirty="0"/>
          </a:p>
        </p:txBody>
      </p:sp>
      <p:sp>
        <p:nvSpPr>
          <p:cNvPr id="3" name="Date Placeholder 2"/>
          <p:cNvSpPr>
            <a:spLocks noGrp="1"/>
          </p:cNvSpPr>
          <p:nvPr>
            <p:ph type="dt" idx="1"/>
          </p:nvPr>
        </p:nvSpPr>
        <p:spPr>
          <a:xfrm>
            <a:off x="3850444" y="1"/>
            <a:ext cx="2945659" cy="496332"/>
          </a:xfrm>
          <a:prstGeom prst="rect">
            <a:avLst/>
          </a:prstGeom>
        </p:spPr>
        <p:txBody>
          <a:bodyPr vert="horz" lIns="91432" tIns="45716" rIns="91432" bIns="45716" rtlCol="0"/>
          <a:lstStyle>
            <a:lvl1pPr algn="r">
              <a:defRPr sz="1200"/>
            </a:lvl1pPr>
          </a:lstStyle>
          <a:p>
            <a:fld id="{9705289D-81F9-4D12-85EA-244D074710DB}" type="datetimeFigureOut">
              <a:rPr lang="en-GB" smtClean="0"/>
              <a:pPr/>
              <a:t>01/10/2018</a:t>
            </a:fld>
            <a:endParaRPr lang="en-GB" dirty="0"/>
          </a:p>
        </p:txBody>
      </p:sp>
      <p:sp>
        <p:nvSpPr>
          <p:cNvPr id="4" name="Slide Image Placeholder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32" tIns="45716" rIns="91432" bIns="45716" rtlCol="0" anchor="ctr"/>
          <a:lstStyle/>
          <a:p>
            <a:endParaRPr lang="en-GB" dirty="0"/>
          </a:p>
        </p:txBody>
      </p:sp>
      <p:sp>
        <p:nvSpPr>
          <p:cNvPr id="5" name="Notes Placeholder 4"/>
          <p:cNvSpPr>
            <a:spLocks noGrp="1"/>
          </p:cNvSpPr>
          <p:nvPr>
            <p:ph type="body" sz="quarter" idx="3"/>
          </p:nvPr>
        </p:nvSpPr>
        <p:spPr>
          <a:xfrm>
            <a:off x="679768" y="4715154"/>
            <a:ext cx="5438140" cy="4466987"/>
          </a:xfrm>
          <a:prstGeom prst="rect">
            <a:avLst/>
          </a:prstGeom>
        </p:spPr>
        <p:txBody>
          <a:bodyPr vert="horz" lIns="91432" tIns="45716" rIns="91432" bIns="45716"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1" y="9428584"/>
            <a:ext cx="2945659" cy="496332"/>
          </a:xfrm>
          <a:prstGeom prst="rect">
            <a:avLst/>
          </a:prstGeom>
        </p:spPr>
        <p:txBody>
          <a:bodyPr vert="horz" lIns="91432" tIns="45716" rIns="91432" bIns="45716"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50444" y="9428584"/>
            <a:ext cx="2945659" cy="496332"/>
          </a:xfrm>
          <a:prstGeom prst="rect">
            <a:avLst/>
          </a:prstGeom>
        </p:spPr>
        <p:txBody>
          <a:bodyPr vert="horz" lIns="91432" tIns="45716" rIns="91432" bIns="45716" rtlCol="0" anchor="b"/>
          <a:lstStyle>
            <a:lvl1pPr algn="r">
              <a:defRPr sz="1200"/>
            </a:lvl1pPr>
          </a:lstStyle>
          <a:p>
            <a:fld id="{11E8A896-B728-4C02-A7C0-F83A607C4DA8}" type="slidenum">
              <a:rPr lang="en-GB" smtClean="0"/>
              <a:pPr/>
              <a:t>‹#›</a:t>
            </a:fld>
            <a:endParaRPr lang="en-GB" dirty="0"/>
          </a:p>
        </p:txBody>
      </p:sp>
    </p:spTree>
    <p:extLst>
      <p:ext uri="{BB962C8B-B14F-4D97-AF65-F5344CB8AC3E}">
        <p14:creationId xmlns:p14="http://schemas.microsoft.com/office/powerpoint/2010/main" val="113126500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253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2253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889" indent="-285726" eaLnBrk="0" hangingPunct="0">
              <a:defRPr>
                <a:solidFill>
                  <a:schemeClr val="tx1"/>
                </a:solidFill>
                <a:latin typeface="Arial" charset="0"/>
              </a:defRPr>
            </a:lvl2pPr>
            <a:lvl3pPr marL="1142907" indent="-228581" eaLnBrk="0" hangingPunct="0">
              <a:defRPr>
                <a:solidFill>
                  <a:schemeClr val="tx1"/>
                </a:solidFill>
                <a:latin typeface="Arial" charset="0"/>
              </a:defRPr>
            </a:lvl3pPr>
            <a:lvl4pPr marL="1600070" indent="-228581" eaLnBrk="0" hangingPunct="0">
              <a:defRPr>
                <a:solidFill>
                  <a:schemeClr val="tx1"/>
                </a:solidFill>
                <a:latin typeface="Arial" charset="0"/>
              </a:defRPr>
            </a:lvl4pPr>
            <a:lvl5pPr marL="2057232" indent="-228581" eaLnBrk="0" hangingPunct="0">
              <a:defRPr>
                <a:solidFill>
                  <a:schemeClr val="tx1"/>
                </a:solidFill>
                <a:latin typeface="Arial" charset="0"/>
              </a:defRPr>
            </a:lvl5pPr>
            <a:lvl6pPr marL="2514395" indent="-228581" eaLnBrk="0" fontAlgn="base" hangingPunct="0">
              <a:spcBef>
                <a:spcPct val="0"/>
              </a:spcBef>
              <a:spcAft>
                <a:spcPct val="0"/>
              </a:spcAft>
              <a:defRPr>
                <a:solidFill>
                  <a:schemeClr val="tx1"/>
                </a:solidFill>
                <a:latin typeface="Arial" charset="0"/>
              </a:defRPr>
            </a:lvl6pPr>
            <a:lvl7pPr marL="2971559" indent="-228581" eaLnBrk="0" fontAlgn="base" hangingPunct="0">
              <a:spcBef>
                <a:spcPct val="0"/>
              </a:spcBef>
              <a:spcAft>
                <a:spcPct val="0"/>
              </a:spcAft>
              <a:defRPr>
                <a:solidFill>
                  <a:schemeClr val="tx1"/>
                </a:solidFill>
                <a:latin typeface="Arial" charset="0"/>
              </a:defRPr>
            </a:lvl7pPr>
            <a:lvl8pPr marL="3428722" indent="-228581" eaLnBrk="0" fontAlgn="base" hangingPunct="0">
              <a:spcBef>
                <a:spcPct val="0"/>
              </a:spcBef>
              <a:spcAft>
                <a:spcPct val="0"/>
              </a:spcAft>
              <a:defRPr>
                <a:solidFill>
                  <a:schemeClr val="tx1"/>
                </a:solidFill>
                <a:latin typeface="Arial" charset="0"/>
              </a:defRPr>
            </a:lvl8pPr>
            <a:lvl9pPr marL="3885884" indent="-228581" eaLnBrk="0" fontAlgn="base" hangingPunct="0">
              <a:spcBef>
                <a:spcPct val="0"/>
              </a:spcBef>
              <a:spcAft>
                <a:spcPct val="0"/>
              </a:spcAft>
              <a:defRPr>
                <a:solidFill>
                  <a:schemeClr val="tx1"/>
                </a:solidFill>
                <a:latin typeface="Arial" charset="0"/>
              </a:defRPr>
            </a:lvl9pPr>
          </a:lstStyle>
          <a:p>
            <a:pPr eaLnBrk="1" hangingPunct="1"/>
            <a:fld id="{71D913F0-BAA7-4587-830B-49604AC8621D}" type="slidenum">
              <a:rPr lang="en-GB" altLang="en-US" smtClean="0"/>
              <a:pPr eaLnBrk="1" hangingPunct="1"/>
              <a:t>8</a:t>
            </a:fld>
            <a:endParaRPr lang="en-GB" altLang="en-US"/>
          </a:p>
        </p:txBody>
      </p:sp>
    </p:spTree>
    <p:extLst>
      <p:ext uri="{BB962C8B-B14F-4D97-AF65-F5344CB8AC3E}">
        <p14:creationId xmlns:p14="http://schemas.microsoft.com/office/powerpoint/2010/main" val="369182761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14326">
              <a:defRPr/>
            </a:pPr>
            <a:endParaRPr lang="en-GB" dirty="0"/>
          </a:p>
        </p:txBody>
      </p:sp>
      <p:sp>
        <p:nvSpPr>
          <p:cNvPr id="4" name="Slide Number Placeholder 3"/>
          <p:cNvSpPr>
            <a:spLocks noGrp="1"/>
          </p:cNvSpPr>
          <p:nvPr>
            <p:ph type="sldNum" sz="quarter" idx="10"/>
          </p:nvPr>
        </p:nvSpPr>
        <p:spPr/>
        <p:txBody>
          <a:bodyPr/>
          <a:lstStyle/>
          <a:p>
            <a:fld id="{11E8A896-B728-4C02-A7C0-F83A607C4DA8}" type="slidenum">
              <a:rPr lang="en-GB" smtClean="0">
                <a:solidFill>
                  <a:prstClr val="black"/>
                </a:solidFill>
              </a:rPr>
              <a:pPr/>
              <a:t>9</a:t>
            </a:fld>
            <a:endParaRPr lang="en-GB" dirty="0">
              <a:solidFill>
                <a:prstClr val="black"/>
              </a:solidFill>
            </a:endParaRPr>
          </a:p>
        </p:txBody>
      </p:sp>
    </p:spTree>
    <p:extLst>
      <p:ext uri="{BB962C8B-B14F-4D97-AF65-F5344CB8AC3E}">
        <p14:creationId xmlns:p14="http://schemas.microsoft.com/office/powerpoint/2010/main" val="155834221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14326">
              <a:defRPr/>
            </a:pPr>
            <a:endParaRPr lang="en-GB" dirty="0"/>
          </a:p>
        </p:txBody>
      </p:sp>
      <p:sp>
        <p:nvSpPr>
          <p:cNvPr id="4" name="Slide Number Placeholder 3"/>
          <p:cNvSpPr>
            <a:spLocks noGrp="1"/>
          </p:cNvSpPr>
          <p:nvPr>
            <p:ph type="sldNum" sz="quarter" idx="10"/>
          </p:nvPr>
        </p:nvSpPr>
        <p:spPr/>
        <p:txBody>
          <a:bodyPr/>
          <a:lstStyle/>
          <a:p>
            <a:fld id="{11E8A896-B728-4C02-A7C0-F83A607C4DA8}" type="slidenum">
              <a:rPr lang="en-GB" smtClean="0">
                <a:solidFill>
                  <a:prstClr val="black"/>
                </a:solidFill>
              </a:rPr>
              <a:pPr/>
              <a:t>10</a:t>
            </a:fld>
            <a:endParaRPr lang="en-GB" dirty="0">
              <a:solidFill>
                <a:prstClr val="black"/>
              </a:solidFill>
            </a:endParaRPr>
          </a:p>
        </p:txBody>
      </p:sp>
    </p:spTree>
    <p:extLst>
      <p:ext uri="{BB962C8B-B14F-4D97-AF65-F5344CB8AC3E}">
        <p14:creationId xmlns:p14="http://schemas.microsoft.com/office/powerpoint/2010/main" val="426182055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14326">
              <a:defRPr/>
            </a:pPr>
            <a:endParaRPr lang="en-GB" dirty="0"/>
          </a:p>
        </p:txBody>
      </p:sp>
      <p:sp>
        <p:nvSpPr>
          <p:cNvPr id="4" name="Slide Number Placeholder 3"/>
          <p:cNvSpPr>
            <a:spLocks noGrp="1"/>
          </p:cNvSpPr>
          <p:nvPr>
            <p:ph type="sldNum" sz="quarter" idx="10"/>
          </p:nvPr>
        </p:nvSpPr>
        <p:spPr/>
        <p:txBody>
          <a:bodyPr/>
          <a:lstStyle/>
          <a:p>
            <a:fld id="{11E8A896-B728-4C02-A7C0-F83A607C4DA8}" type="slidenum">
              <a:rPr lang="en-GB" smtClean="0">
                <a:solidFill>
                  <a:prstClr val="black"/>
                </a:solidFill>
              </a:rPr>
              <a:pPr/>
              <a:t>11</a:t>
            </a:fld>
            <a:endParaRPr lang="en-GB" dirty="0">
              <a:solidFill>
                <a:prstClr val="black"/>
              </a:solidFill>
            </a:endParaRPr>
          </a:p>
        </p:txBody>
      </p:sp>
    </p:spTree>
    <p:extLst>
      <p:ext uri="{BB962C8B-B14F-4D97-AF65-F5344CB8AC3E}">
        <p14:creationId xmlns:p14="http://schemas.microsoft.com/office/powerpoint/2010/main" val="240510891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14326">
              <a:defRPr/>
            </a:pPr>
            <a:endParaRPr lang="en-GB" dirty="0"/>
          </a:p>
        </p:txBody>
      </p:sp>
      <p:sp>
        <p:nvSpPr>
          <p:cNvPr id="4" name="Slide Number Placeholder 3"/>
          <p:cNvSpPr>
            <a:spLocks noGrp="1"/>
          </p:cNvSpPr>
          <p:nvPr>
            <p:ph type="sldNum" sz="quarter" idx="10"/>
          </p:nvPr>
        </p:nvSpPr>
        <p:spPr/>
        <p:txBody>
          <a:bodyPr/>
          <a:lstStyle/>
          <a:p>
            <a:fld id="{11E8A896-B728-4C02-A7C0-F83A607C4DA8}" type="slidenum">
              <a:rPr lang="en-GB" smtClean="0">
                <a:solidFill>
                  <a:prstClr val="black"/>
                </a:solidFill>
              </a:rPr>
              <a:pPr/>
              <a:t>12</a:t>
            </a:fld>
            <a:endParaRPr lang="en-GB" dirty="0">
              <a:solidFill>
                <a:prstClr val="black"/>
              </a:solidFill>
            </a:endParaRPr>
          </a:p>
        </p:txBody>
      </p:sp>
    </p:spTree>
    <p:extLst>
      <p:ext uri="{BB962C8B-B14F-4D97-AF65-F5344CB8AC3E}">
        <p14:creationId xmlns:p14="http://schemas.microsoft.com/office/powerpoint/2010/main" val="311963409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253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2253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889" indent="-285726" eaLnBrk="0" hangingPunct="0">
              <a:defRPr>
                <a:solidFill>
                  <a:schemeClr val="tx1"/>
                </a:solidFill>
                <a:latin typeface="Arial" charset="0"/>
              </a:defRPr>
            </a:lvl2pPr>
            <a:lvl3pPr marL="1142907" indent="-228581" eaLnBrk="0" hangingPunct="0">
              <a:defRPr>
                <a:solidFill>
                  <a:schemeClr val="tx1"/>
                </a:solidFill>
                <a:latin typeface="Arial" charset="0"/>
              </a:defRPr>
            </a:lvl3pPr>
            <a:lvl4pPr marL="1600070" indent="-228581" eaLnBrk="0" hangingPunct="0">
              <a:defRPr>
                <a:solidFill>
                  <a:schemeClr val="tx1"/>
                </a:solidFill>
                <a:latin typeface="Arial" charset="0"/>
              </a:defRPr>
            </a:lvl4pPr>
            <a:lvl5pPr marL="2057232" indent="-228581" eaLnBrk="0" hangingPunct="0">
              <a:defRPr>
                <a:solidFill>
                  <a:schemeClr val="tx1"/>
                </a:solidFill>
                <a:latin typeface="Arial" charset="0"/>
              </a:defRPr>
            </a:lvl5pPr>
            <a:lvl6pPr marL="2514395" indent="-228581" eaLnBrk="0" fontAlgn="base" hangingPunct="0">
              <a:spcBef>
                <a:spcPct val="0"/>
              </a:spcBef>
              <a:spcAft>
                <a:spcPct val="0"/>
              </a:spcAft>
              <a:defRPr>
                <a:solidFill>
                  <a:schemeClr val="tx1"/>
                </a:solidFill>
                <a:latin typeface="Arial" charset="0"/>
              </a:defRPr>
            </a:lvl6pPr>
            <a:lvl7pPr marL="2971559" indent="-228581" eaLnBrk="0" fontAlgn="base" hangingPunct="0">
              <a:spcBef>
                <a:spcPct val="0"/>
              </a:spcBef>
              <a:spcAft>
                <a:spcPct val="0"/>
              </a:spcAft>
              <a:defRPr>
                <a:solidFill>
                  <a:schemeClr val="tx1"/>
                </a:solidFill>
                <a:latin typeface="Arial" charset="0"/>
              </a:defRPr>
            </a:lvl7pPr>
            <a:lvl8pPr marL="3428722" indent="-228581" eaLnBrk="0" fontAlgn="base" hangingPunct="0">
              <a:spcBef>
                <a:spcPct val="0"/>
              </a:spcBef>
              <a:spcAft>
                <a:spcPct val="0"/>
              </a:spcAft>
              <a:defRPr>
                <a:solidFill>
                  <a:schemeClr val="tx1"/>
                </a:solidFill>
                <a:latin typeface="Arial" charset="0"/>
              </a:defRPr>
            </a:lvl8pPr>
            <a:lvl9pPr marL="3885884" indent="-228581" eaLnBrk="0" fontAlgn="base" hangingPunct="0">
              <a:spcBef>
                <a:spcPct val="0"/>
              </a:spcBef>
              <a:spcAft>
                <a:spcPct val="0"/>
              </a:spcAft>
              <a:defRPr>
                <a:solidFill>
                  <a:schemeClr val="tx1"/>
                </a:solidFill>
                <a:latin typeface="Arial" charset="0"/>
              </a:defRPr>
            </a:lvl9pPr>
          </a:lstStyle>
          <a:p>
            <a:pPr eaLnBrk="1" hangingPunct="1"/>
            <a:fld id="{71D913F0-BAA7-4587-830B-49604AC8621D}" type="slidenum">
              <a:rPr lang="en-GB" altLang="en-US" smtClean="0"/>
              <a:pPr eaLnBrk="1" hangingPunct="1"/>
              <a:t>13</a:t>
            </a:fld>
            <a:endParaRPr lang="en-GB" altLang="en-US"/>
          </a:p>
        </p:txBody>
      </p:sp>
    </p:spTree>
    <p:extLst>
      <p:ext uri="{BB962C8B-B14F-4D97-AF65-F5344CB8AC3E}">
        <p14:creationId xmlns:p14="http://schemas.microsoft.com/office/powerpoint/2010/main" val="197183805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14326">
              <a:defRPr/>
            </a:pPr>
            <a:endParaRPr lang="en-GB" dirty="0">
              <a:solidFill>
                <a:prstClr val="black"/>
              </a:solidFill>
            </a:endParaRPr>
          </a:p>
          <a:p>
            <a:pPr defTabSz="914326">
              <a:defRPr/>
            </a:pPr>
            <a:endParaRPr lang="en-GB" dirty="0">
              <a:solidFill>
                <a:prstClr val="black"/>
              </a:solidFill>
            </a:endParaRPr>
          </a:p>
          <a:p>
            <a:pPr defTabSz="914326">
              <a:defRPr/>
            </a:pPr>
            <a:r>
              <a:rPr lang="en-GB" dirty="0">
                <a:solidFill>
                  <a:prstClr val="black"/>
                </a:solidFill>
              </a:rPr>
              <a:t>But we don’t wish to repeat what has brought us to this stage, more tell you more about approach, what delivering better outcomes really means to the organisation, its staff and our residents</a:t>
            </a:r>
          </a:p>
          <a:p>
            <a:endParaRPr lang="en-GB" dirty="0"/>
          </a:p>
          <a:p>
            <a:endParaRPr lang="en-GB" dirty="0"/>
          </a:p>
          <a:p>
            <a:r>
              <a:rPr lang="en-GB" dirty="0"/>
              <a:t>NEED NEW IMAGE</a:t>
            </a:r>
          </a:p>
        </p:txBody>
      </p:sp>
      <p:sp>
        <p:nvSpPr>
          <p:cNvPr id="4" name="Slide Number Placeholder 3"/>
          <p:cNvSpPr>
            <a:spLocks noGrp="1"/>
          </p:cNvSpPr>
          <p:nvPr>
            <p:ph type="sldNum" sz="quarter" idx="10"/>
          </p:nvPr>
        </p:nvSpPr>
        <p:spPr/>
        <p:txBody>
          <a:bodyPr/>
          <a:lstStyle/>
          <a:p>
            <a:fld id="{11E8A896-B728-4C02-A7C0-F83A607C4DA8}" type="slidenum">
              <a:rPr lang="en-GB" smtClean="0">
                <a:solidFill>
                  <a:prstClr val="black"/>
                </a:solidFill>
              </a:rPr>
              <a:pPr/>
              <a:t>15</a:t>
            </a:fld>
            <a:endParaRPr lang="en-GB" dirty="0">
              <a:solidFill>
                <a:prstClr val="black"/>
              </a:solidFill>
            </a:endParaRPr>
          </a:p>
        </p:txBody>
      </p:sp>
    </p:spTree>
    <p:extLst>
      <p:ext uri="{BB962C8B-B14F-4D97-AF65-F5344CB8AC3E}">
        <p14:creationId xmlns:p14="http://schemas.microsoft.com/office/powerpoint/2010/main" val="82552527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253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2253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889" indent="-285726" eaLnBrk="0" hangingPunct="0">
              <a:defRPr>
                <a:solidFill>
                  <a:schemeClr val="tx1"/>
                </a:solidFill>
                <a:latin typeface="Arial" charset="0"/>
              </a:defRPr>
            </a:lvl2pPr>
            <a:lvl3pPr marL="1142907" indent="-228581" eaLnBrk="0" hangingPunct="0">
              <a:defRPr>
                <a:solidFill>
                  <a:schemeClr val="tx1"/>
                </a:solidFill>
                <a:latin typeface="Arial" charset="0"/>
              </a:defRPr>
            </a:lvl3pPr>
            <a:lvl4pPr marL="1600070" indent="-228581" eaLnBrk="0" hangingPunct="0">
              <a:defRPr>
                <a:solidFill>
                  <a:schemeClr val="tx1"/>
                </a:solidFill>
                <a:latin typeface="Arial" charset="0"/>
              </a:defRPr>
            </a:lvl4pPr>
            <a:lvl5pPr marL="2057232" indent="-228581" eaLnBrk="0" hangingPunct="0">
              <a:defRPr>
                <a:solidFill>
                  <a:schemeClr val="tx1"/>
                </a:solidFill>
                <a:latin typeface="Arial" charset="0"/>
              </a:defRPr>
            </a:lvl5pPr>
            <a:lvl6pPr marL="2514395" indent="-228581" eaLnBrk="0" fontAlgn="base" hangingPunct="0">
              <a:spcBef>
                <a:spcPct val="0"/>
              </a:spcBef>
              <a:spcAft>
                <a:spcPct val="0"/>
              </a:spcAft>
              <a:defRPr>
                <a:solidFill>
                  <a:schemeClr val="tx1"/>
                </a:solidFill>
                <a:latin typeface="Arial" charset="0"/>
              </a:defRPr>
            </a:lvl6pPr>
            <a:lvl7pPr marL="2971559" indent="-228581" eaLnBrk="0" fontAlgn="base" hangingPunct="0">
              <a:spcBef>
                <a:spcPct val="0"/>
              </a:spcBef>
              <a:spcAft>
                <a:spcPct val="0"/>
              </a:spcAft>
              <a:defRPr>
                <a:solidFill>
                  <a:schemeClr val="tx1"/>
                </a:solidFill>
                <a:latin typeface="Arial" charset="0"/>
              </a:defRPr>
            </a:lvl7pPr>
            <a:lvl8pPr marL="3428722" indent="-228581" eaLnBrk="0" fontAlgn="base" hangingPunct="0">
              <a:spcBef>
                <a:spcPct val="0"/>
              </a:spcBef>
              <a:spcAft>
                <a:spcPct val="0"/>
              </a:spcAft>
              <a:defRPr>
                <a:solidFill>
                  <a:schemeClr val="tx1"/>
                </a:solidFill>
                <a:latin typeface="Arial" charset="0"/>
              </a:defRPr>
            </a:lvl8pPr>
            <a:lvl9pPr marL="3885884" indent="-228581" eaLnBrk="0" fontAlgn="base" hangingPunct="0">
              <a:spcBef>
                <a:spcPct val="0"/>
              </a:spcBef>
              <a:spcAft>
                <a:spcPct val="0"/>
              </a:spcAft>
              <a:defRPr>
                <a:solidFill>
                  <a:schemeClr val="tx1"/>
                </a:solidFill>
                <a:latin typeface="Arial" charset="0"/>
              </a:defRPr>
            </a:lvl9pPr>
          </a:lstStyle>
          <a:p>
            <a:pPr eaLnBrk="1" hangingPunct="1"/>
            <a:fld id="{71D913F0-BAA7-4587-830B-49604AC8621D}" type="slidenum">
              <a:rPr lang="en-GB" altLang="en-US" smtClean="0"/>
              <a:pPr eaLnBrk="1" hangingPunct="1"/>
              <a:t>19</a:t>
            </a:fld>
            <a:endParaRPr lang="en-GB" altLang="en-US"/>
          </a:p>
        </p:txBody>
      </p:sp>
    </p:spTree>
    <p:extLst>
      <p:ext uri="{BB962C8B-B14F-4D97-AF65-F5344CB8AC3E}">
        <p14:creationId xmlns:p14="http://schemas.microsoft.com/office/powerpoint/2010/main" val="152725845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253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2253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889" indent="-285726" eaLnBrk="0" hangingPunct="0">
              <a:defRPr>
                <a:solidFill>
                  <a:schemeClr val="tx1"/>
                </a:solidFill>
                <a:latin typeface="Arial" charset="0"/>
              </a:defRPr>
            </a:lvl2pPr>
            <a:lvl3pPr marL="1142907" indent="-228581" eaLnBrk="0" hangingPunct="0">
              <a:defRPr>
                <a:solidFill>
                  <a:schemeClr val="tx1"/>
                </a:solidFill>
                <a:latin typeface="Arial" charset="0"/>
              </a:defRPr>
            </a:lvl3pPr>
            <a:lvl4pPr marL="1600070" indent="-228581" eaLnBrk="0" hangingPunct="0">
              <a:defRPr>
                <a:solidFill>
                  <a:schemeClr val="tx1"/>
                </a:solidFill>
                <a:latin typeface="Arial" charset="0"/>
              </a:defRPr>
            </a:lvl4pPr>
            <a:lvl5pPr marL="2057232" indent="-228581" eaLnBrk="0" hangingPunct="0">
              <a:defRPr>
                <a:solidFill>
                  <a:schemeClr val="tx1"/>
                </a:solidFill>
                <a:latin typeface="Arial" charset="0"/>
              </a:defRPr>
            </a:lvl5pPr>
            <a:lvl6pPr marL="2514395" indent="-228581" eaLnBrk="0" fontAlgn="base" hangingPunct="0">
              <a:spcBef>
                <a:spcPct val="0"/>
              </a:spcBef>
              <a:spcAft>
                <a:spcPct val="0"/>
              </a:spcAft>
              <a:defRPr>
                <a:solidFill>
                  <a:schemeClr val="tx1"/>
                </a:solidFill>
                <a:latin typeface="Arial" charset="0"/>
              </a:defRPr>
            </a:lvl6pPr>
            <a:lvl7pPr marL="2971559" indent="-228581" eaLnBrk="0" fontAlgn="base" hangingPunct="0">
              <a:spcBef>
                <a:spcPct val="0"/>
              </a:spcBef>
              <a:spcAft>
                <a:spcPct val="0"/>
              </a:spcAft>
              <a:defRPr>
                <a:solidFill>
                  <a:schemeClr val="tx1"/>
                </a:solidFill>
                <a:latin typeface="Arial" charset="0"/>
              </a:defRPr>
            </a:lvl7pPr>
            <a:lvl8pPr marL="3428722" indent="-228581" eaLnBrk="0" fontAlgn="base" hangingPunct="0">
              <a:spcBef>
                <a:spcPct val="0"/>
              </a:spcBef>
              <a:spcAft>
                <a:spcPct val="0"/>
              </a:spcAft>
              <a:defRPr>
                <a:solidFill>
                  <a:schemeClr val="tx1"/>
                </a:solidFill>
                <a:latin typeface="Arial" charset="0"/>
              </a:defRPr>
            </a:lvl8pPr>
            <a:lvl9pPr marL="3885884" indent="-228581" eaLnBrk="0" fontAlgn="base" hangingPunct="0">
              <a:spcBef>
                <a:spcPct val="0"/>
              </a:spcBef>
              <a:spcAft>
                <a:spcPct val="0"/>
              </a:spcAft>
              <a:defRPr>
                <a:solidFill>
                  <a:schemeClr val="tx1"/>
                </a:solidFill>
                <a:latin typeface="Arial" charset="0"/>
              </a:defRPr>
            </a:lvl9pPr>
          </a:lstStyle>
          <a:p>
            <a:pPr eaLnBrk="1" hangingPunct="1"/>
            <a:fld id="{71D913F0-BAA7-4587-830B-49604AC8621D}" type="slidenum">
              <a:rPr lang="en-GB" altLang="en-US" smtClean="0"/>
              <a:pPr eaLnBrk="1" hangingPunct="1"/>
              <a:t>21</a:t>
            </a:fld>
            <a:endParaRPr lang="en-GB" altLang="en-US"/>
          </a:p>
        </p:txBody>
      </p:sp>
    </p:spTree>
    <p:extLst>
      <p:ext uri="{BB962C8B-B14F-4D97-AF65-F5344CB8AC3E}">
        <p14:creationId xmlns:p14="http://schemas.microsoft.com/office/powerpoint/2010/main" val="367603135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14326">
              <a:defRPr/>
            </a:pPr>
            <a:endParaRPr lang="en-GB" dirty="0">
              <a:solidFill>
                <a:prstClr val="black"/>
              </a:solidFill>
            </a:endParaRPr>
          </a:p>
          <a:p>
            <a:pPr defTabSz="914326">
              <a:defRPr/>
            </a:pPr>
            <a:endParaRPr lang="en-GB" dirty="0">
              <a:solidFill>
                <a:prstClr val="black"/>
              </a:solidFill>
            </a:endParaRPr>
          </a:p>
          <a:p>
            <a:pPr defTabSz="914326">
              <a:defRPr/>
            </a:pPr>
            <a:r>
              <a:rPr lang="en-GB" dirty="0">
                <a:solidFill>
                  <a:prstClr val="black"/>
                </a:solidFill>
              </a:rPr>
              <a:t>But we don’t wish to repeat what has brought us to this stage, more tell you more about approach, what delivering better outcomes really means to the organisation, its staff and our residents</a:t>
            </a:r>
          </a:p>
          <a:p>
            <a:endParaRPr lang="en-GB" dirty="0"/>
          </a:p>
          <a:p>
            <a:endParaRPr lang="en-GB" dirty="0"/>
          </a:p>
          <a:p>
            <a:r>
              <a:rPr lang="en-GB" dirty="0"/>
              <a:t>NEED NEW IMAGE</a:t>
            </a:r>
          </a:p>
        </p:txBody>
      </p:sp>
      <p:sp>
        <p:nvSpPr>
          <p:cNvPr id="4" name="Slide Number Placeholder 3"/>
          <p:cNvSpPr>
            <a:spLocks noGrp="1"/>
          </p:cNvSpPr>
          <p:nvPr>
            <p:ph type="sldNum" sz="quarter" idx="10"/>
          </p:nvPr>
        </p:nvSpPr>
        <p:spPr/>
        <p:txBody>
          <a:bodyPr/>
          <a:lstStyle/>
          <a:p>
            <a:fld id="{11E8A896-B728-4C02-A7C0-F83A607C4DA8}" type="slidenum">
              <a:rPr lang="en-GB" smtClean="0">
                <a:solidFill>
                  <a:prstClr val="black"/>
                </a:solidFill>
              </a:rPr>
              <a:pPr/>
              <a:t>22</a:t>
            </a:fld>
            <a:endParaRPr lang="en-GB" dirty="0">
              <a:solidFill>
                <a:prstClr val="black"/>
              </a:solidFill>
            </a:endParaRPr>
          </a:p>
        </p:txBody>
      </p:sp>
    </p:spTree>
    <p:extLst>
      <p:ext uri="{BB962C8B-B14F-4D97-AF65-F5344CB8AC3E}">
        <p14:creationId xmlns:p14="http://schemas.microsoft.com/office/powerpoint/2010/main" val="93604891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253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2253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889" indent="-285726" eaLnBrk="0" hangingPunct="0">
              <a:defRPr>
                <a:solidFill>
                  <a:schemeClr val="tx1"/>
                </a:solidFill>
                <a:latin typeface="Arial" charset="0"/>
              </a:defRPr>
            </a:lvl2pPr>
            <a:lvl3pPr marL="1142907" indent="-228581" eaLnBrk="0" hangingPunct="0">
              <a:defRPr>
                <a:solidFill>
                  <a:schemeClr val="tx1"/>
                </a:solidFill>
                <a:latin typeface="Arial" charset="0"/>
              </a:defRPr>
            </a:lvl3pPr>
            <a:lvl4pPr marL="1600070" indent="-228581" eaLnBrk="0" hangingPunct="0">
              <a:defRPr>
                <a:solidFill>
                  <a:schemeClr val="tx1"/>
                </a:solidFill>
                <a:latin typeface="Arial" charset="0"/>
              </a:defRPr>
            </a:lvl4pPr>
            <a:lvl5pPr marL="2057232" indent="-228581" eaLnBrk="0" hangingPunct="0">
              <a:defRPr>
                <a:solidFill>
                  <a:schemeClr val="tx1"/>
                </a:solidFill>
                <a:latin typeface="Arial" charset="0"/>
              </a:defRPr>
            </a:lvl5pPr>
            <a:lvl6pPr marL="2514395" indent="-228581" eaLnBrk="0" fontAlgn="base" hangingPunct="0">
              <a:spcBef>
                <a:spcPct val="0"/>
              </a:spcBef>
              <a:spcAft>
                <a:spcPct val="0"/>
              </a:spcAft>
              <a:defRPr>
                <a:solidFill>
                  <a:schemeClr val="tx1"/>
                </a:solidFill>
                <a:latin typeface="Arial" charset="0"/>
              </a:defRPr>
            </a:lvl6pPr>
            <a:lvl7pPr marL="2971559" indent="-228581" eaLnBrk="0" fontAlgn="base" hangingPunct="0">
              <a:spcBef>
                <a:spcPct val="0"/>
              </a:spcBef>
              <a:spcAft>
                <a:spcPct val="0"/>
              </a:spcAft>
              <a:defRPr>
                <a:solidFill>
                  <a:schemeClr val="tx1"/>
                </a:solidFill>
                <a:latin typeface="Arial" charset="0"/>
              </a:defRPr>
            </a:lvl7pPr>
            <a:lvl8pPr marL="3428722" indent="-228581" eaLnBrk="0" fontAlgn="base" hangingPunct="0">
              <a:spcBef>
                <a:spcPct val="0"/>
              </a:spcBef>
              <a:spcAft>
                <a:spcPct val="0"/>
              </a:spcAft>
              <a:defRPr>
                <a:solidFill>
                  <a:schemeClr val="tx1"/>
                </a:solidFill>
                <a:latin typeface="Arial" charset="0"/>
              </a:defRPr>
            </a:lvl8pPr>
            <a:lvl9pPr marL="3885884" indent="-228581" eaLnBrk="0" fontAlgn="base" hangingPunct="0">
              <a:spcBef>
                <a:spcPct val="0"/>
              </a:spcBef>
              <a:spcAft>
                <a:spcPct val="0"/>
              </a:spcAft>
              <a:defRPr>
                <a:solidFill>
                  <a:schemeClr val="tx1"/>
                </a:solidFill>
                <a:latin typeface="Arial" charset="0"/>
              </a:defRPr>
            </a:lvl9pPr>
          </a:lstStyle>
          <a:p>
            <a:pPr eaLnBrk="1" hangingPunct="1"/>
            <a:fld id="{71D913F0-BAA7-4587-830B-49604AC8621D}" type="slidenum">
              <a:rPr lang="en-GB" altLang="en-US" smtClean="0"/>
              <a:pPr eaLnBrk="1" hangingPunct="1"/>
              <a:t>25</a:t>
            </a:fld>
            <a:endParaRPr lang="en-GB" altLang="en-US"/>
          </a:p>
        </p:txBody>
      </p:sp>
    </p:spTree>
    <p:extLst>
      <p:ext uri="{BB962C8B-B14F-4D97-AF65-F5344CB8AC3E}">
        <p14:creationId xmlns:p14="http://schemas.microsoft.com/office/powerpoint/2010/main" val="135829426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14326">
              <a:defRPr/>
            </a:pPr>
            <a:endParaRPr lang="en-GB" dirty="0">
              <a:solidFill>
                <a:prstClr val="black"/>
              </a:solidFill>
            </a:endParaRPr>
          </a:p>
          <a:p>
            <a:pPr defTabSz="914326">
              <a:defRPr/>
            </a:pPr>
            <a:endParaRPr lang="en-GB" dirty="0">
              <a:solidFill>
                <a:prstClr val="black"/>
              </a:solidFill>
            </a:endParaRPr>
          </a:p>
          <a:p>
            <a:pPr defTabSz="914326">
              <a:defRPr/>
            </a:pPr>
            <a:r>
              <a:rPr lang="en-GB" dirty="0">
                <a:solidFill>
                  <a:prstClr val="black"/>
                </a:solidFill>
              </a:rPr>
              <a:t>But we don’t wish to repeat what has brought us to this stage, more tell you more about approach, what delivering better outcomes really means to the organisation, its staff and our residents</a:t>
            </a:r>
          </a:p>
          <a:p>
            <a:endParaRPr lang="en-GB" dirty="0"/>
          </a:p>
          <a:p>
            <a:endParaRPr lang="en-GB" dirty="0"/>
          </a:p>
          <a:p>
            <a:r>
              <a:rPr lang="en-GB" dirty="0"/>
              <a:t>NEED NEW IMAGE</a:t>
            </a:r>
          </a:p>
        </p:txBody>
      </p:sp>
      <p:sp>
        <p:nvSpPr>
          <p:cNvPr id="4" name="Slide Number Placeholder 3"/>
          <p:cNvSpPr>
            <a:spLocks noGrp="1"/>
          </p:cNvSpPr>
          <p:nvPr>
            <p:ph type="sldNum" sz="quarter" idx="10"/>
          </p:nvPr>
        </p:nvSpPr>
        <p:spPr/>
        <p:txBody>
          <a:bodyPr/>
          <a:lstStyle/>
          <a:p>
            <a:fld id="{11E8A896-B728-4C02-A7C0-F83A607C4DA8}" type="slidenum">
              <a:rPr lang="en-GB" smtClean="0">
                <a:solidFill>
                  <a:prstClr val="black"/>
                </a:solidFill>
              </a:rPr>
              <a:pPr/>
              <a:t>28</a:t>
            </a:fld>
            <a:endParaRPr lang="en-GB" dirty="0">
              <a:solidFill>
                <a:prstClr val="black"/>
              </a:solidFill>
            </a:endParaRPr>
          </a:p>
        </p:txBody>
      </p:sp>
    </p:spTree>
    <p:extLst>
      <p:ext uri="{BB962C8B-B14F-4D97-AF65-F5344CB8AC3E}">
        <p14:creationId xmlns:p14="http://schemas.microsoft.com/office/powerpoint/2010/main" val="147658104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14326">
              <a:defRPr/>
            </a:pPr>
            <a:endParaRPr lang="en-GB" dirty="0">
              <a:solidFill>
                <a:prstClr val="black"/>
              </a:solidFill>
            </a:endParaRPr>
          </a:p>
          <a:p>
            <a:pPr defTabSz="914326">
              <a:defRPr/>
            </a:pPr>
            <a:endParaRPr lang="en-GB" dirty="0">
              <a:solidFill>
                <a:prstClr val="black"/>
              </a:solidFill>
            </a:endParaRPr>
          </a:p>
          <a:p>
            <a:pPr defTabSz="914326">
              <a:defRPr/>
            </a:pPr>
            <a:r>
              <a:rPr lang="en-GB" dirty="0">
                <a:solidFill>
                  <a:prstClr val="black"/>
                </a:solidFill>
              </a:rPr>
              <a:t>But we don’t wish to repeat what has brought us to this stage, more tell you more about approach, what delivering better outcomes really means to the organisation, its staff and our residents</a:t>
            </a:r>
          </a:p>
          <a:p>
            <a:endParaRPr lang="en-GB" dirty="0"/>
          </a:p>
          <a:p>
            <a:endParaRPr lang="en-GB" dirty="0"/>
          </a:p>
          <a:p>
            <a:r>
              <a:rPr lang="en-GB" dirty="0"/>
              <a:t>NEED NEW IMAGE</a:t>
            </a:r>
          </a:p>
        </p:txBody>
      </p:sp>
      <p:sp>
        <p:nvSpPr>
          <p:cNvPr id="4" name="Slide Number Placeholder 3"/>
          <p:cNvSpPr>
            <a:spLocks noGrp="1"/>
          </p:cNvSpPr>
          <p:nvPr>
            <p:ph type="sldNum" sz="quarter" idx="10"/>
          </p:nvPr>
        </p:nvSpPr>
        <p:spPr/>
        <p:txBody>
          <a:bodyPr/>
          <a:lstStyle/>
          <a:p>
            <a:fld id="{11E8A896-B728-4C02-A7C0-F83A607C4DA8}" type="slidenum">
              <a:rPr lang="en-GB" smtClean="0">
                <a:solidFill>
                  <a:prstClr val="black"/>
                </a:solidFill>
              </a:rPr>
              <a:pPr/>
              <a:t>29</a:t>
            </a:fld>
            <a:endParaRPr lang="en-GB" dirty="0">
              <a:solidFill>
                <a:prstClr val="black"/>
              </a:solidFill>
            </a:endParaRPr>
          </a:p>
        </p:txBody>
      </p:sp>
    </p:spTree>
    <p:extLst>
      <p:ext uri="{BB962C8B-B14F-4D97-AF65-F5344CB8AC3E}">
        <p14:creationId xmlns:p14="http://schemas.microsoft.com/office/powerpoint/2010/main" val="669920700"/>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nchor="t" anchorCtr="0">
            <a:noAutofit/>
          </a:bodyPr>
          <a:lstStyle>
            <a:lvl1pPr algn="l">
              <a:defRPr lang="en-GB" sz="5400" b="1" kern="1200" dirty="0">
                <a:solidFill>
                  <a:schemeClr val="bg1"/>
                </a:solidFill>
                <a:latin typeface="Gill Sans MT" panose="020B0502020104020203" pitchFamily="34" charset="0"/>
                <a:ea typeface="+mj-ea"/>
                <a:cs typeface="+mj-cs"/>
              </a:defRPr>
            </a:lvl1pPr>
          </a:lstStyle>
          <a:p>
            <a:r>
              <a:rPr lang="en-US" dirty="0"/>
              <a:t>Click to edit Master title style</a:t>
            </a:r>
            <a:endParaRPr lang="en-GB" dirty="0"/>
          </a:p>
        </p:txBody>
      </p:sp>
      <p:sp>
        <p:nvSpPr>
          <p:cNvPr id="3" name="Content Placeholder 2"/>
          <p:cNvSpPr>
            <a:spLocks noGrp="1"/>
          </p:cNvSpPr>
          <p:nvPr>
            <p:ph idx="1"/>
          </p:nvPr>
        </p:nvSpPr>
        <p:spPr>
          <a:xfrm>
            <a:off x="457200" y="1988840"/>
            <a:ext cx="8229600" cy="4137323"/>
          </a:xfrm>
          <a:prstGeom prst="rect">
            <a:avLst/>
          </a:prstGeom>
        </p:spPr>
        <p:txBody>
          <a:bodyPr/>
          <a:lstStyle>
            <a:lvl1pPr>
              <a:defRPr lang="en-US" sz="2600" b="1" kern="1200" dirty="0" smtClean="0">
                <a:solidFill>
                  <a:schemeClr val="bg1"/>
                </a:solidFill>
                <a:latin typeface="Gill Sans MT" panose="020B0502020104020203" pitchFamily="34" charset="0"/>
                <a:ea typeface="+mn-ea"/>
                <a:cs typeface="+mn-cs"/>
              </a:defRPr>
            </a:lvl1pPr>
            <a:lvl2pPr>
              <a:defRPr sz="2400">
                <a:solidFill>
                  <a:schemeClr val="bg1"/>
                </a:solidFill>
                <a:latin typeface="Gill Sans MT" panose="020B0502020104020203" pitchFamily="34" charset="0"/>
              </a:defRPr>
            </a:lvl2pPr>
            <a:lvl3pPr>
              <a:defRPr sz="2200">
                <a:solidFill>
                  <a:schemeClr val="bg1"/>
                </a:solidFill>
                <a:latin typeface="Gill Sans MT" panose="020B0502020104020203" pitchFamily="34" charset="0"/>
              </a:defRPr>
            </a:lvl3pPr>
            <a:lvl4pPr>
              <a:defRPr>
                <a:solidFill>
                  <a:schemeClr val="bg1"/>
                </a:solidFill>
                <a:latin typeface="Gill Sans MT" panose="020B0502020104020203" pitchFamily="34" charset="0"/>
              </a:defRPr>
            </a:lvl4pPr>
            <a:lvl5pPr>
              <a:defRPr>
                <a:solidFill>
                  <a:schemeClr val="bg1"/>
                </a:solidFill>
                <a:latin typeface="Gill Sans MT" panose="020B0502020104020203" pitchFamily="34"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pic>
        <p:nvPicPr>
          <p:cNvPr id="12" name="Picture 2" descr="U:\Current Live Work\CSDS18 Corporate Style Guide\Stationery\Powerpoint\Artwork\New-footer-artwork.png"/>
          <p:cNvPicPr>
            <a:picLocks noChangeAspect="1" noChangeArrowheads="1"/>
          </p:cNvPicPr>
          <p:nvPr userDrawn="1"/>
        </p:nvPicPr>
        <p:blipFill>
          <a:blip r:embed="rId2" cstate="print"/>
          <a:srcRect/>
          <a:stretch>
            <a:fillRect/>
          </a:stretch>
        </p:blipFill>
        <p:spPr bwMode="auto">
          <a:xfrm>
            <a:off x="0" y="6303264"/>
            <a:ext cx="9144000" cy="554736"/>
          </a:xfrm>
          <a:prstGeom prst="rect">
            <a:avLst/>
          </a:prstGeom>
          <a:noFill/>
        </p:spPr>
      </p:pic>
      <p:sp>
        <p:nvSpPr>
          <p:cNvPr id="16" name="Text Placeholder 15"/>
          <p:cNvSpPr>
            <a:spLocks noGrp="1"/>
          </p:cNvSpPr>
          <p:nvPr>
            <p:ph type="body" sz="quarter" idx="11" hasCustomPrompt="1"/>
          </p:nvPr>
        </p:nvSpPr>
        <p:spPr>
          <a:xfrm>
            <a:off x="468313" y="1053108"/>
            <a:ext cx="6264275" cy="647700"/>
          </a:xfrm>
          <a:prstGeom prst="rect">
            <a:avLst/>
          </a:prstGeom>
        </p:spPr>
        <p:txBody>
          <a:bodyPr/>
          <a:lstStyle>
            <a:lvl1pPr marL="0" indent="0">
              <a:buNone/>
              <a:defRPr>
                <a:solidFill>
                  <a:srgbClr val="92D050"/>
                </a:solidFill>
                <a:latin typeface="Gill Sans MT" panose="020B0502020104020203" pitchFamily="34" charset="0"/>
              </a:defRPr>
            </a:lvl1pPr>
          </a:lstStyle>
          <a:p>
            <a:r>
              <a:rPr lang="en-GB" sz="3200" dirty="0">
                <a:solidFill>
                  <a:srgbClr val="92D050"/>
                </a:solidFill>
                <a:latin typeface="Gill Sans MT" panose="020B0502020104020203" pitchFamily="34" charset="0"/>
              </a:rPr>
              <a:t>Click to edit underline</a:t>
            </a:r>
          </a:p>
        </p:txBody>
      </p:sp>
    </p:spTree>
    <p:extLst>
      <p:ext uri="{BB962C8B-B14F-4D97-AF65-F5344CB8AC3E}">
        <p14:creationId xmlns:p14="http://schemas.microsoft.com/office/powerpoint/2010/main" val="32032639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Blank">
    <p:spTree>
      <p:nvGrpSpPr>
        <p:cNvPr id="1" name=""/>
        <p:cNvGrpSpPr/>
        <p:nvPr/>
      </p:nvGrpSpPr>
      <p:grpSpPr>
        <a:xfrm>
          <a:off x="0" y="0"/>
          <a:ext cx="0" cy="0"/>
          <a:chOff x="0" y="0"/>
          <a:chExt cx="0" cy="0"/>
        </a:xfrm>
      </p:grpSpPr>
      <p:sp>
        <p:nvSpPr>
          <p:cNvPr id="17" name="Title 1"/>
          <p:cNvSpPr>
            <a:spLocks noGrp="1"/>
          </p:cNvSpPr>
          <p:nvPr>
            <p:ph type="title"/>
          </p:nvPr>
        </p:nvSpPr>
        <p:spPr>
          <a:xfrm>
            <a:off x="457200" y="274638"/>
            <a:ext cx="8229600" cy="1143000"/>
          </a:xfrm>
          <a:prstGeom prst="rect">
            <a:avLst/>
          </a:prstGeom>
        </p:spPr>
        <p:txBody>
          <a:bodyPr anchor="t" anchorCtr="0">
            <a:noAutofit/>
          </a:bodyPr>
          <a:lstStyle>
            <a:lvl1pPr algn="l">
              <a:defRPr lang="en-GB" sz="5400" b="1" kern="1200" dirty="0">
                <a:solidFill>
                  <a:schemeClr val="bg1"/>
                </a:solidFill>
                <a:latin typeface="Gill Sans MT" panose="020B0502020104020203" pitchFamily="34" charset="0"/>
                <a:ea typeface="+mj-ea"/>
                <a:cs typeface="+mj-cs"/>
              </a:defRPr>
            </a:lvl1pPr>
          </a:lstStyle>
          <a:p>
            <a:r>
              <a:rPr lang="en-US" dirty="0"/>
              <a:t>Click to edit Master title style</a:t>
            </a:r>
            <a:endParaRPr lang="en-GB" dirty="0"/>
          </a:p>
        </p:txBody>
      </p:sp>
      <p:sp>
        <p:nvSpPr>
          <p:cNvPr id="18" name="Content Placeholder 2"/>
          <p:cNvSpPr>
            <a:spLocks noGrp="1"/>
          </p:cNvSpPr>
          <p:nvPr>
            <p:ph idx="1"/>
          </p:nvPr>
        </p:nvSpPr>
        <p:spPr>
          <a:xfrm>
            <a:off x="457200" y="1988840"/>
            <a:ext cx="8229600" cy="4137323"/>
          </a:xfrm>
          <a:prstGeom prst="rect">
            <a:avLst/>
          </a:prstGeom>
        </p:spPr>
        <p:txBody>
          <a:bodyPr/>
          <a:lstStyle>
            <a:lvl1pPr>
              <a:defRPr lang="en-US" sz="2600" b="1" kern="1200" dirty="0" smtClean="0">
                <a:solidFill>
                  <a:schemeClr val="bg1"/>
                </a:solidFill>
                <a:latin typeface="Gill Sans MT" panose="020B0502020104020203" pitchFamily="34" charset="0"/>
                <a:ea typeface="+mn-ea"/>
                <a:cs typeface="+mn-cs"/>
              </a:defRPr>
            </a:lvl1pPr>
            <a:lvl2pPr>
              <a:defRPr sz="2400">
                <a:solidFill>
                  <a:schemeClr val="bg1"/>
                </a:solidFill>
                <a:latin typeface="Gill Sans MT" panose="020B0502020104020203" pitchFamily="34" charset="0"/>
              </a:defRPr>
            </a:lvl2pPr>
            <a:lvl3pPr>
              <a:defRPr sz="2200">
                <a:solidFill>
                  <a:schemeClr val="bg1"/>
                </a:solidFill>
                <a:latin typeface="Gill Sans MT" panose="020B0502020104020203" pitchFamily="34" charset="0"/>
              </a:defRPr>
            </a:lvl3pPr>
            <a:lvl4pPr>
              <a:defRPr>
                <a:solidFill>
                  <a:schemeClr val="bg1"/>
                </a:solidFill>
                <a:latin typeface="Gill Sans MT" panose="020B0502020104020203" pitchFamily="34" charset="0"/>
              </a:defRPr>
            </a:lvl4pPr>
            <a:lvl5pPr>
              <a:defRPr>
                <a:solidFill>
                  <a:schemeClr val="bg1"/>
                </a:solidFill>
                <a:latin typeface="Gill Sans MT" panose="020B0502020104020203" pitchFamily="34"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pic>
        <p:nvPicPr>
          <p:cNvPr id="19" name="Picture 2" descr="U:\Current Live Work\CSDS18 Corporate Style Guide\Stationery\Powerpoint\Artwork\New-footer-artwork.png"/>
          <p:cNvPicPr>
            <a:picLocks noChangeAspect="1" noChangeArrowheads="1"/>
          </p:cNvPicPr>
          <p:nvPr userDrawn="1"/>
        </p:nvPicPr>
        <p:blipFill>
          <a:blip r:embed="rId2" cstate="print"/>
          <a:srcRect/>
          <a:stretch>
            <a:fillRect/>
          </a:stretch>
        </p:blipFill>
        <p:spPr bwMode="auto">
          <a:xfrm>
            <a:off x="0" y="6303264"/>
            <a:ext cx="9144000" cy="554736"/>
          </a:xfrm>
          <a:prstGeom prst="rect">
            <a:avLst/>
          </a:prstGeom>
          <a:noFill/>
        </p:spPr>
      </p:pic>
      <p:sp>
        <p:nvSpPr>
          <p:cNvPr id="20" name="Text Placeholder 15"/>
          <p:cNvSpPr>
            <a:spLocks noGrp="1"/>
          </p:cNvSpPr>
          <p:nvPr>
            <p:ph type="body" sz="quarter" idx="11" hasCustomPrompt="1"/>
          </p:nvPr>
        </p:nvSpPr>
        <p:spPr>
          <a:xfrm>
            <a:off x="468313" y="1053108"/>
            <a:ext cx="6264275" cy="647700"/>
          </a:xfrm>
          <a:prstGeom prst="rect">
            <a:avLst/>
          </a:prstGeom>
        </p:spPr>
        <p:txBody>
          <a:bodyPr/>
          <a:lstStyle>
            <a:lvl1pPr marL="0" indent="0">
              <a:buNone/>
              <a:defRPr>
                <a:solidFill>
                  <a:srgbClr val="92D050"/>
                </a:solidFill>
                <a:latin typeface="Gill Sans MT" panose="020B0502020104020203" pitchFamily="34" charset="0"/>
              </a:defRPr>
            </a:lvl1pPr>
          </a:lstStyle>
          <a:p>
            <a:r>
              <a:rPr lang="en-GB" sz="3200" dirty="0">
                <a:solidFill>
                  <a:srgbClr val="92D050"/>
                </a:solidFill>
                <a:latin typeface="Gill Sans MT" panose="020B0502020104020203" pitchFamily="34" charset="0"/>
              </a:rPr>
              <a:t>Click to edit underline</a:t>
            </a:r>
          </a:p>
        </p:txBody>
      </p:sp>
    </p:spTree>
    <p:extLst>
      <p:ext uri="{BB962C8B-B14F-4D97-AF65-F5344CB8AC3E}">
        <p14:creationId xmlns:p14="http://schemas.microsoft.com/office/powerpoint/2010/main" val="2385129639"/>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4" name="Title 1"/>
          <p:cNvSpPr txBox="1">
            <a:spLocks/>
          </p:cNvSpPr>
          <p:nvPr userDrawn="1"/>
        </p:nvSpPr>
        <p:spPr>
          <a:xfrm>
            <a:off x="457200" y="274638"/>
            <a:ext cx="8229600" cy="1143000"/>
          </a:xfrm>
          <a:prstGeom prst="rect">
            <a:avLst/>
          </a:prstGeom>
        </p:spPr>
        <p:txBody>
          <a:bodyPr anchor="t" anchorCtr="0">
            <a:noAutofit/>
          </a:bodyPr>
          <a:lstStyle>
            <a:lvl1pPr algn="l" defTabSz="914400" rtl="0" eaLnBrk="1" latinLnBrk="0" hangingPunct="1">
              <a:spcBef>
                <a:spcPct val="0"/>
              </a:spcBef>
              <a:buNone/>
              <a:defRPr lang="en-GB" sz="5400" b="1" kern="1200" dirty="0">
                <a:solidFill>
                  <a:schemeClr val="bg1"/>
                </a:solidFill>
                <a:latin typeface="Gill Sans MT" panose="020B0502020104020203" pitchFamily="34" charset="0"/>
                <a:ea typeface="+mj-ea"/>
                <a:cs typeface="+mj-cs"/>
              </a:defRPr>
            </a:lvl1pPr>
          </a:lstStyle>
          <a:p>
            <a:r>
              <a:rPr lang="en-GB" dirty="0"/>
              <a:t>Click to edit Master title style</a:t>
            </a:r>
          </a:p>
        </p:txBody>
      </p:sp>
      <p:sp>
        <p:nvSpPr>
          <p:cNvPr id="15" name="Content Placeholder 2"/>
          <p:cNvSpPr txBox="1">
            <a:spLocks/>
          </p:cNvSpPr>
          <p:nvPr userDrawn="1"/>
        </p:nvSpPr>
        <p:spPr>
          <a:xfrm>
            <a:off x="457200" y="1988840"/>
            <a:ext cx="8229600" cy="4137323"/>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lang="en-US" sz="2600" b="1" kern="1200" dirty="0" smtClean="0">
                <a:solidFill>
                  <a:schemeClr val="bg1"/>
                </a:solidFill>
                <a:latin typeface="Gill Sans MT" panose="020B0502020104020203" pitchFamily="34" charset="0"/>
                <a:ea typeface="+mn-ea"/>
                <a:cs typeface="+mn-cs"/>
              </a:defRPr>
            </a:lvl1pPr>
            <a:lvl2pPr marL="742950" indent="-285750" algn="l" defTabSz="914400" rtl="0" eaLnBrk="1" latinLnBrk="0" hangingPunct="1">
              <a:spcBef>
                <a:spcPct val="20000"/>
              </a:spcBef>
              <a:buFont typeface="Arial" panose="020B0604020202020204" pitchFamily="34" charset="0"/>
              <a:buChar char="–"/>
              <a:defRPr sz="2400" kern="1200">
                <a:solidFill>
                  <a:schemeClr val="bg1"/>
                </a:solidFill>
                <a:latin typeface="Gill Sans MT" panose="020B0502020104020203" pitchFamily="34" charset="0"/>
                <a:ea typeface="+mn-ea"/>
                <a:cs typeface="+mn-cs"/>
              </a:defRPr>
            </a:lvl2pPr>
            <a:lvl3pPr marL="1143000" indent="-228600" algn="l" defTabSz="914400" rtl="0" eaLnBrk="1" latinLnBrk="0" hangingPunct="1">
              <a:spcBef>
                <a:spcPct val="20000"/>
              </a:spcBef>
              <a:buFont typeface="Arial" panose="020B0604020202020204" pitchFamily="34" charset="0"/>
              <a:buChar char="•"/>
              <a:defRPr sz="2200" kern="1200">
                <a:solidFill>
                  <a:schemeClr val="bg1"/>
                </a:solidFill>
                <a:latin typeface="Gill Sans MT" panose="020B0502020104020203" pitchFamily="34" charset="0"/>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bg1"/>
                </a:solidFill>
                <a:latin typeface="Gill Sans MT" panose="020B0502020104020203" pitchFamily="34" charset="0"/>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bg1"/>
                </a:solidFill>
                <a:latin typeface="Gill Sans MT" panose="020B0502020104020203" pitchFamily="34" charset="0"/>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pic>
        <p:nvPicPr>
          <p:cNvPr id="16" name="Picture 2" descr="U:\Current Live Work\CSDS18 Corporate Style Guide\Stationery\Powerpoint\Artwork\New-footer-artwork.png"/>
          <p:cNvPicPr>
            <a:picLocks noChangeAspect="1" noChangeArrowheads="1"/>
          </p:cNvPicPr>
          <p:nvPr userDrawn="1"/>
        </p:nvPicPr>
        <p:blipFill>
          <a:blip r:embed="rId4" cstate="print"/>
          <a:srcRect/>
          <a:stretch>
            <a:fillRect/>
          </a:stretch>
        </p:blipFill>
        <p:spPr bwMode="auto">
          <a:xfrm>
            <a:off x="0" y="6303264"/>
            <a:ext cx="9144000" cy="554736"/>
          </a:xfrm>
          <a:prstGeom prst="rect">
            <a:avLst/>
          </a:prstGeom>
          <a:noFill/>
        </p:spPr>
      </p:pic>
      <p:sp>
        <p:nvSpPr>
          <p:cNvPr id="17" name="Text Placeholder 15"/>
          <p:cNvSpPr txBox="1">
            <a:spLocks/>
          </p:cNvSpPr>
          <p:nvPr userDrawn="1"/>
        </p:nvSpPr>
        <p:spPr>
          <a:xfrm>
            <a:off x="468313" y="1053108"/>
            <a:ext cx="6264275" cy="647700"/>
          </a:xfrm>
          <a:prstGeom prst="rect">
            <a:avLst/>
          </a:prstGeom>
        </p:spPr>
        <p:txBody>
          <a:bodyPr/>
          <a:lstStyle>
            <a:lvl1pPr marL="0" indent="0" algn="l" defTabSz="914400" rtl="0" eaLnBrk="1" latinLnBrk="0" hangingPunct="1">
              <a:spcBef>
                <a:spcPct val="20000"/>
              </a:spcBef>
              <a:buFont typeface="Arial" panose="020B0604020202020204" pitchFamily="34" charset="0"/>
              <a:buNone/>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r>
              <a:rPr lang="en-GB" dirty="0">
                <a:solidFill>
                  <a:srgbClr val="92D050"/>
                </a:solidFill>
                <a:latin typeface="Gill Sans MT" panose="020B0502020104020203" pitchFamily="34" charset="0"/>
              </a:rPr>
              <a:t>Click to edit underline</a:t>
            </a:r>
          </a:p>
        </p:txBody>
      </p:sp>
    </p:spTree>
    <p:extLst>
      <p:ext uri="{BB962C8B-B14F-4D97-AF65-F5344CB8AC3E}">
        <p14:creationId xmlns:p14="http://schemas.microsoft.com/office/powerpoint/2010/main" val="4064504246"/>
      </p:ext>
    </p:extLst>
  </p:cSld>
  <p:clrMap bg1="lt1" tx1="dk1" bg2="lt2" tx2="dk2" accent1="accent1" accent2="accent2" accent3="accent3" accent4="accent4" accent5="accent5" accent6="accent6" hlink="hlink" folHlink="folHlink"/>
  <p:sldLayoutIdLst>
    <p:sldLayoutId id="2147483842" r:id="rId1"/>
    <p:sldLayoutId id="2147483847" r:id="rId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hyperlink" Target="mailto:SpecialistServices.HUB@eastriding.gcsx.gov.uk" TargetMode="Externa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jpeg"/><Relationship Id="rId5" Type="http://schemas.openxmlformats.org/officeDocument/2006/relationships/image" Target="../media/image2.jpeg"/><Relationship Id="rId4" Type="http://schemas.openxmlformats.org/officeDocument/2006/relationships/image" Target="../media/image1.png"/></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1.xml"/><Relationship Id="rId5" Type="http://schemas.openxmlformats.org/officeDocument/2006/relationships/image" Target="../media/image5.emf"/><Relationship Id="rId4" Type="http://schemas.openxmlformats.org/officeDocument/2006/relationships/image" Target="../media/image1.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1.xml"/><Relationship Id="rId5" Type="http://schemas.openxmlformats.org/officeDocument/2006/relationships/image" Target="../media/image7.png"/><Relationship Id="rId4" Type="http://schemas.openxmlformats.org/officeDocument/2006/relationships/image" Target="../media/image6.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1.xml"/><Relationship Id="rId1" Type="http://schemas.openxmlformats.org/officeDocument/2006/relationships/slideLayout" Target="../slideLayouts/slideLayout1.xml"/><Relationship Id="rId5" Type="http://schemas.openxmlformats.org/officeDocument/2006/relationships/image" Target="../media/image2.jpeg"/><Relationship Id="rId4" Type="http://schemas.openxmlformats.org/officeDocument/2006/relationships/image" Target="../media/image1.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2290266"/>
          </a:xfrm>
        </p:spPr>
        <p:txBody>
          <a:bodyPr/>
          <a:lstStyle/>
          <a:p>
            <a:br>
              <a:rPr lang="en-GB" sz="3200" dirty="0">
                <a:solidFill>
                  <a:schemeClr val="tx1"/>
                </a:solidFill>
                <a:latin typeface="Arial" panose="020B0604020202020204" pitchFamily="34" charset="0"/>
                <a:cs typeface="Arial" panose="020B0604020202020204" pitchFamily="34" charset="0"/>
              </a:rPr>
            </a:br>
            <a:r>
              <a:rPr lang="en-GB" sz="3200" dirty="0">
                <a:solidFill>
                  <a:srgbClr val="1B9589"/>
                </a:solidFill>
                <a:latin typeface="Arial" panose="020B0604020202020204" pitchFamily="34" charset="0"/>
                <a:cs typeface="Arial" panose="020B0604020202020204" pitchFamily="34" charset="0"/>
              </a:rPr>
              <a:t>Service collaborative working project to reduce teacher workload </a:t>
            </a:r>
            <a:r>
              <a:rPr lang="en-GB" sz="3200" dirty="0"/>
              <a:t>	</a:t>
            </a:r>
          </a:p>
        </p:txBody>
      </p:sp>
      <p:sp>
        <p:nvSpPr>
          <p:cNvPr id="3" name="Content Placeholder 2"/>
          <p:cNvSpPr>
            <a:spLocks noGrp="1"/>
          </p:cNvSpPr>
          <p:nvPr>
            <p:ph idx="1"/>
          </p:nvPr>
        </p:nvSpPr>
        <p:spPr/>
        <p:txBody>
          <a:bodyPr/>
          <a:lstStyle/>
          <a:p>
            <a:r>
              <a:rPr lang="en-GB" dirty="0"/>
              <a:t>XXXX</a:t>
            </a:r>
          </a:p>
          <a:p>
            <a:r>
              <a:rPr lang="en-GB" dirty="0"/>
              <a:t>XXXX</a:t>
            </a:r>
          </a:p>
          <a:p>
            <a:r>
              <a:rPr lang="en-GB" dirty="0"/>
              <a:t>XXXX</a:t>
            </a:r>
          </a:p>
          <a:p>
            <a:r>
              <a:rPr lang="en-GB" dirty="0"/>
              <a:t>XXXX</a:t>
            </a:r>
          </a:p>
        </p:txBody>
      </p:sp>
      <p:sp>
        <p:nvSpPr>
          <p:cNvPr id="4" name="Text Placeholder 3"/>
          <p:cNvSpPr>
            <a:spLocks noGrp="1"/>
          </p:cNvSpPr>
          <p:nvPr>
            <p:ph type="body" sz="quarter" idx="11"/>
          </p:nvPr>
        </p:nvSpPr>
        <p:spPr>
          <a:xfrm>
            <a:off x="611561" y="1844824"/>
            <a:ext cx="6768752" cy="3528392"/>
          </a:xfrm>
        </p:spPr>
        <p:txBody>
          <a:bodyPr/>
          <a:lstStyle/>
          <a:p>
            <a:endParaRPr lang="en-GB" dirty="0">
              <a:solidFill>
                <a:schemeClr val="tx1"/>
              </a:solidFill>
              <a:latin typeface="Arial" panose="020B0604020202020204" pitchFamily="34" charset="0"/>
              <a:cs typeface="Arial" panose="020B0604020202020204" pitchFamily="34" charset="0"/>
            </a:endParaRPr>
          </a:p>
          <a:p>
            <a:endParaRPr lang="en-GB" b="1" dirty="0">
              <a:solidFill>
                <a:schemeClr val="tx1"/>
              </a:solidFill>
              <a:latin typeface="Arial" panose="020B0604020202020204" pitchFamily="34" charset="0"/>
              <a:cs typeface="Arial" panose="020B0604020202020204" pitchFamily="34" charset="0"/>
            </a:endParaRPr>
          </a:p>
          <a:p>
            <a:endParaRPr lang="en-GB" b="1" dirty="0">
              <a:solidFill>
                <a:schemeClr val="tx1"/>
              </a:solidFill>
              <a:latin typeface="Arial" panose="020B0604020202020204" pitchFamily="34" charset="0"/>
              <a:cs typeface="Arial" panose="020B0604020202020204" pitchFamily="34" charset="0"/>
            </a:endParaRPr>
          </a:p>
          <a:p>
            <a:r>
              <a:rPr lang="en-GB" b="1" dirty="0">
                <a:solidFill>
                  <a:schemeClr val="tx1"/>
                </a:solidFill>
                <a:latin typeface="Arial" panose="020B0604020202020204" pitchFamily="34" charset="0"/>
                <a:cs typeface="Arial" panose="020B0604020202020204" pitchFamily="34" charset="0"/>
              </a:rPr>
              <a:t>Lesley-Ann Gallagher</a:t>
            </a:r>
          </a:p>
          <a:p>
            <a:r>
              <a:rPr lang="en-GB" b="1" dirty="0">
                <a:solidFill>
                  <a:schemeClr val="tx1"/>
                </a:solidFill>
                <a:latin typeface="Arial" panose="020B0604020202020204" pitchFamily="34" charset="0"/>
                <a:cs typeface="Arial" panose="020B0604020202020204" pitchFamily="34" charset="0"/>
              </a:rPr>
              <a:t>Manager of East Riding of Yorkshire’s Sensory and Physical Teaching Service (</a:t>
            </a:r>
            <a:r>
              <a:rPr lang="en-GB" b="1" dirty="0" err="1">
                <a:solidFill>
                  <a:schemeClr val="tx1"/>
                </a:solidFill>
                <a:latin typeface="Arial" panose="020B0604020202020204" pitchFamily="34" charset="0"/>
                <a:cs typeface="Arial" panose="020B0604020202020204" pitchFamily="34" charset="0"/>
              </a:rPr>
              <a:t>SaPTS</a:t>
            </a:r>
            <a:r>
              <a:rPr lang="en-GB" b="1" dirty="0">
                <a:solidFill>
                  <a:schemeClr val="tx1"/>
                </a:solidFill>
                <a:latin typeface="Arial" panose="020B0604020202020204" pitchFamily="34" charset="0"/>
                <a:cs typeface="Arial" panose="020B0604020202020204" pitchFamily="34" charset="0"/>
              </a:rPr>
              <a:t>)</a:t>
            </a:r>
          </a:p>
        </p:txBody>
      </p:sp>
      <p:pic>
        <p:nvPicPr>
          <p:cNvPr id="5" name="Picture 2" descr="Y:\Marketing\corporate_logos\ERYC_200dpi_jpeg.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364088" y="2639914"/>
            <a:ext cx="3067050" cy="53133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4686139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3200" dirty="0">
                <a:solidFill>
                  <a:srgbClr val="1B9589"/>
                </a:solidFill>
                <a:latin typeface="Arial" panose="020B0604020202020204" pitchFamily="34" charset="0"/>
                <a:cs typeface="Arial" panose="020B0604020202020204" pitchFamily="34" charset="0"/>
              </a:rPr>
              <a:t>Background</a:t>
            </a:r>
            <a:r>
              <a:rPr lang="en-GB" sz="3200" dirty="0"/>
              <a:t>	</a:t>
            </a:r>
          </a:p>
        </p:txBody>
      </p:sp>
      <p:sp>
        <p:nvSpPr>
          <p:cNvPr id="3" name="Content Placeholder 2"/>
          <p:cNvSpPr>
            <a:spLocks noGrp="1"/>
          </p:cNvSpPr>
          <p:nvPr>
            <p:ph idx="1"/>
          </p:nvPr>
        </p:nvSpPr>
        <p:spPr/>
        <p:txBody>
          <a:bodyPr/>
          <a:lstStyle/>
          <a:p>
            <a:r>
              <a:rPr lang="en-GB" dirty="0"/>
              <a:t>XXXX</a:t>
            </a:r>
          </a:p>
          <a:p>
            <a:r>
              <a:rPr lang="en-GB" dirty="0"/>
              <a:t>XXXX</a:t>
            </a:r>
          </a:p>
          <a:p>
            <a:r>
              <a:rPr lang="en-GB" dirty="0"/>
              <a:t>XXXX</a:t>
            </a:r>
          </a:p>
          <a:p>
            <a:r>
              <a:rPr lang="en-GB" dirty="0"/>
              <a:t>XXXX</a:t>
            </a:r>
          </a:p>
        </p:txBody>
      </p:sp>
      <p:sp>
        <p:nvSpPr>
          <p:cNvPr id="4" name="Text Placeholder 3"/>
          <p:cNvSpPr>
            <a:spLocks noGrp="1"/>
          </p:cNvSpPr>
          <p:nvPr>
            <p:ph type="body" sz="quarter" idx="11"/>
          </p:nvPr>
        </p:nvSpPr>
        <p:spPr>
          <a:xfrm>
            <a:off x="611560" y="1341140"/>
            <a:ext cx="6840339" cy="4032076"/>
          </a:xfrm>
        </p:spPr>
        <p:txBody>
          <a:bodyPr/>
          <a:lstStyle/>
          <a:p>
            <a:pPr marL="342900" indent="-342900">
              <a:buFont typeface="Arial" panose="020B0604020202020204" pitchFamily="34" charset="0"/>
              <a:buChar char="•"/>
            </a:pPr>
            <a:r>
              <a:rPr lang="en-GB" sz="2400" dirty="0">
                <a:solidFill>
                  <a:schemeClr val="tx1"/>
                </a:solidFill>
                <a:latin typeface="Arial" panose="020B0604020202020204" pitchFamily="34" charset="0"/>
                <a:cs typeface="Arial" panose="020B0604020202020204" pitchFamily="34" charset="0"/>
              </a:rPr>
              <a:t> </a:t>
            </a:r>
            <a:r>
              <a:rPr lang="en-GB" sz="2400" dirty="0" err="1">
                <a:solidFill>
                  <a:schemeClr val="tx1"/>
                </a:solidFill>
                <a:latin typeface="Arial" panose="020B0604020202020204" pitchFamily="34" charset="0"/>
                <a:cs typeface="Arial" panose="020B0604020202020204" pitchFamily="34" charset="0"/>
              </a:rPr>
              <a:t>SaPTS</a:t>
            </a:r>
            <a:r>
              <a:rPr lang="en-GB" sz="2400" dirty="0">
                <a:solidFill>
                  <a:schemeClr val="tx1"/>
                </a:solidFill>
                <a:latin typeface="Arial" panose="020B0604020202020204" pitchFamily="34" charset="0"/>
                <a:cs typeface="Arial" panose="020B0604020202020204" pitchFamily="34" charset="0"/>
              </a:rPr>
              <a:t> has been established for five years</a:t>
            </a:r>
          </a:p>
          <a:p>
            <a:pPr marL="457200" indent="-457200">
              <a:buFont typeface="Arial" panose="020B0604020202020204" pitchFamily="34" charset="0"/>
              <a:buChar char="•"/>
            </a:pPr>
            <a:r>
              <a:rPr lang="en-GB" sz="2400" dirty="0">
                <a:solidFill>
                  <a:schemeClr val="tx1"/>
                </a:solidFill>
                <a:latin typeface="Arial" panose="020B0604020202020204" pitchFamily="34" charset="0"/>
                <a:cs typeface="Arial" panose="020B0604020202020204" pitchFamily="34" charset="0"/>
              </a:rPr>
              <a:t>ERYC places a high value on efficient use of the public purse</a:t>
            </a:r>
          </a:p>
          <a:p>
            <a:pPr marL="457200" indent="-457200">
              <a:buFont typeface="Arial" panose="020B0604020202020204" pitchFamily="34" charset="0"/>
              <a:buChar char="•"/>
            </a:pPr>
            <a:r>
              <a:rPr lang="en-GB" sz="2400" dirty="0">
                <a:solidFill>
                  <a:schemeClr val="tx1"/>
                </a:solidFill>
                <a:latin typeface="Arial" panose="020B0604020202020204" pitchFamily="34" charset="0"/>
                <a:cs typeface="Arial" panose="020B0604020202020204" pitchFamily="34" charset="0"/>
              </a:rPr>
              <a:t>In times of austerity we are looking to deliver as cost-effective a service as possible</a:t>
            </a:r>
          </a:p>
          <a:p>
            <a:pPr marL="457200" indent="-457200">
              <a:buFont typeface="Arial" panose="020B0604020202020204" pitchFamily="34" charset="0"/>
              <a:buChar char="•"/>
            </a:pPr>
            <a:r>
              <a:rPr lang="en-GB" sz="2400" dirty="0">
                <a:solidFill>
                  <a:schemeClr val="tx1"/>
                </a:solidFill>
                <a:latin typeface="Arial" panose="020B0604020202020204" pitchFamily="34" charset="0"/>
                <a:cs typeface="Arial" panose="020B0604020202020204" pitchFamily="34" charset="0"/>
              </a:rPr>
              <a:t>We are forward looking and want to be well placed for potential changes ahead in how SI services are commissioned </a:t>
            </a:r>
          </a:p>
          <a:p>
            <a:pPr marL="457200" indent="-457200">
              <a:buFont typeface="Arial" panose="020B0604020202020204" pitchFamily="34" charset="0"/>
              <a:buChar char="•"/>
            </a:pPr>
            <a:r>
              <a:rPr lang="en-GB" sz="2400" dirty="0">
                <a:solidFill>
                  <a:schemeClr val="tx1"/>
                </a:solidFill>
                <a:latin typeface="Arial" panose="020B0604020202020204" pitchFamily="34" charset="0"/>
                <a:cs typeface="Arial" panose="020B0604020202020204" pitchFamily="34" charset="0"/>
              </a:rPr>
              <a:t>We are very clear in our expectations of staff as they are our most costly resource</a:t>
            </a:r>
          </a:p>
          <a:p>
            <a:pPr marL="457200" indent="-457200">
              <a:buFont typeface="Arial" panose="020B0604020202020204" pitchFamily="34" charset="0"/>
              <a:buChar char="•"/>
            </a:pPr>
            <a:endParaRPr lang="en-GB" sz="2400" dirty="0">
              <a:solidFill>
                <a:schemeClr val="tx1"/>
              </a:solidFill>
              <a:latin typeface="Arial" panose="020B0604020202020204" pitchFamily="34" charset="0"/>
              <a:cs typeface="Arial" panose="020B0604020202020204" pitchFamily="34" charset="0"/>
            </a:endParaRPr>
          </a:p>
          <a:p>
            <a:pPr marL="457200" indent="-457200">
              <a:buFont typeface="Arial" panose="020B0604020202020204" pitchFamily="34" charset="0"/>
              <a:buChar char="•"/>
            </a:pPr>
            <a:endParaRPr lang="en-GB" dirty="0">
              <a:solidFill>
                <a:schemeClr val="tx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00022681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3200" dirty="0">
                <a:solidFill>
                  <a:srgbClr val="1B9589"/>
                </a:solidFill>
                <a:latin typeface="Arial" panose="020B0604020202020204" pitchFamily="34" charset="0"/>
                <a:cs typeface="Arial" panose="020B0604020202020204" pitchFamily="34" charset="0"/>
              </a:rPr>
              <a:t>Working hours for both teaching and non-teaching staff are clearly defined</a:t>
            </a:r>
            <a:r>
              <a:rPr lang="en-GB" sz="3200" dirty="0"/>
              <a:t>	</a:t>
            </a:r>
          </a:p>
        </p:txBody>
      </p:sp>
      <p:sp>
        <p:nvSpPr>
          <p:cNvPr id="3" name="Content Placeholder 2"/>
          <p:cNvSpPr>
            <a:spLocks noGrp="1"/>
          </p:cNvSpPr>
          <p:nvPr>
            <p:ph idx="1"/>
          </p:nvPr>
        </p:nvSpPr>
        <p:spPr/>
        <p:txBody>
          <a:bodyPr/>
          <a:lstStyle/>
          <a:p>
            <a:r>
              <a:rPr lang="en-GB" dirty="0"/>
              <a:t>XXXX</a:t>
            </a:r>
          </a:p>
          <a:p>
            <a:r>
              <a:rPr lang="en-GB" dirty="0"/>
              <a:t>XXXX</a:t>
            </a:r>
          </a:p>
          <a:p>
            <a:r>
              <a:rPr lang="en-GB" dirty="0"/>
              <a:t>XXXX</a:t>
            </a:r>
          </a:p>
          <a:p>
            <a:r>
              <a:rPr lang="en-GB" dirty="0"/>
              <a:t>XXXX</a:t>
            </a:r>
          </a:p>
        </p:txBody>
      </p:sp>
      <p:sp>
        <p:nvSpPr>
          <p:cNvPr id="4" name="Text Placeholder 3"/>
          <p:cNvSpPr>
            <a:spLocks noGrp="1"/>
          </p:cNvSpPr>
          <p:nvPr>
            <p:ph type="body" sz="quarter" idx="11"/>
          </p:nvPr>
        </p:nvSpPr>
        <p:spPr>
          <a:xfrm>
            <a:off x="611560" y="1341140"/>
            <a:ext cx="6840339" cy="4032076"/>
          </a:xfrm>
        </p:spPr>
        <p:txBody>
          <a:bodyPr/>
          <a:lstStyle/>
          <a:p>
            <a:r>
              <a:rPr lang="en-GB" sz="1400" b="1" dirty="0">
                <a:solidFill>
                  <a:schemeClr val="tx1"/>
                </a:solidFill>
                <a:latin typeface="Arial" panose="020B0604020202020204" pitchFamily="34" charset="0"/>
                <a:cs typeface="Arial" panose="020B0604020202020204" pitchFamily="34" charset="0"/>
              </a:rPr>
              <a:t>Full-time teachers – 1265 hours </a:t>
            </a:r>
          </a:p>
          <a:p>
            <a:endParaRPr lang="en-GB" sz="1400" b="1" dirty="0">
              <a:solidFill>
                <a:schemeClr val="tx1"/>
              </a:solidFill>
              <a:latin typeface="Arial" panose="020B0604020202020204" pitchFamily="34" charset="0"/>
              <a:cs typeface="Arial" panose="020B0604020202020204" pitchFamily="34" charset="0"/>
            </a:endParaRPr>
          </a:p>
          <a:p>
            <a:r>
              <a:rPr lang="en-GB" sz="1400" dirty="0">
                <a:solidFill>
                  <a:schemeClr val="tx1"/>
                </a:solidFill>
                <a:latin typeface="Arial" panose="020B0604020202020204" pitchFamily="34" charset="0"/>
                <a:cs typeface="Arial" panose="020B0604020202020204" pitchFamily="34" charset="0"/>
              </a:rPr>
              <a:t>195 working days, directed time (9.00am - 3.45pm) allowing 45 minutes lunchtime and 15 mins for emails daily				1170 hours</a:t>
            </a:r>
          </a:p>
          <a:p>
            <a:endParaRPr lang="en-GB" sz="1400" dirty="0">
              <a:solidFill>
                <a:schemeClr val="tx1"/>
              </a:solidFill>
              <a:latin typeface="Arial" panose="020B0604020202020204" pitchFamily="34" charset="0"/>
              <a:cs typeface="Arial" panose="020B0604020202020204" pitchFamily="34" charset="0"/>
            </a:endParaRPr>
          </a:p>
          <a:p>
            <a:r>
              <a:rPr lang="en-GB" sz="1400" dirty="0">
                <a:solidFill>
                  <a:schemeClr val="tx1"/>
                </a:solidFill>
                <a:latin typeface="Arial" panose="020B0604020202020204" pitchFamily="34" charset="0"/>
                <a:cs typeface="Arial" panose="020B0604020202020204" pitchFamily="34" charset="0"/>
              </a:rPr>
              <a:t>Included in this is 95 hours of PPA @ 2hrs 30 mins per week / 76 hours @ 2 hours per week for teachers studying for the MQ (increasing when returning to full caseload.)</a:t>
            </a:r>
          </a:p>
          <a:p>
            <a:endParaRPr lang="en-GB" sz="1400" dirty="0">
              <a:solidFill>
                <a:schemeClr val="tx1"/>
              </a:solidFill>
              <a:latin typeface="Arial" panose="020B0604020202020204" pitchFamily="34" charset="0"/>
              <a:cs typeface="Arial" panose="020B0604020202020204" pitchFamily="34" charset="0"/>
            </a:endParaRPr>
          </a:p>
          <a:p>
            <a:r>
              <a:rPr lang="en-GB" sz="1400" dirty="0">
                <a:solidFill>
                  <a:schemeClr val="tx1"/>
                </a:solidFill>
                <a:latin typeface="Arial" panose="020B0604020202020204" pitchFamily="34" charset="0"/>
                <a:cs typeface="Arial" panose="020B0604020202020204" pitchFamily="34" charset="0"/>
              </a:rPr>
              <a:t>(No teaching and therefore no PPA week 1) 	</a:t>
            </a:r>
          </a:p>
          <a:p>
            <a:endParaRPr lang="en-GB" sz="1400" dirty="0">
              <a:solidFill>
                <a:schemeClr val="tx1"/>
              </a:solidFill>
              <a:latin typeface="Arial" panose="020B0604020202020204" pitchFamily="34" charset="0"/>
              <a:cs typeface="Arial" panose="020B0604020202020204" pitchFamily="34" charset="0"/>
            </a:endParaRPr>
          </a:p>
          <a:p>
            <a:r>
              <a:rPr lang="en-GB" sz="1400" dirty="0">
                <a:solidFill>
                  <a:schemeClr val="tx1"/>
                </a:solidFill>
                <a:latin typeface="Arial" panose="020B0604020202020204" pitchFamily="34" charset="0"/>
                <a:cs typeface="Arial" panose="020B0604020202020204" pitchFamily="34" charset="0"/>
              </a:rPr>
              <a:t>Staff/team meeting (Tues)				47.5 hours</a:t>
            </a:r>
          </a:p>
          <a:p>
            <a:r>
              <a:rPr lang="en-GB" sz="1400" dirty="0">
                <a:solidFill>
                  <a:schemeClr val="tx1"/>
                </a:solidFill>
                <a:latin typeface="Arial" panose="020B0604020202020204" pitchFamily="34" charset="0"/>
                <a:cs typeface="Arial" panose="020B0604020202020204" pitchFamily="34" charset="0"/>
              </a:rPr>
              <a:t> </a:t>
            </a:r>
          </a:p>
          <a:p>
            <a:r>
              <a:rPr lang="en-GB" sz="1400" dirty="0">
                <a:solidFill>
                  <a:schemeClr val="tx1"/>
                </a:solidFill>
                <a:latin typeface="Arial" panose="020B0604020202020204" pitchFamily="34" charset="0"/>
                <a:cs typeface="Arial" panose="020B0604020202020204" pitchFamily="34" charset="0"/>
              </a:rPr>
              <a:t>				</a:t>
            </a:r>
            <a:r>
              <a:rPr lang="en-GB" sz="1400" b="1" dirty="0">
                <a:solidFill>
                  <a:schemeClr val="tx1"/>
                </a:solidFill>
                <a:latin typeface="Arial" panose="020B0604020202020204" pitchFamily="34" charset="0"/>
                <a:cs typeface="Arial" panose="020B0604020202020204" pitchFamily="34" charset="0"/>
              </a:rPr>
              <a:t>Total: 	1217.5 hours</a:t>
            </a:r>
            <a:endParaRPr lang="en-GB" sz="1400" dirty="0">
              <a:solidFill>
                <a:schemeClr val="tx1"/>
              </a:solidFill>
              <a:latin typeface="Arial" panose="020B0604020202020204" pitchFamily="34" charset="0"/>
              <a:cs typeface="Arial" panose="020B0604020202020204" pitchFamily="34" charset="0"/>
            </a:endParaRPr>
          </a:p>
          <a:p>
            <a:r>
              <a:rPr lang="en-GB" sz="1400" b="1" dirty="0">
                <a:solidFill>
                  <a:schemeClr val="tx1"/>
                </a:solidFill>
                <a:latin typeface="Arial" panose="020B0604020202020204" pitchFamily="34" charset="0"/>
                <a:cs typeface="Arial" panose="020B0604020202020204" pitchFamily="34" charset="0"/>
              </a:rPr>
              <a:t>				Non allocated: 47.5 hours</a:t>
            </a:r>
            <a:endParaRPr lang="en-GB" sz="1400" dirty="0">
              <a:solidFill>
                <a:schemeClr val="tx1"/>
              </a:solidFill>
              <a:latin typeface="Arial" panose="020B0604020202020204" pitchFamily="34" charset="0"/>
              <a:cs typeface="Arial" panose="020B0604020202020204" pitchFamily="34" charset="0"/>
            </a:endParaRPr>
          </a:p>
          <a:p>
            <a:pPr marL="457200" indent="-457200">
              <a:buFont typeface="Arial" panose="020B0604020202020204" pitchFamily="34" charset="0"/>
              <a:buChar char="•"/>
            </a:pPr>
            <a:endParaRPr lang="en-GB" dirty="0">
              <a:solidFill>
                <a:schemeClr val="tx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8389577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3200" dirty="0">
                <a:solidFill>
                  <a:srgbClr val="1B9589"/>
                </a:solidFill>
                <a:latin typeface="Arial" panose="020B0604020202020204" pitchFamily="34" charset="0"/>
                <a:cs typeface="Arial" panose="020B0604020202020204" pitchFamily="34" charset="0"/>
              </a:rPr>
              <a:t>Working hours for Sensory Support Assistants attending BSL / Braille class</a:t>
            </a:r>
            <a:r>
              <a:rPr lang="en-GB" sz="3200" dirty="0"/>
              <a:t>	</a:t>
            </a:r>
          </a:p>
        </p:txBody>
      </p:sp>
      <p:sp>
        <p:nvSpPr>
          <p:cNvPr id="3" name="Content Placeholder 2"/>
          <p:cNvSpPr>
            <a:spLocks noGrp="1"/>
          </p:cNvSpPr>
          <p:nvPr>
            <p:ph idx="1"/>
          </p:nvPr>
        </p:nvSpPr>
        <p:spPr/>
        <p:txBody>
          <a:bodyPr/>
          <a:lstStyle/>
          <a:p>
            <a:r>
              <a:rPr lang="en-GB" dirty="0"/>
              <a:t>XXXX</a:t>
            </a:r>
          </a:p>
          <a:p>
            <a:r>
              <a:rPr lang="en-GB" dirty="0"/>
              <a:t>XXXX</a:t>
            </a:r>
          </a:p>
          <a:p>
            <a:r>
              <a:rPr lang="en-GB" dirty="0"/>
              <a:t>XXXX</a:t>
            </a:r>
          </a:p>
          <a:p>
            <a:r>
              <a:rPr lang="en-GB" dirty="0"/>
              <a:t>XXXX</a:t>
            </a:r>
          </a:p>
        </p:txBody>
      </p:sp>
      <p:sp>
        <p:nvSpPr>
          <p:cNvPr id="4" name="Text Placeholder 3"/>
          <p:cNvSpPr>
            <a:spLocks noGrp="1"/>
          </p:cNvSpPr>
          <p:nvPr>
            <p:ph type="body" sz="quarter" idx="11"/>
          </p:nvPr>
        </p:nvSpPr>
        <p:spPr>
          <a:xfrm>
            <a:off x="611560" y="1341140"/>
            <a:ext cx="6840339" cy="4032076"/>
          </a:xfrm>
        </p:spPr>
        <p:txBody>
          <a:bodyPr/>
          <a:lstStyle/>
          <a:p>
            <a:endParaRPr lang="en-GB" sz="1400" b="1" dirty="0">
              <a:solidFill>
                <a:schemeClr val="tx1"/>
              </a:solidFill>
              <a:latin typeface="Arial" panose="020B0604020202020204" pitchFamily="34" charset="0"/>
              <a:cs typeface="Arial" panose="020B0604020202020204" pitchFamily="34" charset="0"/>
            </a:endParaRPr>
          </a:p>
          <a:p>
            <a:endParaRPr lang="en-GB" sz="1400" b="1" dirty="0">
              <a:solidFill>
                <a:schemeClr val="tx1"/>
              </a:solidFill>
              <a:latin typeface="Arial" panose="020B0604020202020204" pitchFamily="34" charset="0"/>
              <a:cs typeface="Arial" panose="020B0604020202020204" pitchFamily="34" charset="0"/>
            </a:endParaRPr>
          </a:p>
          <a:p>
            <a:r>
              <a:rPr lang="en-GB" sz="1600" dirty="0">
                <a:solidFill>
                  <a:schemeClr val="tx1"/>
                </a:solidFill>
                <a:latin typeface="Arial" panose="020B0604020202020204" pitchFamily="34" charset="0"/>
                <a:cs typeface="Arial" panose="020B0604020202020204" pitchFamily="34" charset="0"/>
              </a:rPr>
              <a:t>Mondays		8.30 am – 3.45pm or 8.30am – 6.00pm  </a:t>
            </a:r>
          </a:p>
          <a:p>
            <a:r>
              <a:rPr lang="en-GB" sz="1600" dirty="0">
                <a:solidFill>
                  <a:schemeClr val="tx1"/>
                </a:solidFill>
                <a:latin typeface="Arial" panose="020B0604020202020204" pitchFamily="34" charset="0"/>
                <a:cs typeface="Arial" panose="020B0604020202020204" pitchFamily="34" charset="0"/>
              </a:rPr>
              <a:t>Tuesdays 	8.30am – 5.00pm</a:t>
            </a:r>
          </a:p>
          <a:p>
            <a:r>
              <a:rPr lang="en-GB" sz="1600" dirty="0">
                <a:solidFill>
                  <a:schemeClr val="tx1"/>
                </a:solidFill>
                <a:latin typeface="Arial" panose="020B0604020202020204" pitchFamily="34" charset="0"/>
                <a:cs typeface="Arial" panose="020B0604020202020204" pitchFamily="34" charset="0"/>
              </a:rPr>
              <a:t>Wednesdays	8.30am – 6.00pm or 8.30 am – 3.45pm</a:t>
            </a:r>
          </a:p>
          <a:p>
            <a:r>
              <a:rPr lang="en-GB" sz="1600" dirty="0">
                <a:solidFill>
                  <a:schemeClr val="tx1"/>
                </a:solidFill>
                <a:latin typeface="Arial" panose="020B0604020202020204" pitchFamily="34" charset="0"/>
                <a:cs typeface="Arial" panose="020B0604020202020204" pitchFamily="34" charset="0"/>
              </a:rPr>
              <a:t>Thursdays	8.30am – 3.45pm</a:t>
            </a:r>
          </a:p>
          <a:p>
            <a:r>
              <a:rPr lang="en-GB" sz="1600" dirty="0">
                <a:solidFill>
                  <a:schemeClr val="tx1"/>
                </a:solidFill>
                <a:latin typeface="Arial" panose="020B0604020202020204" pitchFamily="34" charset="0"/>
                <a:cs typeface="Arial" panose="020B0604020202020204" pitchFamily="34" charset="0"/>
              </a:rPr>
              <a:t>Fridays		8.30am – 3.30pm</a:t>
            </a:r>
          </a:p>
          <a:p>
            <a:pPr marL="457200" indent="-457200">
              <a:buFont typeface="Arial" panose="020B0604020202020204" pitchFamily="34" charset="0"/>
              <a:buChar char="•"/>
            </a:pPr>
            <a:endParaRPr lang="en-GB" dirty="0">
              <a:solidFill>
                <a:schemeClr val="tx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19547538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3200" dirty="0">
                <a:solidFill>
                  <a:srgbClr val="1B9589"/>
                </a:solidFill>
                <a:latin typeface="Arial" panose="020B0604020202020204" pitchFamily="34" charset="0"/>
                <a:cs typeface="Arial" panose="020B0604020202020204" pitchFamily="34" charset="0"/>
              </a:rPr>
              <a:t>General expectations for teachers</a:t>
            </a:r>
            <a:r>
              <a:rPr lang="en-GB" sz="3200" dirty="0"/>
              <a:t>	</a:t>
            </a:r>
          </a:p>
        </p:txBody>
      </p:sp>
      <p:sp>
        <p:nvSpPr>
          <p:cNvPr id="3" name="Content Placeholder 2"/>
          <p:cNvSpPr>
            <a:spLocks noGrp="1"/>
          </p:cNvSpPr>
          <p:nvPr>
            <p:ph idx="1"/>
          </p:nvPr>
        </p:nvSpPr>
        <p:spPr/>
        <p:txBody>
          <a:bodyPr/>
          <a:lstStyle/>
          <a:p>
            <a:r>
              <a:rPr lang="en-GB" dirty="0"/>
              <a:t>XXXX</a:t>
            </a:r>
          </a:p>
          <a:p>
            <a:r>
              <a:rPr lang="en-GB" dirty="0"/>
              <a:t>XXXX</a:t>
            </a:r>
          </a:p>
          <a:p>
            <a:r>
              <a:rPr lang="en-GB" dirty="0"/>
              <a:t>XXXX</a:t>
            </a:r>
          </a:p>
          <a:p>
            <a:r>
              <a:rPr lang="en-GB" dirty="0"/>
              <a:t>XXXX</a:t>
            </a:r>
          </a:p>
        </p:txBody>
      </p:sp>
      <p:sp>
        <p:nvSpPr>
          <p:cNvPr id="4" name="Text Placeholder 3"/>
          <p:cNvSpPr>
            <a:spLocks noGrp="1"/>
          </p:cNvSpPr>
          <p:nvPr>
            <p:ph type="body" sz="quarter" idx="11"/>
          </p:nvPr>
        </p:nvSpPr>
        <p:spPr>
          <a:xfrm>
            <a:off x="611560" y="1341140"/>
            <a:ext cx="6840339" cy="4032076"/>
          </a:xfrm>
        </p:spPr>
        <p:txBody>
          <a:bodyPr/>
          <a:lstStyle/>
          <a:p>
            <a:pPr marL="342900" indent="-342900">
              <a:buFont typeface="Arial" panose="020B0604020202020204" pitchFamily="34" charset="0"/>
              <a:buChar char="•"/>
            </a:pPr>
            <a:r>
              <a:rPr lang="en-GB" sz="2000" dirty="0">
                <a:solidFill>
                  <a:schemeClr val="tx1"/>
                </a:solidFill>
                <a:latin typeface="Arial" panose="020B0604020202020204" pitchFamily="34" charset="0"/>
                <a:cs typeface="Arial" panose="020B0604020202020204" pitchFamily="34" charset="0"/>
              </a:rPr>
              <a:t>Despite being a huge rural LA we successfully operate a 4 visit a day model</a:t>
            </a:r>
          </a:p>
          <a:p>
            <a:pPr marL="342900" indent="-342900">
              <a:buFont typeface="Arial" panose="020B0604020202020204" pitchFamily="34" charset="0"/>
              <a:buChar char="•"/>
            </a:pPr>
            <a:r>
              <a:rPr lang="en-GB" sz="2000" dirty="0">
                <a:solidFill>
                  <a:schemeClr val="tx1"/>
                </a:solidFill>
                <a:latin typeface="Arial" panose="020B0604020202020204" pitchFamily="34" charset="0"/>
                <a:cs typeface="Arial" panose="020B0604020202020204" pitchFamily="34" charset="0"/>
              </a:rPr>
              <a:t>Teachers are expected to book an alternative visit if they have a cancellation (unless on the same day)</a:t>
            </a:r>
          </a:p>
          <a:p>
            <a:pPr marL="342900" indent="-342900">
              <a:buFont typeface="Arial" panose="020B0604020202020204" pitchFamily="34" charset="0"/>
              <a:buChar char="•"/>
            </a:pPr>
            <a:r>
              <a:rPr lang="en-GB" sz="2000" dirty="0">
                <a:solidFill>
                  <a:schemeClr val="tx1"/>
                </a:solidFill>
                <a:latin typeface="Arial" panose="020B0604020202020204" pitchFamily="34" charset="0"/>
                <a:cs typeface="Arial" panose="020B0604020202020204" pitchFamily="34" charset="0"/>
              </a:rPr>
              <a:t>If a pupil is not available, teachers ring the office to check if they are required elsewhere, if not they work at a hotspot or at home</a:t>
            </a:r>
          </a:p>
          <a:p>
            <a:pPr marL="342900" indent="-342900">
              <a:buFont typeface="Arial" panose="020B0604020202020204" pitchFamily="34" charset="0"/>
              <a:buChar char="•"/>
            </a:pPr>
            <a:r>
              <a:rPr lang="en-GB" sz="2000" dirty="0">
                <a:solidFill>
                  <a:schemeClr val="tx1"/>
                </a:solidFill>
                <a:latin typeface="Arial" panose="020B0604020202020204" pitchFamily="34" charset="0"/>
                <a:cs typeface="Arial" panose="020B0604020202020204" pitchFamily="34" charset="0"/>
              </a:rPr>
              <a:t>One working day a term is allocated to address current topics. </a:t>
            </a:r>
          </a:p>
          <a:p>
            <a:pPr marL="342900" indent="-342900">
              <a:buFont typeface="Arial" panose="020B0604020202020204" pitchFamily="34" charset="0"/>
              <a:buChar char="•"/>
            </a:pPr>
            <a:r>
              <a:rPr lang="en-GB" sz="2000" dirty="0">
                <a:solidFill>
                  <a:schemeClr val="tx1"/>
                </a:solidFill>
                <a:latin typeface="Arial" panose="020B0604020202020204" pitchFamily="34" charset="0"/>
                <a:cs typeface="Arial" panose="020B0604020202020204" pitchFamily="34" charset="0"/>
              </a:rPr>
              <a:t> Reading time of 1.5 days a year (pro rata) is allocated – teachers timetable this when most convenient to them.</a:t>
            </a:r>
          </a:p>
          <a:p>
            <a:r>
              <a:rPr lang="en-GB" sz="1600" dirty="0"/>
              <a:t> </a:t>
            </a:r>
          </a:p>
          <a:p>
            <a:r>
              <a:rPr lang="en-GB" sz="1600" dirty="0"/>
              <a:t> </a:t>
            </a:r>
          </a:p>
          <a:p>
            <a:r>
              <a:rPr lang="en-GB" sz="1600" dirty="0"/>
              <a:t>. </a:t>
            </a:r>
          </a:p>
          <a:p>
            <a:endParaRPr lang="en-GB" sz="1600" dirty="0"/>
          </a:p>
          <a:p>
            <a:pPr marL="457200" indent="-457200">
              <a:buFont typeface="Arial" panose="020B0604020202020204" pitchFamily="34" charset="0"/>
              <a:buChar char="•"/>
            </a:pPr>
            <a:endParaRPr lang="en-GB" dirty="0">
              <a:solidFill>
                <a:schemeClr val="tx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82163350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3200" dirty="0">
                <a:solidFill>
                  <a:srgbClr val="1B9589"/>
                </a:solidFill>
                <a:latin typeface="Arial" panose="020B0604020202020204" pitchFamily="34" charset="0"/>
                <a:cs typeface="Arial" panose="020B0604020202020204" pitchFamily="34" charset="0"/>
              </a:rPr>
              <a:t>Teachers perception was that their workload was high…</a:t>
            </a:r>
            <a:r>
              <a:rPr lang="en-GB" sz="3200" dirty="0"/>
              <a:t>	</a:t>
            </a:r>
          </a:p>
        </p:txBody>
      </p:sp>
      <p:sp>
        <p:nvSpPr>
          <p:cNvPr id="3" name="Content Placeholder 2"/>
          <p:cNvSpPr>
            <a:spLocks noGrp="1"/>
          </p:cNvSpPr>
          <p:nvPr>
            <p:ph idx="1"/>
          </p:nvPr>
        </p:nvSpPr>
        <p:spPr>
          <a:xfrm>
            <a:off x="4788024" y="1268760"/>
            <a:ext cx="3898776" cy="4857403"/>
          </a:xfrm>
        </p:spPr>
        <p:txBody>
          <a:bodyPr/>
          <a:lstStyle/>
          <a:p>
            <a:pPr marL="0" indent="0">
              <a:buNone/>
            </a:pPr>
            <a:r>
              <a:rPr lang="en-GB" dirty="0"/>
              <a:t>XX</a:t>
            </a:r>
          </a:p>
        </p:txBody>
      </p:sp>
      <p:sp>
        <p:nvSpPr>
          <p:cNvPr id="4" name="Text Placeholder 3"/>
          <p:cNvSpPr>
            <a:spLocks noGrp="1"/>
          </p:cNvSpPr>
          <p:nvPr>
            <p:ph type="body" sz="quarter" idx="11"/>
          </p:nvPr>
        </p:nvSpPr>
        <p:spPr>
          <a:xfrm>
            <a:off x="457200" y="1341140"/>
            <a:ext cx="3682752" cy="4032076"/>
          </a:xfrm>
        </p:spPr>
        <p:txBody>
          <a:bodyPr/>
          <a:lstStyle/>
          <a:p>
            <a:pPr marL="342900" indent="-342900">
              <a:buFont typeface="Arial" panose="020B0604020202020204" pitchFamily="34" charset="0"/>
              <a:buChar char="•"/>
            </a:pPr>
            <a:r>
              <a:rPr lang="en-GB" sz="1800" dirty="0">
                <a:solidFill>
                  <a:schemeClr val="tx1"/>
                </a:solidFill>
                <a:latin typeface="Arial" panose="020B0604020202020204" pitchFamily="34" charset="0"/>
                <a:cs typeface="Arial" panose="020B0604020202020204" pitchFamily="34" charset="0"/>
              </a:rPr>
              <a:t>We had requests for additional PPA – we looked at allocation of visits and PPA across the region and found that </a:t>
            </a:r>
            <a:r>
              <a:rPr lang="en-GB" sz="1800" dirty="0" err="1">
                <a:solidFill>
                  <a:schemeClr val="tx1"/>
                </a:solidFill>
                <a:latin typeface="Arial" panose="020B0604020202020204" pitchFamily="34" charset="0"/>
                <a:cs typeface="Arial" panose="020B0604020202020204" pitchFamily="34" charset="0"/>
              </a:rPr>
              <a:t>SaPTS</a:t>
            </a:r>
            <a:r>
              <a:rPr lang="en-GB" sz="1800" dirty="0">
                <a:solidFill>
                  <a:schemeClr val="tx1"/>
                </a:solidFill>
                <a:latin typeface="Arial" panose="020B0604020202020204" pitchFamily="34" charset="0"/>
                <a:cs typeface="Arial" panose="020B0604020202020204" pitchFamily="34" charset="0"/>
              </a:rPr>
              <a:t> was in line with other LAs</a:t>
            </a:r>
          </a:p>
          <a:p>
            <a:pPr marL="342900" indent="-342900">
              <a:buFont typeface="Arial" panose="020B0604020202020204" pitchFamily="34" charset="0"/>
              <a:buChar char="•"/>
            </a:pPr>
            <a:r>
              <a:rPr lang="en-GB" sz="1800" dirty="0">
                <a:solidFill>
                  <a:schemeClr val="tx1"/>
                </a:solidFill>
                <a:latin typeface="Arial" panose="020B0604020202020204" pitchFamily="34" charset="0"/>
                <a:cs typeface="Arial" panose="020B0604020202020204" pitchFamily="34" charset="0"/>
              </a:rPr>
              <a:t>Teachers would like to work at home more, but managers are concerned about the impact upon team identity and also are concerned that as a result we could lose our office space </a:t>
            </a:r>
          </a:p>
          <a:p>
            <a:pPr marL="342900" indent="-342900">
              <a:buFont typeface="Arial" panose="020B0604020202020204" pitchFamily="34" charset="0"/>
              <a:buChar char="•"/>
            </a:pPr>
            <a:r>
              <a:rPr lang="en-GB" sz="1800" dirty="0">
                <a:solidFill>
                  <a:schemeClr val="tx1"/>
                </a:solidFill>
                <a:latin typeface="Arial" panose="020B0604020202020204" pitchFamily="34" charset="0"/>
                <a:cs typeface="Arial" panose="020B0604020202020204" pitchFamily="34" charset="0"/>
              </a:rPr>
              <a:t>We have streamlined all of our reporting and planning processes to maker them much more time efficient and fit for multiple purposes</a:t>
            </a:r>
          </a:p>
          <a:p>
            <a:r>
              <a:rPr lang="en-GB" sz="1600" dirty="0"/>
              <a:t> </a:t>
            </a:r>
          </a:p>
          <a:p>
            <a:r>
              <a:rPr lang="en-GB" sz="1600" dirty="0"/>
              <a:t> </a:t>
            </a:r>
          </a:p>
          <a:p>
            <a:r>
              <a:rPr lang="en-GB" sz="1600" dirty="0"/>
              <a:t>. </a:t>
            </a:r>
          </a:p>
          <a:p>
            <a:endParaRPr lang="en-GB" sz="1600" dirty="0"/>
          </a:p>
          <a:p>
            <a:pPr marL="457200" indent="-457200">
              <a:buFont typeface="Arial" panose="020B0604020202020204" pitchFamily="34" charset="0"/>
              <a:buChar char="•"/>
            </a:pPr>
            <a:endParaRPr lang="en-GB" dirty="0">
              <a:solidFill>
                <a:schemeClr val="tx1"/>
              </a:solidFill>
              <a:latin typeface="Arial" panose="020B0604020202020204" pitchFamily="34" charset="0"/>
              <a:cs typeface="Arial" panose="020B0604020202020204" pitchFamily="34" charset="0"/>
            </a:endParaRPr>
          </a:p>
        </p:txBody>
      </p:sp>
      <p:graphicFrame>
        <p:nvGraphicFramePr>
          <p:cNvPr id="19" name="Table 18"/>
          <p:cNvGraphicFramePr>
            <a:graphicFrameLocks noGrp="1"/>
          </p:cNvGraphicFramePr>
          <p:nvPr>
            <p:extLst>
              <p:ext uri="{D42A27DB-BD31-4B8C-83A1-F6EECF244321}">
                <p14:modId xmlns:p14="http://schemas.microsoft.com/office/powerpoint/2010/main" val="2493576952"/>
              </p:ext>
            </p:extLst>
          </p:nvPr>
        </p:nvGraphicFramePr>
        <p:xfrm>
          <a:off x="4644007" y="1124746"/>
          <a:ext cx="3960439" cy="5002528"/>
        </p:xfrm>
        <a:graphic>
          <a:graphicData uri="http://schemas.openxmlformats.org/drawingml/2006/table">
            <a:tbl>
              <a:tblPr firstRow="1" firstCol="1" bandRow="1">
                <a:tableStyleId>{5C22544A-7EE6-4342-B048-85BDC9FD1C3A}</a:tableStyleId>
              </a:tblPr>
              <a:tblGrid>
                <a:gridCol w="2473733">
                  <a:extLst>
                    <a:ext uri="{9D8B030D-6E8A-4147-A177-3AD203B41FA5}">
                      <a16:colId xmlns:a16="http://schemas.microsoft.com/office/drawing/2014/main" val="20000"/>
                    </a:ext>
                  </a:extLst>
                </a:gridCol>
                <a:gridCol w="131440">
                  <a:extLst>
                    <a:ext uri="{9D8B030D-6E8A-4147-A177-3AD203B41FA5}">
                      <a16:colId xmlns:a16="http://schemas.microsoft.com/office/drawing/2014/main" val="20001"/>
                    </a:ext>
                  </a:extLst>
                </a:gridCol>
                <a:gridCol w="666004">
                  <a:extLst>
                    <a:ext uri="{9D8B030D-6E8A-4147-A177-3AD203B41FA5}">
                      <a16:colId xmlns:a16="http://schemas.microsoft.com/office/drawing/2014/main" val="20002"/>
                    </a:ext>
                  </a:extLst>
                </a:gridCol>
                <a:gridCol w="689262">
                  <a:extLst>
                    <a:ext uri="{9D8B030D-6E8A-4147-A177-3AD203B41FA5}">
                      <a16:colId xmlns:a16="http://schemas.microsoft.com/office/drawing/2014/main" val="20003"/>
                    </a:ext>
                  </a:extLst>
                </a:gridCol>
              </a:tblGrid>
              <a:tr h="468987">
                <a:tc>
                  <a:txBody>
                    <a:bodyPr/>
                    <a:lstStyle/>
                    <a:p>
                      <a:pPr algn="l">
                        <a:spcAft>
                          <a:spcPts val="0"/>
                        </a:spcAft>
                      </a:pPr>
                      <a:r>
                        <a:rPr lang="en-GB" sz="900">
                          <a:effectLst/>
                        </a:rPr>
                        <a:t>Pupil:</a:t>
                      </a:r>
                    </a:p>
                    <a:p>
                      <a:pPr algn="l">
                        <a:spcAft>
                          <a:spcPts val="0"/>
                        </a:spcAft>
                      </a:pPr>
                      <a:r>
                        <a:rPr lang="en-GB" sz="900">
                          <a:effectLst/>
                        </a:rPr>
                        <a:t> </a:t>
                      </a:r>
                    </a:p>
                    <a:p>
                      <a:pPr algn="l">
                        <a:spcAft>
                          <a:spcPts val="0"/>
                        </a:spcAft>
                      </a:pPr>
                      <a:r>
                        <a:rPr lang="en-GB" sz="900">
                          <a:effectLst/>
                        </a:rPr>
                        <a:t> </a:t>
                      </a:r>
                      <a:endParaRPr lang="en-GB" sz="900">
                        <a:effectLst/>
                        <a:latin typeface="Garamond" panose="02020404030301010803" pitchFamily="18" charset="0"/>
                        <a:ea typeface="Calibri" panose="020F0502020204030204" pitchFamily="34" charset="0"/>
                        <a:cs typeface="Times New Roman" panose="02020603050405020304" pitchFamily="18" charset="0"/>
                      </a:endParaRPr>
                    </a:p>
                  </a:txBody>
                  <a:tcPr marL="50992" marR="50992" marT="0" marB="0"/>
                </a:tc>
                <a:tc gridSpan="3">
                  <a:txBody>
                    <a:bodyPr/>
                    <a:lstStyle/>
                    <a:p>
                      <a:pPr algn="l">
                        <a:spcAft>
                          <a:spcPts val="0"/>
                        </a:spcAft>
                      </a:pPr>
                      <a:r>
                        <a:rPr lang="en-GB" sz="900">
                          <a:effectLst/>
                        </a:rPr>
                        <a:t>School:</a:t>
                      </a:r>
                    </a:p>
                    <a:p>
                      <a:pPr algn="l">
                        <a:spcAft>
                          <a:spcPts val="0"/>
                        </a:spcAft>
                      </a:pPr>
                      <a:r>
                        <a:rPr lang="en-GB" sz="900">
                          <a:effectLst/>
                        </a:rPr>
                        <a:t> </a:t>
                      </a:r>
                      <a:endParaRPr lang="en-GB" sz="900">
                        <a:effectLst/>
                        <a:latin typeface="Garamond" panose="02020404030301010803" pitchFamily="18" charset="0"/>
                        <a:ea typeface="Calibri" panose="020F0502020204030204" pitchFamily="34" charset="0"/>
                        <a:cs typeface="Times New Roman" panose="02020603050405020304" pitchFamily="18" charset="0"/>
                      </a:endParaRPr>
                    </a:p>
                  </a:txBody>
                  <a:tcPr marL="50992" marR="50992" marT="0" marB="0"/>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0"/>
                  </a:ext>
                </a:extLst>
              </a:tr>
              <a:tr h="468987">
                <a:tc gridSpan="2">
                  <a:txBody>
                    <a:bodyPr/>
                    <a:lstStyle/>
                    <a:p>
                      <a:pPr algn="just">
                        <a:spcAft>
                          <a:spcPts val="0"/>
                        </a:spcAft>
                      </a:pPr>
                      <a:r>
                        <a:rPr lang="en-GB" sz="900">
                          <a:effectLst/>
                        </a:rPr>
                        <a:t>Visit Content / Action Points</a:t>
                      </a:r>
                    </a:p>
                    <a:p>
                      <a:pPr algn="just">
                        <a:spcAft>
                          <a:spcPts val="0"/>
                        </a:spcAft>
                      </a:pPr>
                      <a:r>
                        <a:rPr lang="en-GB" sz="900">
                          <a:effectLst/>
                        </a:rPr>
                        <a:t> </a:t>
                      </a:r>
                    </a:p>
                    <a:p>
                      <a:pPr algn="just">
                        <a:spcAft>
                          <a:spcPts val="0"/>
                        </a:spcAft>
                      </a:pPr>
                      <a:r>
                        <a:rPr lang="en-GB" sz="900">
                          <a:effectLst/>
                        </a:rPr>
                        <a:t> </a:t>
                      </a:r>
                      <a:endParaRPr lang="en-GB" sz="900">
                        <a:effectLst/>
                        <a:latin typeface="Garamond" panose="02020404030301010803" pitchFamily="18" charset="0"/>
                        <a:ea typeface="Calibri" panose="020F0502020204030204" pitchFamily="34" charset="0"/>
                        <a:cs typeface="Times New Roman" panose="02020603050405020304" pitchFamily="18" charset="0"/>
                      </a:endParaRPr>
                    </a:p>
                  </a:txBody>
                  <a:tcPr marL="50992" marR="50992" marT="0" marB="0"/>
                </a:tc>
                <a:tc hMerge="1">
                  <a:txBody>
                    <a:bodyPr/>
                    <a:lstStyle/>
                    <a:p>
                      <a:endParaRPr lang="en-GB"/>
                    </a:p>
                  </a:txBody>
                  <a:tcPr/>
                </a:tc>
                <a:tc>
                  <a:txBody>
                    <a:bodyPr/>
                    <a:lstStyle/>
                    <a:p>
                      <a:pPr algn="ctr">
                        <a:spcAft>
                          <a:spcPts val="0"/>
                        </a:spcAft>
                      </a:pPr>
                      <a:r>
                        <a:rPr lang="en-GB" sz="900">
                          <a:effectLst/>
                        </a:rPr>
                        <a:t>School Action</a:t>
                      </a:r>
                      <a:endParaRPr lang="en-GB" sz="900">
                        <a:effectLst/>
                        <a:latin typeface="Garamond" panose="02020404030301010803" pitchFamily="18" charset="0"/>
                        <a:ea typeface="Calibri" panose="020F0502020204030204" pitchFamily="34" charset="0"/>
                        <a:cs typeface="Times New Roman" panose="02020603050405020304" pitchFamily="18" charset="0"/>
                      </a:endParaRPr>
                    </a:p>
                  </a:txBody>
                  <a:tcPr marL="50992" marR="50992" marT="0" marB="0"/>
                </a:tc>
                <a:tc>
                  <a:txBody>
                    <a:bodyPr/>
                    <a:lstStyle/>
                    <a:p>
                      <a:pPr algn="ctr">
                        <a:spcAft>
                          <a:spcPts val="0"/>
                        </a:spcAft>
                      </a:pPr>
                      <a:r>
                        <a:rPr lang="en-GB" sz="900">
                          <a:effectLst/>
                        </a:rPr>
                        <a:t>SaPTS Action</a:t>
                      </a:r>
                      <a:endParaRPr lang="en-GB" sz="900">
                        <a:effectLst/>
                        <a:latin typeface="Garamond" panose="02020404030301010803" pitchFamily="18" charset="0"/>
                        <a:ea typeface="Calibri" panose="020F0502020204030204" pitchFamily="34" charset="0"/>
                        <a:cs typeface="Times New Roman" panose="02020603050405020304" pitchFamily="18" charset="0"/>
                      </a:endParaRPr>
                    </a:p>
                  </a:txBody>
                  <a:tcPr marL="50992" marR="50992" marT="0" marB="0"/>
                </a:tc>
                <a:extLst>
                  <a:ext uri="{0D108BD9-81ED-4DB2-BD59-A6C34878D82A}">
                    <a16:rowId xmlns:a16="http://schemas.microsoft.com/office/drawing/2014/main" val="10001"/>
                  </a:ext>
                </a:extLst>
              </a:tr>
              <a:tr h="468987">
                <a:tc gridSpan="2">
                  <a:txBody>
                    <a:bodyPr/>
                    <a:lstStyle/>
                    <a:p>
                      <a:pPr marL="342900" lvl="0" indent="-342900" algn="just">
                        <a:spcAft>
                          <a:spcPts val="0"/>
                        </a:spcAft>
                        <a:buFont typeface="Symbol" panose="05050102010706020507" pitchFamily="18" charset="2"/>
                        <a:buChar char=""/>
                      </a:pPr>
                      <a:r>
                        <a:rPr lang="en-GB" sz="900" dirty="0">
                          <a:effectLst/>
                        </a:rPr>
                        <a:t> </a:t>
                      </a:r>
                    </a:p>
                    <a:p>
                      <a:pPr algn="just">
                        <a:spcAft>
                          <a:spcPts val="0"/>
                        </a:spcAft>
                      </a:pPr>
                      <a:r>
                        <a:rPr lang="en-GB" sz="900" dirty="0">
                          <a:effectLst/>
                        </a:rPr>
                        <a:t> </a:t>
                      </a:r>
                    </a:p>
                    <a:p>
                      <a:pPr algn="just">
                        <a:spcAft>
                          <a:spcPts val="0"/>
                        </a:spcAft>
                      </a:pPr>
                      <a:r>
                        <a:rPr lang="en-GB" sz="900" dirty="0">
                          <a:effectLst/>
                        </a:rPr>
                        <a:t> </a:t>
                      </a:r>
                      <a:endParaRPr lang="en-GB" sz="900" dirty="0">
                        <a:effectLst/>
                        <a:latin typeface="Garamond" panose="02020404030301010803" pitchFamily="18" charset="0"/>
                        <a:ea typeface="Calibri" panose="020F0502020204030204" pitchFamily="34" charset="0"/>
                        <a:cs typeface="Times New Roman" panose="02020603050405020304" pitchFamily="18" charset="0"/>
                      </a:endParaRPr>
                    </a:p>
                  </a:txBody>
                  <a:tcPr marL="50992" marR="50992" marT="0" marB="0"/>
                </a:tc>
                <a:tc hMerge="1">
                  <a:txBody>
                    <a:bodyPr/>
                    <a:lstStyle/>
                    <a:p>
                      <a:endParaRPr lang="en-GB"/>
                    </a:p>
                  </a:txBody>
                  <a:tcPr/>
                </a:tc>
                <a:tc>
                  <a:txBody>
                    <a:bodyPr/>
                    <a:lstStyle/>
                    <a:p>
                      <a:pPr algn="ctr">
                        <a:spcAft>
                          <a:spcPts val="0"/>
                        </a:spcAft>
                      </a:pPr>
                      <a:r>
                        <a:rPr lang="en-GB" sz="900">
                          <a:effectLst/>
                          <a:sym typeface="Wingdings" panose="05000000000000000000" pitchFamily="2" charset="2"/>
                        </a:rPr>
                        <a:t></a:t>
                      </a:r>
                      <a:endParaRPr lang="en-GB" sz="900">
                        <a:effectLst/>
                        <a:latin typeface="Garamond" panose="02020404030301010803" pitchFamily="18" charset="0"/>
                        <a:ea typeface="Calibri" panose="020F0502020204030204" pitchFamily="34" charset="0"/>
                        <a:cs typeface="Times New Roman" panose="02020603050405020304" pitchFamily="18" charset="0"/>
                      </a:endParaRPr>
                    </a:p>
                  </a:txBody>
                  <a:tcPr marL="50992" marR="50992" marT="0" marB="0"/>
                </a:tc>
                <a:tc>
                  <a:txBody>
                    <a:bodyPr/>
                    <a:lstStyle/>
                    <a:p>
                      <a:pPr algn="ctr">
                        <a:spcAft>
                          <a:spcPts val="0"/>
                        </a:spcAft>
                      </a:pPr>
                      <a:r>
                        <a:rPr lang="en-GB" sz="900">
                          <a:effectLst/>
                        </a:rPr>
                        <a:t> </a:t>
                      </a:r>
                      <a:endParaRPr lang="en-GB" sz="900">
                        <a:effectLst/>
                        <a:latin typeface="Garamond" panose="02020404030301010803" pitchFamily="18" charset="0"/>
                        <a:ea typeface="Calibri" panose="020F0502020204030204" pitchFamily="34" charset="0"/>
                        <a:cs typeface="Times New Roman" panose="02020603050405020304" pitchFamily="18" charset="0"/>
                      </a:endParaRPr>
                    </a:p>
                  </a:txBody>
                  <a:tcPr marL="50992" marR="50992" marT="0" marB="0"/>
                </a:tc>
                <a:extLst>
                  <a:ext uri="{0D108BD9-81ED-4DB2-BD59-A6C34878D82A}">
                    <a16:rowId xmlns:a16="http://schemas.microsoft.com/office/drawing/2014/main" val="10002"/>
                  </a:ext>
                </a:extLst>
              </a:tr>
              <a:tr h="468987">
                <a:tc gridSpan="2">
                  <a:txBody>
                    <a:bodyPr/>
                    <a:lstStyle/>
                    <a:p>
                      <a:pPr marL="342900" lvl="0" indent="-342900" algn="just">
                        <a:spcAft>
                          <a:spcPts val="0"/>
                        </a:spcAft>
                        <a:buFont typeface="Symbol" panose="05050102010706020507" pitchFamily="18" charset="2"/>
                        <a:buChar char=""/>
                      </a:pPr>
                      <a:r>
                        <a:rPr lang="en-GB" sz="900">
                          <a:effectLst/>
                        </a:rPr>
                        <a:t> </a:t>
                      </a:r>
                    </a:p>
                    <a:p>
                      <a:pPr algn="just">
                        <a:spcAft>
                          <a:spcPts val="0"/>
                        </a:spcAft>
                      </a:pPr>
                      <a:r>
                        <a:rPr lang="en-GB" sz="900">
                          <a:effectLst/>
                        </a:rPr>
                        <a:t> </a:t>
                      </a:r>
                    </a:p>
                    <a:p>
                      <a:pPr algn="just">
                        <a:spcAft>
                          <a:spcPts val="0"/>
                        </a:spcAft>
                      </a:pPr>
                      <a:r>
                        <a:rPr lang="en-GB" sz="900">
                          <a:effectLst/>
                        </a:rPr>
                        <a:t> </a:t>
                      </a:r>
                      <a:endParaRPr lang="en-GB" sz="900">
                        <a:effectLst/>
                        <a:latin typeface="Garamond" panose="02020404030301010803" pitchFamily="18" charset="0"/>
                        <a:ea typeface="Calibri" panose="020F0502020204030204" pitchFamily="34" charset="0"/>
                        <a:cs typeface="Times New Roman" panose="02020603050405020304" pitchFamily="18" charset="0"/>
                      </a:endParaRPr>
                    </a:p>
                  </a:txBody>
                  <a:tcPr marL="50992" marR="50992" marT="0" marB="0"/>
                </a:tc>
                <a:tc hMerge="1">
                  <a:txBody>
                    <a:bodyPr/>
                    <a:lstStyle/>
                    <a:p>
                      <a:endParaRPr lang="en-GB"/>
                    </a:p>
                  </a:txBody>
                  <a:tcPr/>
                </a:tc>
                <a:tc>
                  <a:txBody>
                    <a:bodyPr/>
                    <a:lstStyle/>
                    <a:p>
                      <a:pPr algn="ctr">
                        <a:spcAft>
                          <a:spcPts val="0"/>
                        </a:spcAft>
                      </a:pPr>
                      <a:r>
                        <a:rPr lang="en-GB" sz="900">
                          <a:effectLst/>
                        </a:rPr>
                        <a:t> </a:t>
                      </a:r>
                      <a:endParaRPr lang="en-GB" sz="900">
                        <a:effectLst/>
                        <a:latin typeface="Garamond" panose="02020404030301010803" pitchFamily="18" charset="0"/>
                        <a:ea typeface="Calibri" panose="020F0502020204030204" pitchFamily="34" charset="0"/>
                        <a:cs typeface="Times New Roman" panose="02020603050405020304" pitchFamily="18" charset="0"/>
                      </a:endParaRPr>
                    </a:p>
                  </a:txBody>
                  <a:tcPr marL="50992" marR="50992" marT="0" marB="0"/>
                </a:tc>
                <a:tc>
                  <a:txBody>
                    <a:bodyPr/>
                    <a:lstStyle/>
                    <a:p>
                      <a:pPr algn="ctr">
                        <a:spcAft>
                          <a:spcPts val="0"/>
                        </a:spcAft>
                      </a:pPr>
                      <a:r>
                        <a:rPr lang="en-GB" sz="900">
                          <a:effectLst/>
                        </a:rPr>
                        <a:t> </a:t>
                      </a:r>
                      <a:endParaRPr lang="en-GB" sz="900">
                        <a:effectLst/>
                        <a:latin typeface="Garamond" panose="02020404030301010803" pitchFamily="18" charset="0"/>
                        <a:ea typeface="Calibri" panose="020F0502020204030204" pitchFamily="34" charset="0"/>
                        <a:cs typeface="Times New Roman" panose="02020603050405020304" pitchFamily="18" charset="0"/>
                      </a:endParaRPr>
                    </a:p>
                  </a:txBody>
                  <a:tcPr marL="50992" marR="50992" marT="0" marB="0"/>
                </a:tc>
                <a:extLst>
                  <a:ext uri="{0D108BD9-81ED-4DB2-BD59-A6C34878D82A}">
                    <a16:rowId xmlns:a16="http://schemas.microsoft.com/office/drawing/2014/main" val="10003"/>
                  </a:ext>
                </a:extLst>
              </a:tr>
              <a:tr h="468987">
                <a:tc gridSpan="2">
                  <a:txBody>
                    <a:bodyPr/>
                    <a:lstStyle/>
                    <a:p>
                      <a:pPr marL="342900" lvl="0" indent="-342900" algn="just">
                        <a:spcAft>
                          <a:spcPts val="0"/>
                        </a:spcAft>
                        <a:buFont typeface="Symbol" panose="05050102010706020507" pitchFamily="18" charset="2"/>
                        <a:buChar char=""/>
                      </a:pPr>
                      <a:r>
                        <a:rPr lang="en-GB" sz="900">
                          <a:effectLst/>
                        </a:rPr>
                        <a:t> </a:t>
                      </a:r>
                    </a:p>
                    <a:p>
                      <a:pPr algn="just">
                        <a:spcAft>
                          <a:spcPts val="0"/>
                        </a:spcAft>
                      </a:pPr>
                      <a:r>
                        <a:rPr lang="en-GB" sz="900">
                          <a:effectLst/>
                        </a:rPr>
                        <a:t> </a:t>
                      </a:r>
                    </a:p>
                    <a:p>
                      <a:pPr algn="just">
                        <a:spcAft>
                          <a:spcPts val="0"/>
                        </a:spcAft>
                      </a:pPr>
                      <a:r>
                        <a:rPr lang="en-GB" sz="900">
                          <a:effectLst/>
                        </a:rPr>
                        <a:t> </a:t>
                      </a:r>
                      <a:endParaRPr lang="en-GB" sz="900">
                        <a:effectLst/>
                        <a:latin typeface="Garamond" panose="02020404030301010803" pitchFamily="18" charset="0"/>
                        <a:ea typeface="Calibri" panose="020F0502020204030204" pitchFamily="34" charset="0"/>
                        <a:cs typeface="Times New Roman" panose="02020603050405020304" pitchFamily="18" charset="0"/>
                      </a:endParaRPr>
                    </a:p>
                  </a:txBody>
                  <a:tcPr marL="50992" marR="50992" marT="0" marB="0"/>
                </a:tc>
                <a:tc hMerge="1">
                  <a:txBody>
                    <a:bodyPr/>
                    <a:lstStyle/>
                    <a:p>
                      <a:endParaRPr lang="en-GB"/>
                    </a:p>
                  </a:txBody>
                  <a:tcPr/>
                </a:tc>
                <a:tc>
                  <a:txBody>
                    <a:bodyPr/>
                    <a:lstStyle/>
                    <a:p>
                      <a:pPr algn="ctr">
                        <a:spcAft>
                          <a:spcPts val="0"/>
                        </a:spcAft>
                      </a:pPr>
                      <a:r>
                        <a:rPr lang="en-GB" sz="900">
                          <a:effectLst/>
                        </a:rPr>
                        <a:t> </a:t>
                      </a:r>
                      <a:endParaRPr lang="en-GB" sz="900">
                        <a:effectLst/>
                        <a:latin typeface="Garamond" panose="02020404030301010803" pitchFamily="18" charset="0"/>
                        <a:ea typeface="Calibri" panose="020F0502020204030204" pitchFamily="34" charset="0"/>
                        <a:cs typeface="Times New Roman" panose="02020603050405020304" pitchFamily="18" charset="0"/>
                      </a:endParaRPr>
                    </a:p>
                  </a:txBody>
                  <a:tcPr marL="50992" marR="50992" marT="0" marB="0"/>
                </a:tc>
                <a:tc>
                  <a:txBody>
                    <a:bodyPr/>
                    <a:lstStyle/>
                    <a:p>
                      <a:pPr algn="ctr">
                        <a:spcAft>
                          <a:spcPts val="0"/>
                        </a:spcAft>
                      </a:pPr>
                      <a:r>
                        <a:rPr lang="en-GB" sz="900">
                          <a:effectLst/>
                        </a:rPr>
                        <a:t> </a:t>
                      </a:r>
                      <a:endParaRPr lang="en-GB" sz="900">
                        <a:effectLst/>
                        <a:latin typeface="Garamond" panose="02020404030301010803" pitchFamily="18" charset="0"/>
                        <a:ea typeface="Calibri" panose="020F0502020204030204" pitchFamily="34" charset="0"/>
                        <a:cs typeface="Times New Roman" panose="02020603050405020304" pitchFamily="18" charset="0"/>
                      </a:endParaRPr>
                    </a:p>
                  </a:txBody>
                  <a:tcPr marL="50992" marR="50992" marT="0" marB="0"/>
                </a:tc>
                <a:extLst>
                  <a:ext uri="{0D108BD9-81ED-4DB2-BD59-A6C34878D82A}">
                    <a16:rowId xmlns:a16="http://schemas.microsoft.com/office/drawing/2014/main" val="10004"/>
                  </a:ext>
                </a:extLst>
              </a:tr>
              <a:tr h="468987">
                <a:tc gridSpan="2">
                  <a:txBody>
                    <a:bodyPr/>
                    <a:lstStyle/>
                    <a:p>
                      <a:pPr marL="342900" lvl="0" indent="-342900" algn="just">
                        <a:spcAft>
                          <a:spcPts val="0"/>
                        </a:spcAft>
                        <a:buFont typeface="Symbol" panose="05050102010706020507" pitchFamily="18" charset="2"/>
                        <a:buChar char=""/>
                      </a:pPr>
                      <a:r>
                        <a:rPr lang="en-GB" sz="900">
                          <a:effectLst/>
                        </a:rPr>
                        <a:t> </a:t>
                      </a:r>
                    </a:p>
                    <a:p>
                      <a:pPr algn="just">
                        <a:spcAft>
                          <a:spcPts val="0"/>
                        </a:spcAft>
                      </a:pPr>
                      <a:r>
                        <a:rPr lang="en-GB" sz="900">
                          <a:effectLst/>
                        </a:rPr>
                        <a:t> </a:t>
                      </a:r>
                    </a:p>
                    <a:p>
                      <a:pPr algn="just">
                        <a:spcAft>
                          <a:spcPts val="0"/>
                        </a:spcAft>
                      </a:pPr>
                      <a:r>
                        <a:rPr lang="en-GB" sz="900">
                          <a:effectLst/>
                        </a:rPr>
                        <a:t> </a:t>
                      </a:r>
                      <a:endParaRPr lang="en-GB" sz="900">
                        <a:effectLst/>
                        <a:latin typeface="Garamond" panose="02020404030301010803" pitchFamily="18" charset="0"/>
                        <a:ea typeface="Calibri" panose="020F0502020204030204" pitchFamily="34" charset="0"/>
                        <a:cs typeface="Times New Roman" panose="02020603050405020304" pitchFamily="18" charset="0"/>
                      </a:endParaRPr>
                    </a:p>
                  </a:txBody>
                  <a:tcPr marL="50992" marR="50992" marT="0" marB="0"/>
                </a:tc>
                <a:tc hMerge="1">
                  <a:txBody>
                    <a:bodyPr/>
                    <a:lstStyle/>
                    <a:p>
                      <a:endParaRPr lang="en-GB"/>
                    </a:p>
                  </a:txBody>
                  <a:tcPr/>
                </a:tc>
                <a:tc>
                  <a:txBody>
                    <a:bodyPr/>
                    <a:lstStyle/>
                    <a:p>
                      <a:pPr algn="ctr">
                        <a:spcAft>
                          <a:spcPts val="0"/>
                        </a:spcAft>
                      </a:pPr>
                      <a:r>
                        <a:rPr lang="en-GB" sz="900">
                          <a:effectLst/>
                        </a:rPr>
                        <a:t> </a:t>
                      </a:r>
                      <a:endParaRPr lang="en-GB" sz="900">
                        <a:effectLst/>
                        <a:latin typeface="Garamond" panose="02020404030301010803" pitchFamily="18" charset="0"/>
                        <a:ea typeface="Calibri" panose="020F0502020204030204" pitchFamily="34" charset="0"/>
                        <a:cs typeface="Times New Roman" panose="02020603050405020304" pitchFamily="18" charset="0"/>
                      </a:endParaRPr>
                    </a:p>
                  </a:txBody>
                  <a:tcPr marL="50992" marR="50992" marT="0" marB="0"/>
                </a:tc>
                <a:tc>
                  <a:txBody>
                    <a:bodyPr/>
                    <a:lstStyle/>
                    <a:p>
                      <a:pPr algn="ctr">
                        <a:spcAft>
                          <a:spcPts val="0"/>
                        </a:spcAft>
                      </a:pPr>
                      <a:r>
                        <a:rPr lang="en-GB" sz="900">
                          <a:effectLst/>
                        </a:rPr>
                        <a:t> </a:t>
                      </a:r>
                      <a:endParaRPr lang="en-GB" sz="900">
                        <a:effectLst/>
                        <a:latin typeface="Garamond" panose="02020404030301010803" pitchFamily="18" charset="0"/>
                        <a:ea typeface="Calibri" panose="020F0502020204030204" pitchFamily="34" charset="0"/>
                        <a:cs typeface="Times New Roman" panose="02020603050405020304" pitchFamily="18" charset="0"/>
                      </a:endParaRPr>
                    </a:p>
                  </a:txBody>
                  <a:tcPr marL="50992" marR="50992" marT="0" marB="0"/>
                </a:tc>
                <a:extLst>
                  <a:ext uri="{0D108BD9-81ED-4DB2-BD59-A6C34878D82A}">
                    <a16:rowId xmlns:a16="http://schemas.microsoft.com/office/drawing/2014/main" val="10005"/>
                  </a:ext>
                </a:extLst>
              </a:tr>
              <a:tr h="781645">
                <a:tc gridSpan="4">
                  <a:txBody>
                    <a:bodyPr/>
                    <a:lstStyle/>
                    <a:p>
                      <a:pPr algn="just">
                        <a:spcAft>
                          <a:spcPts val="0"/>
                        </a:spcAft>
                      </a:pPr>
                      <a:r>
                        <a:rPr lang="en-GB" sz="900">
                          <a:effectLst/>
                        </a:rPr>
                        <a:t>Additional comments:</a:t>
                      </a:r>
                    </a:p>
                    <a:p>
                      <a:pPr algn="just">
                        <a:spcAft>
                          <a:spcPts val="0"/>
                        </a:spcAft>
                      </a:pPr>
                      <a:r>
                        <a:rPr lang="en-GB" sz="900">
                          <a:effectLst/>
                        </a:rPr>
                        <a:t> </a:t>
                      </a:r>
                    </a:p>
                    <a:p>
                      <a:pPr algn="just">
                        <a:spcAft>
                          <a:spcPts val="0"/>
                        </a:spcAft>
                      </a:pPr>
                      <a:r>
                        <a:rPr lang="en-GB" sz="900">
                          <a:effectLst/>
                        </a:rPr>
                        <a:t> </a:t>
                      </a:r>
                    </a:p>
                    <a:p>
                      <a:pPr algn="just">
                        <a:spcAft>
                          <a:spcPts val="0"/>
                        </a:spcAft>
                      </a:pPr>
                      <a:r>
                        <a:rPr lang="en-GB" sz="900">
                          <a:effectLst/>
                        </a:rPr>
                        <a:t> </a:t>
                      </a:r>
                    </a:p>
                    <a:p>
                      <a:pPr algn="just">
                        <a:spcAft>
                          <a:spcPts val="0"/>
                        </a:spcAft>
                      </a:pPr>
                      <a:r>
                        <a:rPr lang="en-GB" sz="900">
                          <a:effectLst/>
                        </a:rPr>
                        <a:t> </a:t>
                      </a:r>
                      <a:endParaRPr lang="en-GB" sz="900">
                        <a:effectLst/>
                        <a:latin typeface="Garamond" panose="02020404030301010803" pitchFamily="18" charset="0"/>
                        <a:ea typeface="Calibri" panose="020F0502020204030204" pitchFamily="34" charset="0"/>
                        <a:cs typeface="Times New Roman" panose="02020603050405020304" pitchFamily="18" charset="0"/>
                      </a:endParaRPr>
                    </a:p>
                  </a:txBody>
                  <a:tcPr marL="50992" marR="50992" marT="0" marB="0"/>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6"/>
                  </a:ext>
                </a:extLst>
              </a:tr>
              <a:tr h="468987">
                <a:tc gridSpan="2">
                  <a:txBody>
                    <a:bodyPr/>
                    <a:lstStyle/>
                    <a:p>
                      <a:pPr algn="just">
                        <a:spcAft>
                          <a:spcPts val="0"/>
                        </a:spcAft>
                      </a:pPr>
                      <a:r>
                        <a:rPr lang="en-GB" sz="900">
                          <a:effectLst/>
                        </a:rPr>
                        <a:t>Specialist Teacher:  </a:t>
                      </a:r>
                    </a:p>
                    <a:p>
                      <a:pPr algn="just">
                        <a:spcAft>
                          <a:spcPts val="0"/>
                        </a:spcAft>
                      </a:pPr>
                      <a:r>
                        <a:rPr lang="en-GB" sz="900">
                          <a:effectLst/>
                        </a:rPr>
                        <a:t> </a:t>
                      </a:r>
                    </a:p>
                    <a:p>
                      <a:pPr algn="just">
                        <a:spcAft>
                          <a:spcPts val="0"/>
                        </a:spcAft>
                      </a:pPr>
                      <a:r>
                        <a:rPr lang="en-GB" sz="900">
                          <a:effectLst/>
                        </a:rPr>
                        <a:t> </a:t>
                      </a:r>
                      <a:endParaRPr lang="en-GB" sz="900">
                        <a:effectLst/>
                        <a:latin typeface="Garamond" panose="02020404030301010803" pitchFamily="18" charset="0"/>
                        <a:ea typeface="Calibri" panose="020F0502020204030204" pitchFamily="34" charset="0"/>
                        <a:cs typeface="Times New Roman" panose="02020603050405020304" pitchFamily="18" charset="0"/>
                      </a:endParaRPr>
                    </a:p>
                  </a:txBody>
                  <a:tcPr marL="50992" marR="50992" marT="0" marB="0"/>
                </a:tc>
                <a:tc hMerge="1">
                  <a:txBody>
                    <a:bodyPr/>
                    <a:lstStyle/>
                    <a:p>
                      <a:endParaRPr lang="en-GB"/>
                    </a:p>
                  </a:txBody>
                  <a:tcPr/>
                </a:tc>
                <a:tc gridSpan="2">
                  <a:txBody>
                    <a:bodyPr/>
                    <a:lstStyle/>
                    <a:p>
                      <a:pPr algn="just">
                        <a:spcAft>
                          <a:spcPts val="0"/>
                        </a:spcAft>
                      </a:pPr>
                      <a:r>
                        <a:rPr lang="en-GB" sz="900">
                          <a:effectLst/>
                        </a:rPr>
                        <a:t>Date:  </a:t>
                      </a:r>
                      <a:endParaRPr lang="en-GB" sz="900">
                        <a:effectLst/>
                        <a:latin typeface="Garamond" panose="02020404030301010803" pitchFamily="18" charset="0"/>
                        <a:ea typeface="Calibri" panose="020F0502020204030204" pitchFamily="34" charset="0"/>
                        <a:cs typeface="Times New Roman" panose="02020603050405020304" pitchFamily="18" charset="0"/>
                      </a:endParaRPr>
                    </a:p>
                  </a:txBody>
                  <a:tcPr marL="50992" marR="50992" marT="0" marB="0"/>
                </a:tc>
                <a:tc hMerge="1">
                  <a:txBody>
                    <a:bodyPr/>
                    <a:lstStyle/>
                    <a:p>
                      <a:endParaRPr lang="en-GB"/>
                    </a:p>
                  </a:txBody>
                  <a:tcPr/>
                </a:tc>
                <a:extLst>
                  <a:ext uri="{0D108BD9-81ED-4DB2-BD59-A6C34878D82A}">
                    <a16:rowId xmlns:a16="http://schemas.microsoft.com/office/drawing/2014/main" val="10007"/>
                  </a:ext>
                </a:extLst>
              </a:tr>
              <a:tr h="468987">
                <a:tc gridSpan="4">
                  <a:txBody>
                    <a:bodyPr/>
                    <a:lstStyle/>
                    <a:p>
                      <a:pPr algn="just">
                        <a:spcAft>
                          <a:spcPts val="0"/>
                        </a:spcAft>
                      </a:pPr>
                      <a:r>
                        <a:rPr lang="en-GB" sz="900">
                          <a:effectLst/>
                        </a:rPr>
                        <a:t>Contact:  (01482) 394000   </a:t>
                      </a:r>
                      <a:r>
                        <a:rPr lang="en-GB" sz="900" u="sng">
                          <a:effectLst/>
                          <a:hlinkClick r:id="rId2"/>
                        </a:rPr>
                        <a:t>SpecialistServices.HUB@eastriding.gcsx.gov.uk</a:t>
                      </a:r>
                      <a:r>
                        <a:rPr lang="en-GB" sz="900">
                          <a:effectLst/>
                        </a:rPr>
                        <a:t> </a:t>
                      </a:r>
                    </a:p>
                    <a:p>
                      <a:pPr algn="just">
                        <a:spcAft>
                          <a:spcPts val="0"/>
                        </a:spcAft>
                      </a:pPr>
                      <a:r>
                        <a:rPr lang="en-GB" sz="900">
                          <a:effectLst/>
                        </a:rPr>
                        <a:t> </a:t>
                      </a:r>
                    </a:p>
                    <a:p>
                      <a:pPr algn="just">
                        <a:spcAft>
                          <a:spcPts val="0"/>
                        </a:spcAft>
                      </a:pPr>
                      <a:r>
                        <a:rPr lang="en-GB" sz="900">
                          <a:effectLst/>
                        </a:rPr>
                        <a:t> </a:t>
                      </a:r>
                      <a:endParaRPr lang="en-GB" sz="900">
                        <a:effectLst/>
                        <a:latin typeface="Garamond" panose="02020404030301010803" pitchFamily="18" charset="0"/>
                        <a:ea typeface="Calibri" panose="020F0502020204030204" pitchFamily="34" charset="0"/>
                        <a:cs typeface="Times New Roman" panose="02020603050405020304" pitchFamily="18" charset="0"/>
                      </a:endParaRPr>
                    </a:p>
                  </a:txBody>
                  <a:tcPr marL="50992" marR="50992" marT="0" marB="0"/>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8"/>
                  </a:ext>
                </a:extLst>
              </a:tr>
              <a:tr h="468987">
                <a:tc gridSpan="4">
                  <a:txBody>
                    <a:bodyPr/>
                    <a:lstStyle/>
                    <a:p>
                      <a:pPr algn="just">
                        <a:spcAft>
                          <a:spcPts val="0"/>
                        </a:spcAft>
                      </a:pPr>
                      <a:r>
                        <a:rPr lang="en-GB" sz="900" dirty="0">
                          <a:effectLst/>
                        </a:rPr>
                        <a:t>cc:  Pupil File, School, Parents</a:t>
                      </a:r>
                    </a:p>
                    <a:p>
                      <a:pPr algn="just">
                        <a:spcAft>
                          <a:spcPts val="0"/>
                        </a:spcAft>
                      </a:pPr>
                      <a:r>
                        <a:rPr lang="en-GB" sz="900" dirty="0">
                          <a:effectLst/>
                        </a:rPr>
                        <a:t> </a:t>
                      </a:r>
                    </a:p>
                    <a:p>
                      <a:pPr algn="just">
                        <a:spcAft>
                          <a:spcPts val="0"/>
                        </a:spcAft>
                      </a:pPr>
                      <a:r>
                        <a:rPr lang="en-GB" sz="900" dirty="0">
                          <a:effectLst/>
                        </a:rPr>
                        <a:t> </a:t>
                      </a:r>
                      <a:endParaRPr lang="en-GB" sz="900" dirty="0">
                        <a:effectLst/>
                        <a:latin typeface="Garamond" panose="02020404030301010803" pitchFamily="18" charset="0"/>
                        <a:ea typeface="Calibri" panose="020F0502020204030204" pitchFamily="34" charset="0"/>
                        <a:cs typeface="Times New Roman" panose="02020603050405020304" pitchFamily="18" charset="0"/>
                      </a:endParaRPr>
                    </a:p>
                  </a:txBody>
                  <a:tcPr marL="50992" marR="50992" marT="0" marB="0"/>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9"/>
                  </a:ext>
                </a:extLst>
              </a:tr>
            </a:tbl>
          </a:graphicData>
        </a:graphic>
      </p:graphicFrame>
    </p:spTree>
    <p:extLst>
      <p:ext uri="{BB962C8B-B14F-4D97-AF65-F5344CB8AC3E}">
        <p14:creationId xmlns:p14="http://schemas.microsoft.com/office/powerpoint/2010/main" val="173822706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3200" dirty="0">
                <a:solidFill>
                  <a:srgbClr val="1B9589"/>
                </a:solidFill>
                <a:latin typeface="Arial" panose="020B0604020202020204" pitchFamily="34" charset="0"/>
                <a:cs typeface="Arial" panose="020B0604020202020204" pitchFamily="34" charset="0"/>
              </a:rPr>
              <a:t>In addition …</a:t>
            </a:r>
            <a:r>
              <a:rPr lang="en-GB" sz="3200" dirty="0"/>
              <a:t>	</a:t>
            </a:r>
          </a:p>
        </p:txBody>
      </p:sp>
      <p:sp>
        <p:nvSpPr>
          <p:cNvPr id="3" name="Content Placeholder 2"/>
          <p:cNvSpPr>
            <a:spLocks noGrp="1"/>
          </p:cNvSpPr>
          <p:nvPr>
            <p:ph idx="1"/>
          </p:nvPr>
        </p:nvSpPr>
        <p:spPr/>
        <p:txBody>
          <a:bodyPr/>
          <a:lstStyle/>
          <a:p>
            <a:r>
              <a:rPr lang="en-GB" dirty="0"/>
              <a:t>XXXX</a:t>
            </a:r>
          </a:p>
          <a:p>
            <a:r>
              <a:rPr lang="en-GB" dirty="0"/>
              <a:t>XXXX</a:t>
            </a:r>
          </a:p>
          <a:p>
            <a:r>
              <a:rPr lang="en-GB" dirty="0"/>
              <a:t>XXXX</a:t>
            </a:r>
          </a:p>
          <a:p>
            <a:r>
              <a:rPr lang="en-GB" dirty="0"/>
              <a:t>XXXX</a:t>
            </a:r>
          </a:p>
        </p:txBody>
      </p:sp>
      <p:sp>
        <p:nvSpPr>
          <p:cNvPr id="4" name="Text Placeholder 3"/>
          <p:cNvSpPr>
            <a:spLocks noGrp="1"/>
          </p:cNvSpPr>
          <p:nvPr>
            <p:ph type="body" sz="quarter" idx="11"/>
          </p:nvPr>
        </p:nvSpPr>
        <p:spPr>
          <a:xfrm>
            <a:off x="611560" y="1341140"/>
            <a:ext cx="6840339" cy="4032076"/>
          </a:xfrm>
        </p:spPr>
        <p:txBody>
          <a:bodyPr/>
          <a:lstStyle/>
          <a:p>
            <a:pPr marL="342900" indent="-342900">
              <a:buFont typeface="Arial" panose="020B0604020202020204" pitchFamily="34" charset="0"/>
              <a:buChar char="•"/>
            </a:pPr>
            <a:r>
              <a:rPr lang="en-GB" sz="2400" dirty="0">
                <a:solidFill>
                  <a:schemeClr val="tx1"/>
                </a:solidFill>
                <a:latin typeface="Arial" panose="020B0604020202020204" pitchFamily="34" charset="0"/>
                <a:cs typeface="Arial" panose="020B0604020202020204" pitchFamily="34" charset="0"/>
              </a:rPr>
              <a:t>I attended a </a:t>
            </a:r>
            <a:r>
              <a:rPr lang="en-GB" sz="2400" dirty="0" err="1">
                <a:solidFill>
                  <a:schemeClr val="tx1"/>
                </a:solidFill>
                <a:latin typeface="Arial" panose="020B0604020202020204" pitchFamily="34" charset="0"/>
                <a:cs typeface="Arial" panose="020B0604020202020204" pitchFamily="34" charset="0"/>
              </a:rPr>
              <a:t>DfE</a:t>
            </a:r>
            <a:r>
              <a:rPr lang="en-GB" sz="2400" dirty="0">
                <a:solidFill>
                  <a:schemeClr val="tx1"/>
                </a:solidFill>
                <a:latin typeface="Arial" panose="020B0604020202020204" pitchFamily="34" charset="0"/>
                <a:cs typeface="Arial" panose="020B0604020202020204" pitchFamily="34" charset="0"/>
              </a:rPr>
              <a:t> event about teacher workload</a:t>
            </a:r>
          </a:p>
          <a:p>
            <a:pPr marL="342900" indent="-342900">
              <a:buFont typeface="Arial" panose="020B0604020202020204" pitchFamily="34" charset="0"/>
              <a:buChar char="•"/>
            </a:pPr>
            <a:r>
              <a:rPr lang="en-GB" sz="2400" dirty="0">
                <a:solidFill>
                  <a:schemeClr val="tx1"/>
                </a:solidFill>
                <a:latin typeface="Arial" panose="020B0604020202020204" pitchFamily="34" charset="0"/>
                <a:cs typeface="Arial" panose="020B0604020202020204" pitchFamily="34" charset="0"/>
              </a:rPr>
              <a:t>A number of research projects of ways at reducing teacher workloads were presented</a:t>
            </a:r>
          </a:p>
          <a:p>
            <a:pPr marL="342900" indent="-342900">
              <a:buFont typeface="Arial" panose="020B0604020202020204" pitchFamily="34" charset="0"/>
              <a:buChar char="•"/>
            </a:pPr>
            <a:r>
              <a:rPr lang="en-GB" sz="2400" dirty="0" err="1">
                <a:solidFill>
                  <a:schemeClr val="tx1"/>
                </a:solidFill>
                <a:latin typeface="Arial" panose="020B0604020202020204" pitchFamily="34" charset="0"/>
                <a:cs typeface="Arial" panose="020B0604020202020204" pitchFamily="34" charset="0"/>
              </a:rPr>
              <a:t>SaPTS</a:t>
            </a:r>
            <a:r>
              <a:rPr lang="en-GB" sz="2400" dirty="0">
                <a:solidFill>
                  <a:schemeClr val="tx1"/>
                </a:solidFill>
                <a:latin typeface="Arial" panose="020B0604020202020204" pitchFamily="34" charset="0"/>
                <a:cs typeface="Arial" panose="020B0604020202020204" pitchFamily="34" charset="0"/>
              </a:rPr>
              <a:t> teachers were given the </a:t>
            </a:r>
            <a:r>
              <a:rPr lang="en-GB" sz="2400" dirty="0" err="1">
                <a:solidFill>
                  <a:schemeClr val="tx1"/>
                </a:solidFill>
                <a:latin typeface="Arial" panose="020B0604020202020204" pitchFamily="34" charset="0"/>
                <a:cs typeface="Arial" panose="020B0604020202020204" pitchFamily="34" charset="0"/>
              </a:rPr>
              <a:t>DfE</a:t>
            </a:r>
            <a:r>
              <a:rPr lang="en-GB" sz="2400" dirty="0">
                <a:solidFill>
                  <a:schemeClr val="tx1"/>
                </a:solidFill>
                <a:latin typeface="Arial" panose="020B0604020202020204" pitchFamily="34" charset="0"/>
                <a:cs typeface="Arial" panose="020B0604020202020204" pitchFamily="34" charset="0"/>
              </a:rPr>
              <a:t> presentations and asked to provide an overview of them and their views on the implications for </a:t>
            </a:r>
            <a:r>
              <a:rPr lang="en-GB" sz="2400" dirty="0" err="1">
                <a:solidFill>
                  <a:schemeClr val="tx1"/>
                </a:solidFill>
                <a:latin typeface="Arial" panose="020B0604020202020204" pitchFamily="34" charset="0"/>
                <a:cs typeface="Arial" panose="020B0604020202020204" pitchFamily="34" charset="0"/>
              </a:rPr>
              <a:t>SaPTS</a:t>
            </a:r>
            <a:r>
              <a:rPr lang="en-GB" sz="2400" dirty="0">
                <a:solidFill>
                  <a:schemeClr val="tx1"/>
                </a:solidFill>
                <a:latin typeface="Arial" panose="020B0604020202020204" pitchFamily="34" charset="0"/>
                <a:cs typeface="Arial" panose="020B0604020202020204" pitchFamily="34" charset="0"/>
              </a:rPr>
              <a:t> </a:t>
            </a:r>
          </a:p>
          <a:p>
            <a:pPr marL="342900" indent="-342900">
              <a:buFont typeface="Arial" panose="020B0604020202020204" pitchFamily="34" charset="0"/>
              <a:buChar char="•"/>
            </a:pPr>
            <a:r>
              <a:rPr lang="en-GB" sz="2400" dirty="0">
                <a:solidFill>
                  <a:schemeClr val="tx1"/>
                </a:solidFill>
                <a:latin typeface="Arial" panose="020B0604020202020204" pitchFamily="34" charset="0"/>
                <a:cs typeface="Arial" panose="020B0604020202020204" pitchFamily="34" charset="0"/>
              </a:rPr>
              <a:t>We spent a working day looking at what we could learn from the </a:t>
            </a:r>
            <a:r>
              <a:rPr lang="en-GB" sz="2400" dirty="0" err="1">
                <a:solidFill>
                  <a:schemeClr val="tx1"/>
                </a:solidFill>
                <a:latin typeface="Arial" panose="020B0604020202020204" pitchFamily="34" charset="0"/>
                <a:cs typeface="Arial" panose="020B0604020202020204" pitchFamily="34" charset="0"/>
              </a:rPr>
              <a:t>DfE</a:t>
            </a:r>
            <a:r>
              <a:rPr lang="en-GB" sz="2400" dirty="0">
                <a:solidFill>
                  <a:schemeClr val="tx1"/>
                </a:solidFill>
                <a:latin typeface="Arial" panose="020B0604020202020204" pitchFamily="34" charset="0"/>
                <a:cs typeface="Arial" panose="020B0604020202020204" pitchFamily="34" charset="0"/>
              </a:rPr>
              <a:t> research </a:t>
            </a:r>
          </a:p>
          <a:p>
            <a:pPr marL="342900" indent="-342900">
              <a:buFont typeface="Arial" panose="020B0604020202020204" pitchFamily="34" charset="0"/>
              <a:buChar char="•"/>
            </a:pPr>
            <a:endParaRPr lang="en-GB" sz="2400" dirty="0">
              <a:solidFill>
                <a:schemeClr val="tx1"/>
              </a:solidFill>
              <a:latin typeface="Arial" panose="020B0604020202020204" pitchFamily="34" charset="0"/>
              <a:cs typeface="Arial" panose="020B0604020202020204" pitchFamily="34" charset="0"/>
            </a:endParaRPr>
          </a:p>
          <a:p>
            <a:r>
              <a:rPr lang="en-GB" sz="1600" dirty="0"/>
              <a:t> </a:t>
            </a:r>
          </a:p>
          <a:p>
            <a:r>
              <a:rPr lang="en-GB" sz="1600" dirty="0"/>
              <a:t> </a:t>
            </a:r>
          </a:p>
          <a:p>
            <a:r>
              <a:rPr lang="en-GB" sz="1600" dirty="0"/>
              <a:t>. </a:t>
            </a:r>
          </a:p>
          <a:p>
            <a:endParaRPr lang="en-GB" sz="1600" dirty="0"/>
          </a:p>
          <a:p>
            <a:pPr marL="457200" indent="-457200">
              <a:buFont typeface="Arial" panose="020B0604020202020204" pitchFamily="34" charset="0"/>
              <a:buChar char="•"/>
            </a:pPr>
            <a:endParaRPr lang="en-GB" dirty="0">
              <a:solidFill>
                <a:schemeClr val="tx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58518703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79512" y="1124744"/>
            <a:ext cx="8964488" cy="1754326"/>
          </a:xfrm>
          <a:prstGeom prst="rect">
            <a:avLst/>
          </a:prstGeom>
        </p:spPr>
        <p:txBody>
          <a:bodyPr wrap="square">
            <a:spAutoFit/>
          </a:bodyPr>
          <a:lstStyle/>
          <a:p>
            <a:pPr>
              <a:defRPr/>
            </a:pPr>
            <a:r>
              <a:rPr lang="en-GB" altLang="en-US" sz="5400" b="1" dirty="0">
                <a:solidFill>
                  <a:srgbClr val="1B9589"/>
                </a:solidFill>
                <a:latin typeface="Gill Sans MT" panose="020B0502020104020203" pitchFamily="34" charset="0"/>
              </a:rPr>
              <a:t>Reducing </a:t>
            </a:r>
          </a:p>
          <a:p>
            <a:pPr>
              <a:defRPr/>
            </a:pPr>
            <a:r>
              <a:rPr lang="en-GB" altLang="en-US" sz="5400" b="1" dirty="0">
                <a:solidFill>
                  <a:srgbClr val="1B9589"/>
                </a:solidFill>
                <a:latin typeface="Gill Sans MT" panose="020B0502020104020203" pitchFamily="34" charset="0"/>
              </a:rPr>
              <a:t>Workload</a:t>
            </a:r>
            <a:endParaRPr lang="en-GB" sz="5400" b="1" dirty="0">
              <a:solidFill>
                <a:srgbClr val="1B9589"/>
              </a:solidFill>
              <a:latin typeface="Gill Sans MT" panose="020B0502020104020203" pitchFamily="34" charset="0"/>
            </a:endParaRPr>
          </a:p>
        </p:txBody>
      </p:sp>
      <p:pic>
        <p:nvPicPr>
          <p:cNvPr id="1029" name="Picture 5" descr="U:\Current Live Work\CSDS18 Corporate Style Guide\Stationery\Powerpoint\Artwork\Social-icons.png"/>
          <p:cNvPicPr>
            <a:picLocks noChangeAspect="1" noChangeArrowheads="1"/>
          </p:cNvPicPr>
          <p:nvPr/>
        </p:nvPicPr>
        <p:blipFill>
          <a:blip r:embed="rId3" cstate="print"/>
          <a:srcRect/>
          <a:stretch>
            <a:fillRect/>
          </a:stretch>
        </p:blipFill>
        <p:spPr bwMode="auto">
          <a:xfrm>
            <a:off x="17136888" y="6481192"/>
            <a:ext cx="1208708" cy="211524"/>
          </a:xfrm>
          <a:prstGeom prst="rect">
            <a:avLst/>
          </a:prstGeom>
          <a:noFill/>
        </p:spPr>
      </p:pic>
      <p:pic>
        <p:nvPicPr>
          <p:cNvPr id="18" name="Picture 2" descr="U:\Current Live Work\CSDS18 Corporate Style Guide\Stationery\Powerpoint\Artwork\New-footer-artwork.png"/>
          <p:cNvPicPr>
            <a:picLocks noChangeAspect="1" noChangeArrowheads="1"/>
          </p:cNvPicPr>
          <p:nvPr/>
        </p:nvPicPr>
        <p:blipFill>
          <a:blip r:embed="rId4" cstate="print"/>
          <a:srcRect/>
          <a:stretch>
            <a:fillRect/>
          </a:stretch>
        </p:blipFill>
        <p:spPr bwMode="auto">
          <a:xfrm>
            <a:off x="0" y="6303264"/>
            <a:ext cx="9144000" cy="554736"/>
          </a:xfrm>
          <a:prstGeom prst="rect">
            <a:avLst/>
          </a:prstGeom>
          <a:noFill/>
        </p:spPr>
      </p:pic>
      <p:pic>
        <p:nvPicPr>
          <p:cNvPr id="1026" name="Picture 2" descr="Y:\Marketing\corporate_logos\ERYC_200dpi_jpeg.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128232" y="260648"/>
            <a:ext cx="3067050" cy="531339"/>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2" descr="Image result for eliminating unnecessary workload associated with data management"/>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076056" y="1029002"/>
            <a:ext cx="3528392" cy="4996912"/>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Y:\Marketing\corporate_logos\ERYC_200dpi_jpeg.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128231" y="274019"/>
            <a:ext cx="3067050" cy="53133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0735372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U:\Current Live Work\CSDS18 Corporate Style Guide\Stationery\Powerpoint\Artwork\New-footer-artwork.png"/>
          <p:cNvPicPr>
            <a:picLocks noChangeAspect="1" noChangeArrowheads="1"/>
          </p:cNvPicPr>
          <p:nvPr/>
        </p:nvPicPr>
        <p:blipFill>
          <a:blip r:embed="rId3" cstate="print"/>
          <a:srcRect/>
          <a:stretch>
            <a:fillRect/>
          </a:stretch>
        </p:blipFill>
        <p:spPr bwMode="auto">
          <a:xfrm>
            <a:off x="0" y="6303264"/>
            <a:ext cx="9144000" cy="554736"/>
          </a:xfrm>
          <a:prstGeom prst="rect">
            <a:avLst/>
          </a:prstGeom>
          <a:noFill/>
        </p:spPr>
      </p:pic>
      <p:sp>
        <p:nvSpPr>
          <p:cNvPr id="5" name="Content Placeholder 4"/>
          <p:cNvSpPr>
            <a:spLocks noGrp="1"/>
          </p:cNvSpPr>
          <p:nvPr>
            <p:ph idx="4294967295"/>
          </p:nvPr>
        </p:nvSpPr>
        <p:spPr>
          <a:xfrm>
            <a:off x="287524" y="908720"/>
            <a:ext cx="8568952" cy="5394544"/>
          </a:xfrm>
          <a:prstGeom prst="rect">
            <a:avLst/>
          </a:prstGeom>
        </p:spPr>
        <p:txBody>
          <a:bodyPr>
            <a:noAutofit/>
          </a:bodyPr>
          <a:lstStyle/>
          <a:p>
            <a:pPr>
              <a:lnSpc>
                <a:spcPct val="170000"/>
              </a:lnSpc>
            </a:pPr>
            <a:r>
              <a:rPr lang="en-GB" sz="1800" dirty="0">
                <a:solidFill>
                  <a:schemeClr val="tx1">
                    <a:lumMod val="75000"/>
                    <a:lumOff val="25000"/>
                  </a:schemeClr>
                </a:solidFill>
                <a:latin typeface="Arial" panose="020B0604020202020204" pitchFamily="34" charset="0"/>
                <a:cs typeface="Arial" panose="020B0604020202020204" pitchFamily="34" charset="0"/>
              </a:rPr>
              <a:t>Data should help teachers to teach, school leaders to focus on the right issues, Ofsted to do its job and the Government to understand how the education system is performing.</a:t>
            </a:r>
          </a:p>
          <a:p>
            <a:pPr>
              <a:lnSpc>
                <a:spcPct val="170000"/>
              </a:lnSpc>
            </a:pPr>
            <a:r>
              <a:rPr lang="en-GB" sz="1800" dirty="0">
                <a:solidFill>
                  <a:schemeClr val="tx1">
                    <a:lumMod val="75000"/>
                    <a:lumOff val="25000"/>
                  </a:schemeClr>
                </a:solidFill>
                <a:latin typeface="Arial" panose="020B0604020202020204" pitchFamily="34" charset="0"/>
                <a:cs typeface="Arial" panose="020B0604020202020204" pitchFamily="34" charset="0"/>
              </a:rPr>
              <a:t>Too often it becomes divorced from the core principle and increases workload for little, discernible benefit.</a:t>
            </a:r>
          </a:p>
          <a:p>
            <a:pPr>
              <a:lnSpc>
                <a:spcPct val="170000"/>
              </a:lnSpc>
            </a:pPr>
            <a:r>
              <a:rPr lang="en-GB" sz="1800" dirty="0">
                <a:solidFill>
                  <a:schemeClr val="tx1">
                    <a:lumMod val="75000"/>
                    <a:lumOff val="25000"/>
                  </a:schemeClr>
                </a:solidFill>
                <a:latin typeface="Arial" panose="020B0604020202020204" pitchFamily="34" charset="0"/>
                <a:cs typeface="Arial" panose="020B0604020202020204" pitchFamily="34" charset="0"/>
              </a:rPr>
              <a:t>Every data collection needs to have a clear purpose and the process is as efficient as possible</a:t>
            </a:r>
          </a:p>
          <a:p>
            <a:pPr>
              <a:lnSpc>
                <a:spcPct val="170000"/>
              </a:lnSpc>
            </a:pPr>
            <a:r>
              <a:rPr lang="en-GB" sz="1800" dirty="0">
                <a:solidFill>
                  <a:schemeClr val="tx1">
                    <a:lumMod val="75000"/>
                    <a:lumOff val="25000"/>
                  </a:schemeClr>
                </a:solidFill>
                <a:latin typeface="Arial" panose="020B0604020202020204" pitchFamily="34" charset="0"/>
                <a:cs typeface="Arial" panose="020B0604020202020204" pitchFamily="34" charset="0"/>
              </a:rPr>
              <a:t>Collect once, use many times – only collect what is needed to support outcomes, amount should be proportionate to usefulness, always ask </a:t>
            </a:r>
            <a:r>
              <a:rPr lang="en-GB" sz="1800" i="1" dirty="0">
                <a:solidFill>
                  <a:schemeClr val="tx1">
                    <a:lumMod val="75000"/>
                    <a:lumOff val="25000"/>
                  </a:schemeClr>
                </a:solidFill>
                <a:latin typeface="Arial" panose="020B0604020202020204" pitchFamily="34" charset="0"/>
                <a:cs typeface="Arial" panose="020B0604020202020204" pitchFamily="34" charset="0"/>
              </a:rPr>
              <a:t>why</a:t>
            </a:r>
            <a:r>
              <a:rPr lang="en-GB" sz="1800" dirty="0">
                <a:solidFill>
                  <a:schemeClr val="tx1">
                    <a:lumMod val="75000"/>
                    <a:lumOff val="25000"/>
                  </a:schemeClr>
                </a:solidFill>
                <a:latin typeface="Arial" panose="020B0604020202020204" pitchFamily="34" charset="0"/>
                <a:cs typeface="Arial" panose="020B0604020202020204" pitchFamily="34" charset="0"/>
              </a:rPr>
              <a:t> it is needed.</a:t>
            </a:r>
          </a:p>
          <a:p>
            <a:pPr>
              <a:lnSpc>
                <a:spcPct val="170000"/>
              </a:lnSpc>
            </a:pPr>
            <a:r>
              <a:rPr lang="en-GB" sz="1800" dirty="0">
                <a:solidFill>
                  <a:schemeClr val="tx1">
                    <a:lumMod val="75000"/>
                    <a:lumOff val="25000"/>
                  </a:schemeClr>
                </a:solidFill>
                <a:latin typeface="Arial" panose="020B0604020202020204" pitchFamily="34" charset="0"/>
                <a:cs typeface="Arial" panose="020B0604020202020204" pitchFamily="34" charset="0"/>
              </a:rPr>
              <a:t>Be prepared to stop an activity – don’t continue just because it always has</a:t>
            </a:r>
          </a:p>
        </p:txBody>
      </p:sp>
      <p:sp>
        <p:nvSpPr>
          <p:cNvPr id="9" name="Title 1"/>
          <p:cNvSpPr txBox="1">
            <a:spLocks/>
          </p:cNvSpPr>
          <p:nvPr/>
        </p:nvSpPr>
        <p:spPr>
          <a:xfrm>
            <a:off x="457200" y="116632"/>
            <a:ext cx="8229600" cy="1143000"/>
          </a:xfrm>
          <a:prstGeom prst="rect">
            <a:avLst/>
          </a:prstGeom>
        </p:spPr>
        <p:txBody>
          <a:bodyPr anchor="t" anchorCtr="0">
            <a:noAutofit/>
          </a:bodyPr>
          <a:lstStyle>
            <a:lvl1pPr algn="l" defTabSz="914400" rtl="0" eaLnBrk="1" latinLnBrk="0" hangingPunct="1">
              <a:spcBef>
                <a:spcPct val="0"/>
              </a:spcBef>
              <a:buNone/>
              <a:defRPr lang="en-GB" sz="5400" b="1" kern="1200" dirty="0">
                <a:solidFill>
                  <a:schemeClr val="bg1"/>
                </a:solidFill>
                <a:latin typeface="Gill Sans MT" panose="020B0502020104020203" pitchFamily="34" charset="0"/>
                <a:ea typeface="+mj-ea"/>
                <a:cs typeface="+mj-cs"/>
              </a:defRPr>
            </a:lvl1pPr>
          </a:lstStyle>
          <a:p>
            <a:r>
              <a:rPr lang="en-GB" sz="4400" b="0" dirty="0">
                <a:solidFill>
                  <a:srgbClr val="1B9589"/>
                </a:solidFill>
                <a:latin typeface="Arial" panose="020B0604020202020204" pitchFamily="34" charset="0"/>
                <a:cs typeface="Arial" panose="020B0604020202020204" pitchFamily="34" charset="0"/>
              </a:rPr>
              <a:t>Summary</a:t>
            </a:r>
          </a:p>
        </p:txBody>
      </p:sp>
    </p:spTree>
    <p:extLst>
      <p:ext uri="{BB962C8B-B14F-4D97-AF65-F5344CB8AC3E}">
        <p14:creationId xmlns:p14="http://schemas.microsoft.com/office/powerpoint/2010/main" val="132172938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U:\Current Live Work\CSDS18 Corporate Style Guide\Stationery\Powerpoint\Artwork\New-footer-artwork.png"/>
          <p:cNvPicPr>
            <a:picLocks noChangeAspect="1" noChangeArrowheads="1"/>
          </p:cNvPicPr>
          <p:nvPr/>
        </p:nvPicPr>
        <p:blipFill>
          <a:blip r:embed="rId3" cstate="print"/>
          <a:srcRect/>
          <a:stretch>
            <a:fillRect/>
          </a:stretch>
        </p:blipFill>
        <p:spPr bwMode="auto">
          <a:xfrm>
            <a:off x="0" y="6303264"/>
            <a:ext cx="9144000" cy="554736"/>
          </a:xfrm>
          <a:prstGeom prst="rect">
            <a:avLst/>
          </a:prstGeom>
          <a:noFill/>
        </p:spPr>
      </p:pic>
      <p:sp>
        <p:nvSpPr>
          <p:cNvPr id="5" name="Content Placeholder 4"/>
          <p:cNvSpPr>
            <a:spLocks noGrp="1"/>
          </p:cNvSpPr>
          <p:nvPr>
            <p:ph idx="4294967295"/>
          </p:nvPr>
        </p:nvSpPr>
        <p:spPr>
          <a:xfrm>
            <a:off x="287524" y="908720"/>
            <a:ext cx="8568952" cy="5394544"/>
          </a:xfrm>
          <a:prstGeom prst="rect">
            <a:avLst/>
          </a:prstGeom>
        </p:spPr>
        <p:txBody>
          <a:bodyPr>
            <a:normAutofit fontScale="62500" lnSpcReduction="20000"/>
          </a:bodyPr>
          <a:lstStyle/>
          <a:p>
            <a:pPr>
              <a:lnSpc>
                <a:spcPct val="170000"/>
              </a:lnSpc>
            </a:pPr>
            <a:r>
              <a:rPr lang="en-GB" sz="2800" dirty="0">
                <a:solidFill>
                  <a:schemeClr val="tx1">
                    <a:lumMod val="75000"/>
                    <a:lumOff val="25000"/>
                  </a:schemeClr>
                </a:solidFill>
                <a:latin typeface="Arial" panose="020B0604020202020204" pitchFamily="34" charset="0"/>
                <a:cs typeface="Arial" panose="020B0604020202020204" pitchFamily="34" charset="0"/>
              </a:rPr>
              <a:t>Consider how long it will take and whether that time could be better spent on other tasks</a:t>
            </a:r>
          </a:p>
          <a:p>
            <a:pPr>
              <a:lnSpc>
                <a:spcPct val="170000"/>
              </a:lnSpc>
            </a:pPr>
            <a:r>
              <a:rPr lang="en-GB" sz="2800" dirty="0">
                <a:solidFill>
                  <a:schemeClr val="tx1">
                    <a:lumMod val="75000"/>
                    <a:lumOff val="25000"/>
                  </a:schemeClr>
                </a:solidFill>
                <a:latin typeface="Arial" panose="020B0604020202020204" pitchFamily="34" charset="0"/>
                <a:cs typeface="Arial" panose="020B0604020202020204" pitchFamily="34" charset="0"/>
              </a:rPr>
              <a:t>Removal of levels from assessment should eliminate elaborate systems and unnecessary data burdens.</a:t>
            </a:r>
          </a:p>
          <a:p>
            <a:pPr>
              <a:lnSpc>
                <a:spcPct val="170000"/>
              </a:lnSpc>
            </a:pPr>
            <a:r>
              <a:rPr lang="en-GB" sz="2800" dirty="0">
                <a:solidFill>
                  <a:schemeClr val="tx1">
                    <a:lumMod val="75000"/>
                    <a:lumOff val="25000"/>
                  </a:schemeClr>
                </a:solidFill>
                <a:latin typeface="Arial" panose="020B0604020202020204" pitchFamily="34" charset="0"/>
                <a:cs typeface="Arial" panose="020B0604020202020204" pitchFamily="34" charset="0"/>
              </a:rPr>
              <a:t>There is no intrinsic value in recording formative assessment; what matters that it is acted on – </a:t>
            </a:r>
            <a:r>
              <a:rPr lang="en-GB" sz="2800" dirty="0" err="1">
                <a:solidFill>
                  <a:schemeClr val="tx1">
                    <a:lumMod val="75000"/>
                    <a:lumOff val="25000"/>
                  </a:schemeClr>
                </a:solidFill>
                <a:latin typeface="Arial" panose="020B0604020202020204" pitchFamily="34" charset="0"/>
                <a:cs typeface="Arial" panose="020B0604020202020204" pitchFamily="34" charset="0"/>
              </a:rPr>
              <a:t>ie</a:t>
            </a:r>
            <a:r>
              <a:rPr lang="en-GB" sz="2800" dirty="0">
                <a:solidFill>
                  <a:schemeClr val="tx1">
                    <a:lumMod val="75000"/>
                    <a:lumOff val="25000"/>
                  </a:schemeClr>
                </a:solidFill>
                <a:latin typeface="Arial" panose="020B0604020202020204" pitchFamily="34" charset="0"/>
                <a:cs typeface="Arial" panose="020B0604020202020204" pitchFamily="34" charset="0"/>
              </a:rPr>
              <a:t> should be used to inform teachers planning and to inform professional dialogue  </a:t>
            </a:r>
          </a:p>
          <a:p>
            <a:pPr>
              <a:lnSpc>
                <a:spcPct val="170000"/>
              </a:lnSpc>
            </a:pPr>
            <a:r>
              <a:rPr lang="en-GB" sz="2800" dirty="0">
                <a:solidFill>
                  <a:schemeClr val="tx1">
                    <a:lumMod val="75000"/>
                    <a:lumOff val="25000"/>
                  </a:schemeClr>
                </a:solidFill>
                <a:latin typeface="Arial" panose="020B0604020202020204" pitchFamily="34" charset="0"/>
                <a:cs typeface="Arial" panose="020B0604020202020204" pitchFamily="34" charset="0"/>
              </a:rPr>
              <a:t>Staff need to be clear about what is required, by when and for what purpose – helping them to plan more effectively and manage workload. </a:t>
            </a:r>
          </a:p>
          <a:p>
            <a:pPr>
              <a:lnSpc>
                <a:spcPct val="170000"/>
              </a:lnSpc>
            </a:pPr>
            <a:r>
              <a:rPr lang="en-GB" sz="2800" dirty="0">
                <a:solidFill>
                  <a:schemeClr val="tx1">
                    <a:lumMod val="75000"/>
                    <a:lumOff val="25000"/>
                  </a:schemeClr>
                </a:solidFill>
                <a:latin typeface="Arial" panose="020B0604020202020204" pitchFamily="34" charset="0"/>
                <a:cs typeface="Arial" panose="020B0604020202020204" pitchFamily="34" charset="0"/>
              </a:rPr>
              <a:t>Curriculum should inform how learning should be recorded, progress tracked and assessment needed, not data processes defining curriculum and learning.</a:t>
            </a:r>
          </a:p>
          <a:p>
            <a:pPr>
              <a:lnSpc>
                <a:spcPct val="170000"/>
              </a:lnSpc>
            </a:pPr>
            <a:r>
              <a:rPr lang="en-GB" sz="2800" dirty="0">
                <a:solidFill>
                  <a:schemeClr val="tx1">
                    <a:lumMod val="75000"/>
                    <a:lumOff val="25000"/>
                  </a:schemeClr>
                </a:solidFill>
                <a:latin typeface="Arial" panose="020B0604020202020204" pitchFamily="34" charset="0"/>
                <a:cs typeface="Arial" panose="020B0604020202020204" pitchFamily="34" charset="0"/>
              </a:rPr>
              <a:t>Data needs to be in the right place at the right time to make effective decisions </a:t>
            </a:r>
          </a:p>
        </p:txBody>
      </p:sp>
      <p:sp>
        <p:nvSpPr>
          <p:cNvPr id="9" name="Title 1"/>
          <p:cNvSpPr txBox="1">
            <a:spLocks/>
          </p:cNvSpPr>
          <p:nvPr/>
        </p:nvSpPr>
        <p:spPr>
          <a:xfrm>
            <a:off x="457200" y="116632"/>
            <a:ext cx="8229600" cy="1143000"/>
          </a:xfrm>
          <a:prstGeom prst="rect">
            <a:avLst/>
          </a:prstGeom>
        </p:spPr>
        <p:txBody>
          <a:bodyPr anchor="t" anchorCtr="0">
            <a:noAutofit/>
          </a:bodyPr>
          <a:lstStyle>
            <a:lvl1pPr algn="l" defTabSz="914400" rtl="0" eaLnBrk="1" latinLnBrk="0" hangingPunct="1">
              <a:spcBef>
                <a:spcPct val="0"/>
              </a:spcBef>
              <a:buNone/>
              <a:defRPr lang="en-GB" sz="5400" b="1" kern="1200" dirty="0">
                <a:solidFill>
                  <a:schemeClr val="bg1"/>
                </a:solidFill>
                <a:latin typeface="Gill Sans MT" panose="020B0502020104020203" pitchFamily="34" charset="0"/>
                <a:ea typeface="+mj-ea"/>
                <a:cs typeface="+mj-cs"/>
              </a:defRPr>
            </a:lvl1pPr>
          </a:lstStyle>
          <a:p>
            <a:r>
              <a:rPr lang="en-GB" sz="4400" b="0" dirty="0">
                <a:solidFill>
                  <a:srgbClr val="1B9589"/>
                </a:solidFill>
                <a:latin typeface="Arial" panose="020B0604020202020204" pitchFamily="34" charset="0"/>
                <a:cs typeface="Arial" panose="020B0604020202020204" pitchFamily="34" charset="0"/>
              </a:rPr>
              <a:t>Summary</a:t>
            </a:r>
          </a:p>
        </p:txBody>
      </p:sp>
    </p:spTree>
    <p:extLst>
      <p:ext uri="{BB962C8B-B14F-4D97-AF65-F5344CB8AC3E}">
        <p14:creationId xmlns:p14="http://schemas.microsoft.com/office/powerpoint/2010/main" val="305088094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U:\Current Live Work\CSDS18 Corporate Style Guide\Stationery\Powerpoint\Artwork\New-footer-artwork.png"/>
          <p:cNvPicPr>
            <a:picLocks noChangeAspect="1" noChangeArrowheads="1"/>
          </p:cNvPicPr>
          <p:nvPr/>
        </p:nvPicPr>
        <p:blipFill>
          <a:blip r:embed="rId3" cstate="print"/>
          <a:srcRect/>
          <a:stretch>
            <a:fillRect/>
          </a:stretch>
        </p:blipFill>
        <p:spPr bwMode="auto">
          <a:xfrm>
            <a:off x="0" y="6303264"/>
            <a:ext cx="9144000" cy="554736"/>
          </a:xfrm>
          <a:prstGeom prst="rect">
            <a:avLst/>
          </a:prstGeom>
          <a:noFill/>
        </p:spPr>
      </p:pic>
      <p:sp>
        <p:nvSpPr>
          <p:cNvPr id="5" name="Content Placeholder 4"/>
          <p:cNvSpPr>
            <a:spLocks noGrp="1"/>
          </p:cNvSpPr>
          <p:nvPr>
            <p:ph idx="4294967295"/>
          </p:nvPr>
        </p:nvSpPr>
        <p:spPr>
          <a:xfrm>
            <a:off x="287524" y="908720"/>
            <a:ext cx="8568952" cy="5394544"/>
          </a:xfrm>
          <a:prstGeom prst="rect">
            <a:avLst/>
          </a:prstGeom>
        </p:spPr>
        <p:txBody>
          <a:bodyPr>
            <a:normAutofit fontScale="85000" lnSpcReduction="20000"/>
          </a:bodyPr>
          <a:lstStyle/>
          <a:p>
            <a:pPr algn="ctr">
              <a:lnSpc>
                <a:spcPct val="170000"/>
              </a:lnSpc>
            </a:pPr>
            <a:r>
              <a:rPr lang="en-GB" sz="3600" b="1" dirty="0">
                <a:solidFill>
                  <a:schemeClr val="tx1">
                    <a:lumMod val="75000"/>
                    <a:lumOff val="25000"/>
                  </a:schemeClr>
                </a:solidFill>
                <a:latin typeface="Arial" panose="020B0604020202020204" pitchFamily="34" charset="0"/>
                <a:cs typeface="Arial" panose="020B0604020202020204" pitchFamily="34" charset="0"/>
              </a:rPr>
              <a:t>Am I clear on the purpose? </a:t>
            </a:r>
            <a:r>
              <a:rPr lang="en-GB" sz="2800" dirty="0">
                <a:solidFill>
                  <a:schemeClr val="tx1">
                    <a:lumMod val="75000"/>
                    <a:lumOff val="25000"/>
                  </a:schemeClr>
                </a:solidFill>
                <a:latin typeface="Arial" panose="020B0604020202020204" pitchFamily="34" charset="0"/>
                <a:cs typeface="Arial" panose="020B0604020202020204" pitchFamily="34" charset="0"/>
              </a:rPr>
              <a:t>– Why is data being collected and how will it improve quality of provision?</a:t>
            </a:r>
          </a:p>
          <a:p>
            <a:pPr algn="ctr">
              <a:lnSpc>
                <a:spcPct val="170000"/>
              </a:lnSpc>
            </a:pPr>
            <a:r>
              <a:rPr lang="en-GB" sz="3600" b="1" dirty="0">
                <a:solidFill>
                  <a:schemeClr val="tx1">
                    <a:lumMod val="75000"/>
                    <a:lumOff val="25000"/>
                  </a:schemeClr>
                </a:solidFill>
                <a:latin typeface="Arial" panose="020B0604020202020204" pitchFamily="34" charset="0"/>
                <a:cs typeface="Arial" panose="020B0604020202020204" pitchFamily="34" charset="0"/>
              </a:rPr>
              <a:t>Is this the most efficient process? </a:t>
            </a:r>
            <a:r>
              <a:rPr lang="en-GB" sz="2800" dirty="0">
                <a:solidFill>
                  <a:schemeClr val="tx1">
                    <a:lumMod val="75000"/>
                    <a:lumOff val="25000"/>
                  </a:schemeClr>
                </a:solidFill>
                <a:latin typeface="Arial" panose="020B0604020202020204" pitchFamily="34" charset="0"/>
                <a:cs typeface="Arial" panose="020B0604020202020204" pitchFamily="34" charset="0"/>
              </a:rPr>
              <a:t>– Have workload implications been properly considered, is there a less burdensome way to collect, enter, analyse interpret and present the information?</a:t>
            </a:r>
          </a:p>
          <a:p>
            <a:pPr algn="ctr">
              <a:lnSpc>
                <a:spcPct val="170000"/>
              </a:lnSpc>
            </a:pPr>
            <a:r>
              <a:rPr lang="en-GB" sz="3600" b="1" dirty="0">
                <a:solidFill>
                  <a:schemeClr val="tx1">
                    <a:lumMod val="75000"/>
                    <a:lumOff val="25000"/>
                  </a:schemeClr>
                </a:solidFill>
                <a:latin typeface="Arial" panose="020B0604020202020204" pitchFamily="34" charset="0"/>
                <a:cs typeface="Arial" panose="020B0604020202020204" pitchFamily="34" charset="0"/>
              </a:rPr>
              <a:t>Is the data valid? </a:t>
            </a:r>
            <a:r>
              <a:rPr lang="en-GB" sz="2800" dirty="0">
                <a:solidFill>
                  <a:schemeClr val="tx1">
                    <a:lumMod val="75000"/>
                    <a:lumOff val="25000"/>
                  </a:schemeClr>
                </a:solidFill>
                <a:latin typeface="Arial" panose="020B0604020202020204" pitchFamily="34" charset="0"/>
                <a:cs typeface="Arial" panose="020B0604020202020204" pitchFamily="34" charset="0"/>
              </a:rPr>
              <a:t>– Does data provide reliable and defensible measure of educational attainment?</a:t>
            </a:r>
          </a:p>
        </p:txBody>
      </p:sp>
      <p:sp>
        <p:nvSpPr>
          <p:cNvPr id="9" name="Title 1"/>
          <p:cNvSpPr txBox="1">
            <a:spLocks/>
          </p:cNvSpPr>
          <p:nvPr/>
        </p:nvSpPr>
        <p:spPr>
          <a:xfrm>
            <a:off x="457200" y="116632"/>
            <a:ext cx="8229600" cy="1143000"/>
          </a:xfrm>
          <a:prstGeom prst="rect">
            <a:avLst/>
          </a:prstGeom>
        </p:spPr>
        <p:txBody>
          <a:bodyPr anchor="t" anchorCtr="0">
            <a:noAutofit/>
          </a:bodyPr>
          <a:lstStyle>
            <a:lvl1pPr algn="l" defTabSz="914400" rtl="0" eaLnBrk="1" latinLnBrk="0" hangingPunct="1">
              <a:spcBef>
                <a:spcPct val="0"/>
              </a:spcBef>
              <a:buNone/>
              <a:defRPr lang="en-GB" sz="5400" b="1" kern="1200" dirty="0">
                <a:solidFill>
                  <a:schemeClr val="bg1"/>
                </a:solidFill>
                <a:latin typeface="Gill Sans MT" panose="020B0502020104020203" pitchFamily="34" charset="0"/>
                <a:ea typeface="+mj-ea"/>
                <a:cs typeface="+mj-cs"/>
              </a:defRPr>
            </a:lvl1pPr>
          </a:lstStyle>
          <a:p>
            <a:r>
              <a:rPr lang="en-GB" sz="4400" b="0" dirty="0">
                <a:solidFill>
                  <a:srgbClr val="1B9589"/>
                </a:solidFill>
                <a:latin typeface="Arial" panose="020B0604020202020204" pitchFamily="34" charset="0"/>
                <a:cs typeface="Arial" panose="020B0604020202020204" pitchFamily="34" charset="0"/>
              </a:rPr>
              <a:t>Summary</a:t>
            </a:r>
          </a:p>
        </p:txBody>
      </p:sp>
    </p:spTree>
    <p:extLst>
      <p:ext uri="{BB962C8B-B14F-4D97-AF65-F5344CB8AC3E}">
        <p14:creationId xmlns:p14="http://schemas.microsoft.com/office/powerpoint/2010/main" val="368217373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U:\Current Live Work\CSDS18 Corporate Style Guide\Stationery\Powerpoint\Artwork\New-footer-artwork.png"/>
          <p:cNvPicPr>
            <a:picLocks noChangeAspect="1" noChangeArrowheads="1"/>
          </p:cNvPicPr>
          <p:nvPr/>
        </p:nvPicPr>
        <p:blipFill>
          <a:blip r:embed="rId3" cstate="print"/>
          <a:srcRect/>
          <a:stretch>
            <a:fillRect/>
          </a:stretch>
        </p:blipFill>
        <p:spPr bwMode="auto">
          <a:xfrm>
            <a:off x="0" y="6303264"/>
            <a:ext cx="9144000" cy="554736"/>
          </a:xfrm>
          <a:prstGeom prst="rect">
            <a:avLst/>
          </a:prstGeom>
          <a:noFill/>
        </p:spPr>
      </p:pic>
      <p:sp>
        <p:nvSpPr>
          <p:cNvPr id="5" name="Content Placeholder 4"/>
          <p:cNvSpPr>
            <a:spLocks noGrp="1"/>
          </p:cNvSpPr>
          <p:nvPr>
            <p:ph idx="4294967295"/>
          </p:nvPr>
        </p:nvSpPr>
        <p:spPr>
          <a:xfrm>
            <a:off x="287524" y="1412776"/>
            <a:ext cx="8568952" cy="4890488"/>
          </a:xfrm>
          <a:prstGeom prst="rect">
            <a:avLst/>
          </a:prstGeom>
        </p:spPr>
        <p:txBody>
          <a:bodyPr>
            <a:normAutofit fontScale="47500" lnSpcReduction="20000"/>
          </a:bodyPr>
          <a:lstStyle/>
          <a:p>
            <a:pPr marL="0" indent="0">
              <a:lnSpc>
                <a:spcPct val="170000"/>
              </a:lnSpc>
              <a:buNone/>
            </a:pPr>
            <a:r>
              <a:rPr lang="en-GB" sz="3600" i="1" dirty="0">
                <a:solidFill>
                  <a:schemeClr val="tx1">
                    <a:lumMod val="75000"/>
                    <a:lumOff val="25000"/>
                  </a:schemeClr>
                </a:solidFill>
                <a:latin typeface="Arial" panose="020B0604020202020204" pitchFamily="34" charset="0"/>
                <a:cs typeface="Arial" panose="020B0604020202020204" pitchFamily="34" charset="0"/>
              </a:rPr>
              <a:t>The principles offered in this report are intended to redress a balance: to ensure that only data that is necessary is collected, that the processes used are efficient, and that the power of data is given its proper place in making professional judgements throughout the system and, in doing so, reduce the burdens on teachers</a:t>
            </a:r>
            <a:r>
              <a:rPr lang="en-GB" sz="3600" i="1" dirty="0">
                <a:solidFill>
                  <a:schemeClr val="tx1">
                    <a:lumMod val="75000"/>
                    <a:lumOff val="25000"/>
                  </a:schemeClr>
                </a:solidFill>
                <a:latin typeface="Gill Sans MT" panose="020B0502020104020203" pitchFamily="34" charset="0"/>
              </a:rPr>
              <a:t>.’</a:t>
            </a:r>
          </a:p>
          <a:p>
            <a:pPr>
              <a:lnSpc>
                <a:spcPct val="170000"/>
              </a:lnSpc>
            </a:pPr>
            <a:r>
              <a:rPr lang="en-GB" sz="3400" dirty="0">
                <a:solidFill>
                  <a:schemeClr val="tx1">
                    <a:lumMod val="75000"/>
                    <a:lumOff val="25000"/>
                  </a:schemeClr>
                </a:solidFill>
                <a:latin typeface="Arial Black" panose="020B0A04020102020204" pitchFamily="34" charset="0"/>
              </a:rPr>
              <a:t>Data collection needs to have a clear purpose and the process be as efficient as possible</a:t>
            </a:r>
          </a:p>
          <a:p>
            <a:pPr>
              <a:lnSpc>
                <a:spcPct val="170000"/>
              </a:lnSpc>
            </a:pPr>
            <a:r>
              <a:rPr lang="en-GB" sz="3400" dirty="0">
                <a:solidFill>
                  <a:schemeClr val="tx1">
                    <a:lumMod val="75000"/>
                    <a:lumOff val="25000"/>
                  </a:schemeClr>
                </a:solidFill>
                <a:latin typeface="Arial Black" panose="020B0A04020102020204" pitchFamily="34" charset="0"/>
              </a:rPr>
              <a:t>Collect once, use many times</a:t>
            </a:r>
          </a:p>
          <a:p>
            <a:pPr>
              <a:lnSpc>
                <a:spcPct val="170000"/>
              </a:lnSpc>
            </a:pPr>
            <a:r>
              <a:rPr lang="en-GB" sz="3400" dirty="0">
                <a:solidFill>
                  <a:schemeClr val="tx1">
                    <a:lumMod val="75000"/>
                    <a:lumOff val="25000"/>
                  </a:schemeClr>
                </a:solidFill>
                <a:latin typeface="Arial Black" panose="020B0A04020102020204" pitchFamily="34" charset="0"/>
              </a:rPr>
              <a:t>Consider stopping any data management processes that are not useful or are burdensome, could time be better spent on another task?</a:t>
            </a:r>
          </a:p>
          <a:p>
            <a:pPr>
              <a:lnSpc>
                <a:spcPct val="170000"/>
              </a:lnSpc>
            </a:pPr>
            <a:r>
              <a:rPr lang="en-GB" sz="3400" dirty="0">
                <a:solidFill>
                  <a:schemeClr val="tx1">
                    <a:lumMod val="75000"/>
                    <a:lumOff val="25000"/>
                  </a:schemeClr>
                </a:solidFill>
                <a:latin typeface="Arial Black" panose="020B0A04020102020204" pitchFamily="34" charset="0"/>
              </a:rPr>
              <a:t>Review collection timetable – all staff need to be clear about what is required, by when and for what purpose</a:t>
            </a:r>
          </a:p>
        </p:txBody>
      </p:sp>
      <p:sp>
        <p:nvSpPr>
          <p:cNvPr id="9" name="Title 1"/>
          <p:cNvSpPr txBox="1">
            <a:spLocks/>
          </p:cNvSpPr>
          <p:nvPr/>
        </p:nvSpPr>
        <p:spPr>
          <a:xfrm>
            <a:off x="457200" y="116632"/>
            <a:ext cx="8229600" cy="1143000"/>
          </a:xfrm>
          <a:prstGeom prst="rect">
            <a:avLst/>
          </a:prstGeom>
        </p:spPr>
        <p:txBody>
          <a:bodyPr anchor="t" anchorCtr="0">
            <a:noAutofit/>
          </a:bodyPr>
          <a:lstStyle>
            <a:lvl1pPr algn="l" defTabSz="914400" rtl="0" eaLnBrk="1" latinLnBrk="0" hangingPunct="1">
              <a:spcBef>
                <a:spcPct val="0"/>
              </a:spcBef>
              <a:buNone/>
              <a:defRPr lang="en-GB" sz="5400" b="1" kern="1200" dirty="0">
                <a:solidFill>
                  <a:schemeClr val="bg1"/>
                </a:solidFill>
                <a:latin typeface="Gill Sans MT" panose="020B0502020104020203" pitchFamily="34" charset="0"/>
                <a:ea typeface="+mj-ea"/>
                <a:cs typeface="+mj-cs"/>
              </a:defRPr>
            </a:lvl1pPr>
          </a:lstStyle>
          <a:p>
            <a:r>
              <a:rPr lang="en-GB" sz="4400" b="0" dirty="0">
                <a:solidFill>
                  <a:srgbClr val="1B9589"/>
                </a:solidFill>
                <a:latin typeface="Arial" panose="020B0604020202020204" pitchFamily="34" charset="0"/>
                <a:cs typeface="Arial" panose="020B0604020202020204" pitchFamily="34" charset="0"/>
              </a:rPr>
              <a:t>So what could this mean for </a:t>
            </a:r>
            <a:r>
              <a:rPr lang="en-GB" sz="4400" b="0" dirty="0" err="1">
                <a:solidFill>
                  <a:srgbClr val="1B9589"/>
                </a:solidFill>
                <a:latin typeface="Arial" panose="020B0604020202020204" pitchFamily="34" charset="0"/>
                <a:cs typeface="Arial" panose="020B0604020202020204" pitchFamily="34" charset="0"/>
              </a:rPr>
              <a:t>SaPTS</a:t>
            </a:r>
            <a:r>
              <a:rPr lang="en-GB" sz="4400" b="0" dirty="0">
                <a:solidFill>
                  <a:srgbClr val="1B9589"/>
                </a:solidFill>
              </a:rPr>
              <a:t>…</a:t>
            </a:r>
          </a:p>
        </p:txBody>
      </p:sp>
    </p:spTree>
    <p:extLst>
      <p:ext uri="{BB962C8B-B14F-4D97-AF65-F5344CB8AC3E}">
        <p14:creationId xmlns:p14="http://schemas.microsoft.com/office/powerpoint/2010/main" val="280264196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79512" y="1124744"/>
            <a:ext cx="8964488" cy="1754326"/>
          </a:xfrm>
          <a:prstGeom prst="rect">
            <a:avLst/>
          </a:prstGeom>
        </p:spPr>
        <p:txBody>
          <a:bodyPr wrap="square">
            <a:spAutoFit/>
          </a:bodyPr>
          <a:lstStyle/>
          <a:p>
            <a:pPr algn="ctr">
              <a:defRPr/>
            </a:pPr>
            <a:r>
              <a:rPr lang="en-GB" altLang="en-US" sz="5400" b="1" dirty="0">
                <a:solidFill>
                  <a:srgbClr val="1B9589"/>
                </a:solidFill>
                <a:latin typeface="Gill Sans MT" panose="020B0502020104020203" pitchFamily="34" charset="0"/>
              </a:rPr>
              <a:t>Can’t see the wood for the trees?</a:t>
            </a:r>
            <a:endParaRPr lang="en-GB" sz="5400" b="1" dirty="0">
              <a:solidFill>
                <a:srgbClr val="1B9589"/>
              </a:solidFill>
              <a:latin typeface="Gill Sans MT" panose="020B0502020104020203" pitchFamily="34" charset="0"/>
            </a:endParaRPr>
          </a:p>
        </p:txBody>
      </p:sp>
      <p:sp>
        <p:nvSpPr>
          <p:cNvPr id="2052" name="TextBox 1"/>
          <p:cNvSpPr txBox="1">
            <a:spLocks noChangeArrowheads="1"/>
          </p:cNvSpPr>
          <p:nvPr/>
        </p:nvSpPr>
        <p:spPr bwMode="auto">
          <a:xfrm>
            <a:off x="4427984" y="3573016"/>
            <a:ext cx="4392488"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a:r>
              <a:rPr lang="en-GB" sz="3200" dirty="0">
                <a:latin typeface="Gill Sans MT" panose="020B0502020104020203" pitchFamily="34" charset="0"/>
              </a:rPr>
              <a:t>Data Use and Workload</a:t>
            </a:r>
          </a:p>
        </p:txBody>
      </p:sp>
      <p:pic>
        <p:nvPicPr>
          <p:cNvPr id="1029" name="Picture 5" descr="U:\Current Live Work\CSDS18 Corporate Style Guide\Stationery\Powerpoint\Artwork\Social-icons.png"/>
          <p:cNvPicPr>
            <a:picLocks noChangeAspect="1" noChangeArrowheads="1"/>
          </p:cNvPicPr>
          <p:nvPr/>
        </p:nvPicPr>
        <p:blipFill>
          <a:blip r:embed="rId3" cstate="print"/>
          <a:srcRect/>
          <a:stretch>
            <a:fillRect/>
          </a:stretch>
        </p:blipFill>
        <p:spPr bwMode="auto">
          <a:xfrm>
            <a:off x="17136888" y="6481192"/>
            <a:ext cx="1208708" cy="211524"/>
          </a:xfrm>
          <a:prstGeom prst="rect">
            <a:avLst/>
          </a:prstGeom>
          <a:noFill/>
        </p:spPr>
      </p:pic>
      <p:pic>
        <p:nvPicPr>
          <p:cNvPr id="18" name="Picture 2" descr="U:\Current Live Work\CSDS18 Corporate Style Guide\Stationery\Powerpoint\Artwork\New-footer-artwork.png"/>
          <p:cNvPicPr>
            <a:picLocks noChangeAspect="1" noChangeArrowheads="1"/>
          </p:cNvPicPr>
          <p:nvPr/>
        </p:nvPicPr>
        <p:blipFill>
          <a:blip r:embed="rId4" cstate="print"/>
          <a:srcRect/>
          <a:stretch>
            <a:fillRect/>
          </a:stretch>
        </p:blipFill>
        <p:spPr bwMode="auto">
          <a:xfrm>
            <a:off x="0" y="6303264"/>
            <a:ext cx="9144000" cy="554736"/>
          </a:xfrm>
          <a:prstGeom prst="rect">
            <a:avLst/>
          </a:prstGeom>
          <a:noFill/>
        </p:spPr>
      </p:pic>
      <p:pic>
        <p:nvPicPr>
          <p:cNvPr id="2" name="Picture 1"/>
          <p:cNvPicPr>
            <a:picLocks noChangeAspect="1"/>
          </p:cNvPicPr>
          <p:nvPr/>
        </p:nvPicPr>
        <p:blipFill>
          <a:blip r:embed="rId5"/>
          <a:stretch>
            <a:fillRect/>
          </a:stretch>
        </p:blipFill>
        <p:spPr>
          <a:xfrm>
            <a:off x="179512" y="3169568"/>
            <a:ext cx="4004869" cy="2983630"/>
          </a:xfrm>
          <a:prstGeom prst="rect">
            <a:avLst/>
          </a:prstGeom>
        </p:spPr>
      </p:pic>
    </p:spTree>
    <p:extLst>
      <p:ext uri="{BB962C8B-B14F-4D97-AF65-F5344CB8AC3E}">
        <p14:creationId xmlns:p14="http://schemas.microsoft.com/office/powerpoint/2010/main" val="300728001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3600" dirty="0">
                <a:solidFill>
                  <a:srgbClr val="1B9589"/>
                </a:solidFill>
                <a:latin typeface="Arial" panose="020B0604020202020204" pitchFamily="34" charset="0"/>
              </a:rPr>
              <a:t>What are the limitations of the data which schools produce and use? </a:t>
            </a:r>
            <a:br>
              <a:rPr lang="en-GB" sz="3200" dirty="0">
                <a:solidFill>
                  <a:srgbClr val="1B9589"/>
                </a:solidFill>
                <a:latin typeface="Arial" panose="020B0604020202020204" pitchFamily="34" charset="0"/>
              </a:rPr>
            </a:br>
            <a:endParaRPr lang="en-GB" sz="3200" dirty="0">
              <a:solidFill>
                <a:srgbClr val="1B9589"/>
              </a:solidFill>
            </a:endParaRPr>
          </a:p>
        </p:txBody>
      </p:sp>
      <p:sp>
        <p:nvSpPr>
          <p:cNvPr id="3" name="Content Placeholder 2"/>
          <p:cNvSpPr>
            <a:spLocks noGrp="1"/>
          </p:cNvSpPr>
          <p:nvPr>
            <p:ph idx="1"/>
          </p:nvPr>
        </p:nvSpPr>
        <p:spPr>
          <a:xfrm>
            <a:off x="457200" y="1700808"/>
            <a:ext cx="8229600" cy="4425355"/>
          </a:xfrm>
        </p:spPr>
        <p:txBody>
          <a:bodyPr/>
          <a:lstStyle/>
          <a:p>
            <a:r>
              <a:rPr lang="en-GB" dirty="0"/>
              <a:t>XXXX</a:t>
            </a:r>
          </a:p>
          <a:p>
            <a:r>
              <a:rPr lang="en-GB" dirty="0"/>
              <a:t>XXXX</a:t>
            </a:r>
          </a:p>
          <a:p>
            <a:r>
              <a:rPr lang="en-GB" dirty="0"/>
              <a:t>XXXX</a:t>
            </a:r>
          </a:p>
          <a:p>
            <a:r>
              <a:rPr lang="en-GB" dirty="0"/>
              <a:t>XXXX</a:t>
            </a:r>
          </a:p>
        </p:txBody>
      </p:sp>
      <p:sp>
        <p:nvSpPr>
          <p:cNvPr id="4" name="Text Placeholder 3"/>
          <p:cNvSpPr>
            <a:spLocks noGrp="1"/>
          </p:cNvSpPr>
          <p:nvPr>
            <p:ph type="body" sz="quarter" idx="11"/>
          </p:nvPr>
        </p:nvSpPr>
        <p:spPr>
          <a:xfrm>
            <a:off x="468313" y="1053108"/>
            <a:ext cx="7920111" cy="4896172"/>
          </a:xfrm>
        </p:spPr>
        <p:txBody>
          <a:bodyPr/>
          <a:lstStyle/>
          <a:p>
            <a:pPr marL="457200" indent="-457200">
              <a:buFont typeface="Arial" panose="020B0604020202020204" pitchFamily="34" charset="0"/>
              <a:buChar char="•"/>
            </a:pPr>
            <a:endParaRPr lang="en-GB" dirty="0"/>
          </a:p>
          <a:p>
            <a:pPr marL="457200" indent="-457200" algn="just">
              <a:buFont typeface="Arial" panose="020B0604020202020204" pitchFamily="34" charset="0"/>
              <a:buChar char="•"/>
            </a:pPr>
            <a:r>
              <a:rPr lang="en-GB" sz="2800" dirty="0">
                <a:solidFill>
                  <a:schemeClr val="tx1"/>
                </a:solidFill>
                <a:latin typeface="Arial" panose="020B0604020202020204" pitchFamily="34" charset="0"/>
                <a:cs typeface="Arial" panose="020B0604020202020204" pitchFamily="34" charset="0"/>
              </a:rPr>
              <a:t>Can teachers accurately predict outcomes? </a:t>
            </a:r>
          </a:p>
          <a:p>
            <a:pPr marL="457200" indent="-457200" algn="just">
              <a:buFont typeface="Arial" panose="020B0604020202020204" pitchFamily="34" charset="0"/>
              <a:buChar char="•"/>
            </a:pPr>
            <a:r>
              <a:rPr lang="en-GB" sz="2800" dirty="0">
                <a:solidFill>
                  <a:schemeClr val="tx1"/>
                </a:solidFill>
                <a:latin typeface="Arial" panose="020B0604020202020204" pitchFamily="34" charset="0"/>
                <a:cs typeface="Arial" panose="020B0604020202020204" pitchFamily="34" charset="0"/>
              </a:rPr>
              <a:t>Can we know where individual students ‘should’ be at any given point in their school career? </a:t>
            </a:r>
          </a:p>
          <a:p>
            <a:pPr marL="457200" indent="-457200" algn="just">
              <a:buFont typeface="Arial" panose="020B0604020202020204" pitchFamily="34" charset="0"/>
              <a:buChar char="•"/>
            </a:pPr>
            <a:r>
              <a:rPr lang="en-GB" sz="2800" dirty="0">
                <a:solidFill>
                  <a:schemeClr val="tx1"/>
                </a:solidFill>
                <a:latin typeface="Arial" panose="020B0604020202020204" pitchFamily="34" charset="0"/>
                <a:cs typeface="Arial" panose="020B0604020202020204" pitchFamily="34" charset="0"/>
              </a:rPr>
              <a:t>When are variations in outcomes statistically significant?</a:t>
            </a:r>
          </a:p>
          <a:p>
            <a:pPr marL="457200" indent="-457200" algn="just">
              <a:buFont typeface="Arial" panose="020B0604020202020204" pitchFamily="34" charset="0"/>
              <a:buChar char="•"/>
            </a:pPr>
            <a:r>
              <a:rPr lang="en-GB" sz="2800" dirty="0">
                <a:solidFill>
                  <a:schemeClr val="tx1"/>
                </a:solidFill>
                <a:latin typeface="Arial" panose="020B0604020202020204" pitchFamily="34" charset="0"/>
                <a:cs typeface="Arial" panose="020B0604020202020204" pitchFamily="34" charset="0"/>
              </a:rPr>
              <a:t>How reliable are internal and external assessment? </a:t>
            </a:r>
          </a:p>
          <a:p>
            <a:endParaRPr lang="en-GB" dirty="0"/>
          </a:p>
        </p:txBody>
      </p:sp>
    </p:spTree>
    <p:extLst>
      <p:ext uri="{BB962C8B-B14F-4D97-AF65-F5344CB8AC3E}">
        <p14:creationId xmlns:p14="http://schemas.microsoft.com/office/powerpoint/2010/main" val="145468013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U:\Current Live Work\CSDS18 Corporate Style Guide\Stationery\Powerpoint\Artwork\New-footer-artwork.png"/>
          <p:cNvPicPr>
            <a:picLocks noChangeAspect="1" noChangeArrowheads="1"/>
          </p:cNvPicPr>
          <p:nvPr/>
        </p:nvPicPr>
        <p:blipFill>
          <a:blip r:embed="rId3" cstate="print"/>
          <a:srcRect/>
          <a:stretch>
            <a:fillRect/>
          </a:stretch>
        </p:blipFill>
        <p:spPr bwMode="auto">
          <a:xfrm>
            <a:off x="0" y="6303264"/>
            <a:ext cx="9144000" cy="554736"/>
          </a:xfrm>
          <a:prstGeom prst="rect">
            <a:avLst/>
          </a:prstGeom>
          <a:noFill/>
        </p:spPr>
      </p:pic>
      <p:sp>
        <p:nvSpPr>
          <p:cNvPr id="5" name="Content Placeholder 4"/>
          <p:cNvSpPr>
            <a:spLocks noGrp="1"/>
          </p:cNvSpPr>
          <p:nvPr>
            <p:ph idx="4294967295"/>
          </p:nvPr>
        </p:nvSpPr>
        <p:spPr>
          <a:xfrm>
            <a:off x="179512" y="1990654"/>
            <a:ext cx="5832648" cy="4246658"/>
          </a:xfrm>
          <a:prstGeom prst="rect">
            <a:avLst/>
          </a:prstGeom>
        </p:spPr>
        <p:txBody>
          <a:bodyPr>
            <a:normAutofit fontScale="55000" lnSpcReduction="20000"/>
          </a:bodyPr>
          <a:lstStyle/>
          <a:p>
            <a:pPr marL="0" indent="0">
              <a:buNone/>
            </a:pPr>
            <a:endParaRPr lang="en-GB" sz="5100" dirty="0">
              <a:solidFill>
                <a:srgbClr val="92D050"/>
              </a:solidFill>
            </a:endParaRPr>
          </a:p>
          <a:p>
            <a:r>
              <a:rPr lang="en-GB" sz="5100" dirty="0">
                <a:latin typeface="Arial" panose="020B0604020202020204" pitchFamily="34" charset="0"/>
                <a:cs typeface="Arial" panose="020B0604020202020204" pitchFamily="34" charset="0"/>
              </a:rPr>
              <a:t>Stop some practices.  Do less of others.</a:t>
            </a:r>
          </a:p>
          <a:p>
            <a:r>
              <a:rPr lang="en-GB" sz="5100" dirty="0">
                <a:latin typeface="Arial" panose="020B0604020202020204" pitchFamily="34" charset="0"/>
                <a:cs typeface="Arial" panose="020B0604020202020204" pitchFamily="34" charset="0"/>
              </a:rPr>
              <a:t>Improve teaching! </a:t>
            </a:r>
          </a:p>
          <a:p>
            <a:r>
              <a:rPr lang="en-GB" sz="5100" dirty="0">
                <a:latin typeface="Arial" panose="020B0604020202020204" pitchFamily="34" charset="0"/>
                <a:cs typeface="Arial" panose="020B0604020202020204" pitchFamily="34" charset="0"/>
              </a:rPr>
              <a:t>Ask different questions </a:t>
            </a:r>
          </a:p>
          <a:p>
            <a:r>
              <a:rPr lang="en-GB" sz="5100" dirty="0">
                <a:latin typeface="Arial" panose="020B0604020202020204" pitchFamily="34" charset="0"/>
                <a:cs typeface="Arial" panose="020B0604020202020204" pitchFamily="34" charset="0"/>
              </a:rPr>
              <a:t>Develop sustainable structures which support success:</a:t>
            </a:r>
          </a:p>
          <a:p>
            <a:pPr marL="0" indent="0">
              <a:buNone/>
            </a:pPr>
            <a:r>
              <a:rPr lang="en-GB" sz="5100" dirty="0">
                <a:latin typeface="Arial" panose="020B0604020202020204" pitchFamily="34" charset="0"/>
                <a:cs typeface="Arial" panose="020B0604020202020204" pitchFamily="34" charset="0"/>
              </a:rPr>
              <a:t>	For pupils</a:t>
            </a:r>
          </a:p>
          <a:p>
            <a:pPr marL="0" indent="0">
              <a:buNone/>
            </a:pPr>
            <a:r>
              <a:rPr lang="en-GB" sz="5100" dirty="0">
                <a:latin typeface="Arial" panose="020B0604020202020204" pitchFamily="34" charset="0"/>
                <a:cs typeface="Arial" panose="020B0604020202020204" pitchFamily="34" charset="0"/>
              </a:rPr>
              <a:t>	For teachers</a:t>
            </a:r>
          </a:p>
          <a:p>
            <a:endParaRPr lang="en-GB" sz="2800" dirty="0"/>
          </a:p>
          <a:p>
            <a:pPr marL="0" indent="0">
              <a:lnSpc>
                <a:spcPts val="4000"/>
              </a:lnSpc>
              <a:buNone/>
            </a:pPr>
            <a:endParaRPr lang="en-GB" sz="2800" dirty="0">
              <a:solidFill>
                <a:schemeClr val="tx1">
                  <a:lumMod val="75000"/>
                  <a:lumOff val="25000"/>
                </a:schemeClr>
              </a:solidFill>
              <a:latin typeface="Gill Sans MT" panose="020B0502020104020203" pitchFamily="34" charset="0"/>
            </a:endParaRPr>
          </a:p>
        </p:txBody>
      </p:sp>
      <p:pic>
        <p:nvPicPr>
          <p:cNvPr id="3" name="Picture 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853092">
            <a:off x="5759411" y="2167448"/>
            <a:ext cx="3079868" cy="3749054"/>
          </a:xfrm>
          <a:prstGeom prst="rect">
            <a:avLst/>
          </a:prstGeom>
        </p:spPr>
      </p:pic>
      <p:pic>
        <p:nvPicPr>
          <p:cNvPr id="7" name="Picture 6" descr="Cover - bc.PNG"/>
          <p:cNvPicPr>
            <a:picLocks noChangeAspect="1"/>
          </p:cNvPicPr>
          <p:nvPr/>
        </p:nvPicPr>
        <p:blipFill>
          <a:blip r:embed="rId5" cstate="print"/>
          <a:stretch>
            <a:fillRect/>
          </a:stretch>
        </p:blipFill>
        <p:spPr>
          <a:xfrm rot="775482">
            <a:off x="5972796" y="2182881"/>
            <a:ext cx="2046265" cy="2890646"/>
          </a:xfrm>
          <a:prstGeom prst="rect">
            <a:avLst/>
          </a:prstGeom>
          <a:effectLst>
            <a:outerShdw blurRad="50800" dist="38100" dir="2700000" algn="tl" rotWithShape="0">
              <a:prstClr val="black">
                <a:alpha val="40000"/>
              </a:prstClr>
            </a:outerShdw>
          </a:effectLst>
        </p:spPr>
      </p:pic>
      <p:sp>
        <p:nvSpPr>
          <p:cNvPr id="9" name="Title 1"/>
          <p:cNvSpPr txBox="1">
            <a:spLocks/>
          </p:cNvSpPr>
          <p:nvPr/>
        </p:nvSpPr>
        <p:spPr>
          <a:xfrm>
            <a:off x="457200" y="274638"/>
            <a:ext cx="8229600" cy="1650064"/>
          </a:xfrm>
          <a:prstGeom prst="rect">
            <a:avLst/>
          </a:prstGeom>
        </p:spPr>
        <p:txBody>
          <a:bodyPr anchor="t" anchorCtr="0">
            <a:noAutofit/>
          </a:bodyPr>
          <a:lstStyle>
            <a:lvl1pPr algn="l" defTabSz="914400" rtl="0" eaLnBrk="1" latinLnBrk="0" hangingPunct="1">
              <a:spcBef>
                <a:spcPct val="0"/>
              </a:spcBef>
              <a:buNone/>
              <a:defRPr lang="en-GB" sz="5400" b="1" kern="1200" dirty="0">
                <a:solidFill>
                  <a:schemeClr val="bg1"/>
                </a:solidFill>
                <a:latin typeface="Gill Sans MT" panose="020B0502020104020203" pitchFamily="34" charset="0"/>
                <a:ea typeface="+mj-ea"/>
                <a:cs typeface="+mj-cs"/>
              </a:defRPr>
            </a:lvl1pPr>
          </a:lstStyle>
          <a:p>
            <a:r>
              <a:rPr lang="en-GB" sz="3600" dirty="0">
                <a:solidFill>
                  <a:srgbClr val="1B9589"/>
                </a:solidFill>
                <a:latin typeface="Arial" panose="020B0604020202020204" pitchFamily="34" charset="0"/>
              </a:rPr>
              <a:t>What can/should we </a:t>
            </a:r>
          </a:p>
          <a:p>
            <a:r>
              <a:rPr lang="en-GB" sz="3600" dirty="0">
                <a:solidFill>
                  <a:srgbClr val="1B9589"/>
                </a:solidFill>
                <a:latin typeface="Arial" panose="020B0604020202020204" pitchFamily="34" charset="0"/>
              </a:rPr>
              <a:t>actually do to reduce workload and improve outcomes for pupils?</a:t>
            </a:r>
          </a:p>
          <a:p>
            <a:endParaRPr lang="en-GB" dirty="0">
              <a:solidFill>
                <a:srgbClr val="000000"/>
              </a:solidFill>
              <a:latin typeface="Arial" panose="020B0604020202020204" pitchFamily="34" charset="0"/>
            </a:endParaRPr>
          </a:p>
        </p:txBody>
      </p:sp>
    </p:spTree>
    <p:extLst>
      <p:ext uri="{BB962C8B-B14F-4D97-AF65-F5344CB8AC3E}">
        <p14:creationId xmlns:p14="http://schemas.microsoft.com/office/powerpoint/2010/main" val="421592919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4000" dirty="0">
                <a:solidFill>
                  <a:srgbClr val="1B9589"/>
                </a:solidFill>
                <a:latin typeface="Arial" panose="020B0604020202020204" pitchFamily="34" charset="0"/>
                <a:cs typeface="Arial" panose="020B0604020202020204" pitchFamily="34" charset="0"/>
              </a:rPr>
              <a:t>Implications for </a:t>
            </a:r>
            <a:r>
              <a:rPr lang="en-GB" sz="4000" dirty="0" err="1">
                <a:solidFill>
                  <a:srgbClr val="1B9589"/>
                </a:solidFill>
                <a:latin typeface="Arial" panose="020B0604020202020204" pitchFamily="34" charset="0"/>
                <a:cs typeface="Arial" panose="020B0604020202020204" pitchFamily="34" charset="0"/>
              </a:rPr>
              <a:t>SaPTS</a:t>
            </a:r>
            <a:br>
              <a:rPr lang="en-GB" sz="2800" dirty="0">
                <a:solidFill>
                  <a:srgbClr val="1B9589"/>
                </a:solidFill>
                <a:latin typeface="Arial" panose="020B0604020202020204" pitchFamily="34" charset="0"/>
                <a:cs typeface="Arial" panose="020B0604020202020204" pitchFamily="34" charset="0"/>
              </a:rPr>
            </a:br>
            <a:br>
              <a:rPr lang="en-GB" sz="2800" dirty="0">
                <a:solidFill>
                  <a:schemeClr val="tx1"/>
                </a:solidFill>
              </a:rPr>
            </a:br>
            <a:endParaRPr lang="en-GB" sz="2800" dirty="0">
              <a:solidFill>
                <a:schemeClr val="tx1"/>
              </a:solidFill>
            </a:endParaRPr>
          </a:p>
        </p:txBody>
      </p:sp>
      <p:sp>
        <p:nvSpPr>
          <p:cNvPr id="3" name="Content Placeholder 2"/>
          <p:cNvSpPr>
            <a:spLocks noGrp="1"/>
          </p:cNvSpPr>
          <p:nvPr>
            <p:ph idx="1"/>
          </p:nvPr>
        </p:nvSpPr>
        <p:spPr>
          <a:xfrm>
            <a:off x="457200" y="1268760"/>
            <a:ext cx="8229600" cy="4857403"/>
          </a:xfrm>
        </p:spPr>
        <p:txBody>
          <a:bodyPr/>
          <a:lstStyle/>
          <a:p>
            <a:r>
              <a:rPr lang="en-GB" dirty="0"/>
              <a:t>XXXX</a:t>
            </a:r>
          </a:p>
          <a:p>
            <a:r>
              <a:rPr lang="en-GB" dirty="0"/>
              <a:t>XXXX</a:t>
            </a:r>
          </a:p>
          <a:p>
            <a:r>
              <a:rPr lang="en-GB" dirty="0"/>
              <a:t>XXXX</a:t>
            </a:r>
          </a:p>
          <a:p>
            <a:r>
              <a:rPr lang="en-GB" dirty="0"/>
              <a:t>XXXX</a:t>
            </a:r>
          </a:p>
        </p:txBody>
      </p:sp>
      <p:sp>
        <p:nvSpPr>
          <p:cNvPr id="4" name="Text Placeholder 3"/>
          <p:cNvSpPr>
            <a:spLocks noGrp="1"/>
          </p:cNvSpPr>
          <p:nvPr>
            <p:ph type="body" sz="quarter" idx="11"/>
          </p:nvPr>
        </p:nvSpPr>
        <p:spPr>
          <a:xfrm>
            <a:off x="899592" y="1341140"/>
            <a:ext cx="7272808" cy="3960068"/>
          </a:xfrm>
        </p:spPr>
        <p:txBody>
          <a:bodyPr/>
          <a:lstStyle/>
          <a:p>
            <a:pPr marL="342900" lvl="0" indent="-342900">
              <a:buFont typeface="Arial" panose="020B0604020202020204" pitchFamily="34" charset="0"/>
              <a:buChar char="•"/>
            </a:pPr>
            <a:r>
              <a:rPr lang="en-GB" sz="2800" dirty="0">
                <a:solidFill>
                  <a:schemeClr val="tx1"/>
                </a:solidFill>
                <a:latin typeface="Arial" panose="020B0604020202020204" pitchFamily="34" charset="0"/>
                <a:cs typeface="Arial" panose="020B0604020202020204" pitchFamily="34" charset="0"/>
              </a:rPr>
              <a:t>Look at what is unnecessary and stop doing it!</a:t>
            </a:r>
          </a:p>
          <a:p>
            <a:pPr marL="342900" lvl="0" indent="-342900">
              <a:buFont typeface="Arial" panose="020B0604020202020204" pitchFamily="34" charset="0"/>
              <a:buChar char="•"/>
            </a:pPr>
            <a:r>
              <a:rPr lang="en-GB" sz="2800" dirty="0">
                <a:solidFill>
                  <a:schemeClr val="tx1"/>
                </a:solidFill>
                <a:latin typeface="Arial" panose="020B0604020202020204" pitchFamily="34" charset="0"/>
                <a:cs typeface="Arial" panose="020B0604020202020204" pitchFamily="34" charset="0"/>
              </a:rPr>
              <a:t>Improve teaching</a:t>
            </a:r>
          </a:p>
          <a:p>
            <a:pPr marL="342900" lvl="0" indent="-342900">
              <a:buFont typeface="Arial" panose="020B0604020202020204" pitchFamily="34" charset="0"/>
              <a:buChar char="•"/>
            </a:pPr>
            <a:r>
              <a:rPr lang="en-GB" sz="2800" dirty="0">
                <a:solidFill>
                  <a:schemeClr val="tx1"/>
                </a:solidFill>
                <a:latin typeface="Arial" panose="020B0604020202020204" pitchFamily="34" charset="0"/>
                <a:cs typeface="Arial" panose="020B0604020202020204" pitchFamily="34" charset="0"/>
              </a:rPr>
              <a:t>Ask different questions of data, teachers and pupils</a:t>
            </a:r>
          </a:p>
          <a:p>
            <a:pPr marL="342900" lvl="0" indent="-342900">
              <a:buFont typeface="Arial" panose="020B0604020202020204" pitchFamily="34" charset="0"/>
              <a:buChar char="•"/>
            </a:pPr>
            <a:r>
              <a:rPr lang="en-GB" sz="2800" dirty="0">
                <a:solidFill>
                  <a:schemeClr val="tx1"/>
                </a:solidFill>
                <a:latin typeface="Arial" panose="020B0604020202020204" pitchFamily="34" charset="0"/>
                <a:cs typeface="Arial" panose="020B0604020202020204" pitchFamily="34" charset="0"/>
              </a:rPr>
              <a:t>Create a list of pupils causing concern and have regular meetings with Lead Teachers to discuss these</a:t>
            </a:r>
          </a:p>
          <a:p>
            <a:pPr marL="342900" lvl="0" indent="-342900">
              <a:buFont typeface="Arial" panose="020B0604020202020204" pitchFamily="34" charset="0"/>
              <a:buChar char="•"/>
            </a:pPr>
            <a:r>
              <a:rPr lang="en-GB" sz="2800" dirty="0">
                <a:solidFill>
                  <a:schemeClr val="tx1"/>
                </a:solidFill>
                <a:latin typeface="Arial" panose="020B0604020202020204" pitchFamily="34" charset="0"/>
                <a:cs typeface="Arial" panose="020B0604020202020204" pitchFamily="34" charset="0"/>
              </a:rPr>
              <a:t>Consider how our CPD helps teachers to improve their expertise</a:t>
            </a:r>
          </a:p>
          <a:p>
            <a:pPr marL="457200" indent="-457200">
              <a:buFont typeface="Arial" panose="020B0604020202020204" pitchFamily="34" charset="0"/>
              <a:buChar char="•"/>
            </a:pPr>
            <a:r>
              <a:rPr lang="en-GB" sz="2400" dirty="0">
                <a:solidFill>
                  <a:srgbClr val="FFFFFF"/>
                </a:solidFill>
              </a:rPr>
              <a:t>Stop unnecessary practices</a:t>
            </a:r>
          </a:p>
          <a:p>
            <a:pPr marL="457200" indent="-457200">
              <a:buFont typeface="Arial" panose="020B0604020202020204" pitchFamily="34" charset="0"/>
              <a:buChar char="•"/>
            </a:pPr>
            <a:r>
              <a:rPr lang="en-GB" sz="2400" dirty="0">
                <a:solidFill>
                  <a:srgbClr val="FFFFFF"/>
                </a:solidFill>
              </a:rPr>
              <a:t>Ask different questions</a:t>
            </a:r>
          </a:p>
          <a:p>
            <a:pPr marL="457200" indent="-457200">
              <a:buFont typeface="Arial" panose="020B0604020202020204" pitchFamily="34" charset="0"/>
              <a:buChar char="•"/>
            </a:pPr>
            <a:r>
              <a:rPr lang="en-GB" sz="2400" dirty="0">
                <a:solidFill>
                  <a:srgbClr val="FFFFFF"/>
                </a:solidFill>
              </a:rPr>
              <a:t>Create a list of pupils causing concern and have regular meetings with Team Leader regarding these pupils</a:t>
            </a:r>
          </a:p>
          <a:p>
            <a:pPr marL="457200" indent="-457200">
              <a:buFont typeface="Arial" panose="020B0604020202020204" pitchFamily="34" charset="0"/>
              <a:buChar char="•"/>
            </a:pPr>
            <a:r>
              <a:rPr lang="en-GB" sz="2400" dirty="0">
                <a:solidFill>
                  <a:srgbClr val="FFFFFF"/>
                </a:solidFill>
              </a:rPr>
              <a:t>Consider how our CPD helps teachers to improve their expertise</a:t>
            </a:r>
          </a:p>
          <a:p>
            <a:pPr marL="457200" indent="-457200">
              <a:buFont typeface="Arial" panose="020B0604020202020204" pitchFamily="34" charset="0"/>
              <a:buChar char="•"/>
            </a:pPr>
            <a:r>
              <a:rPr lang="en-GB" sz="2400" dirty="0" err="1">
                <a:solidFill>
                  <a:srgbClr val="FFFFFF"/>
                </a:solidFill>
              </a:rPr>
              <a:t>ching</a:t>
            </a:r>
            <a:endParaRPr lang="en-GB" sz="2400" dirty="0">
              <a:solidFill>
                <a:srgbClr val="FFFFFF"/>
              </a:solidFill>
            </a:endParaRPr>
          </a:p>
          <a:p>
            <a:pPr marL="457200" indent="-457200">
              <a:buFont typeface="Arial" panose="020B0604020202020204" pitchFamily="34" charset="0"/>
              <a:buChar char="•"/>
            </a:pPr>
            <a:r>
              <a:rPr lang="en-GB" sz="2400" dirty="0">
                <a:solidFill>
                  <a:srgbClr val="FFFFFF"/>
                </a:solidFill>
              </a:rPr>
              <a:t>Ask different questions</a:t>
            </a:r>
          </a:p>
          <a:p>
            <a:pPr marL="457200" indent="-457200">
              <a:buFont typeface="Arial" panose="020B0604020202020204" pitchFamily="34" charset="0"/>
              <a:buChar char="•"/>
            </a:pPr>
            <a:r>
              <a:rPr lang="en-GB" sz="2400" dirty="0">
                <a:solidFill>
                  <a:srgbClr val="FFFFFF"/>
                </a:solidFill>
              </a:rPr>
              <a:t>Create a list of pupils causing concern and have regular meetings with Team Leader regarding these pupils</a:t>
            </a:r>
          </a:p>
          <a:p>
            <a:pPr marL="457200" indent="-457200">
              <a:buFont typeface="Arial" panose="020B0604020202020204" pitchFamily="34" charset="0"/>
              <a:buChar char="•"/>
            </a:pPr>
            <a:r>
              <a:rPr lang="en-GB" sz="2400" dirty="0">
                <a:solidFill>
                  <a:srgbClr val="FFFFFF"/>
                </a:solidFill>
              </a:rPr>
              <a:t>Consider how our CPD helps teachers to improve their expertise</a:t>
            </a:r>
          </a:p>
          <a:p>
            <a:pPr marL="457200" indent="-457200">
              <a:buFont typeface="Arial" panose="020B0604020202020204" pitchFamily="34" charset="0"/>
              <a:buChar char="•"/>
            </a:pPr>
            <a:endParaRPr lang="en-GB" sz="2000" dirty="0">
              <a:solidFill>
                <a:schemeClr val="tx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30059274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2800" dirty="0">
                <a:solidFill>
                  <a:srgbClr val="1B9589"/>
                </a:solidFill>
                <a:latin typeface="Arial" panose="020B0604020202020204" pitchFamily="34" charset="0"/>
                <a:cs typeface="Arial" panose="020B0604020202020204" pitchFamily="34" charset="0"/>
              </a:rPr>
              <a:t>Embedding the Principles of Effective Data Practice, Edison David </a:t>
            </a:r>
            <a:r>
              <a:rPr lang="en-GB" sz="2800" dirty="0" err="1">
                <a:solidFill>
                  <a:srgbClr val="1B9589"/>
                </a:solidFill>
                <a:latin typeface="Arial" panose="020B0604020202020204" pitchFamily="34" charset="0"/>
                <a:cs typeface="Arial" panose="020B0604020202020204" pitchFamily="34" charset="0"/>
              </a:rPr>
              <a:t>Granton</a:t>
            </a:r>
            <a:r>
              <a:rPr lang="en-GB" sz="2800" dirty="0">
                <a:solidFill>
                  <a:srgbClr val="1B9589"/>
                </a:solidFill>
                <a:latin typeface="Arial" panose="020B0604020202020204" pitchFamily="34" charset="0"/>
                <a:cs typeface="Arial" panose="020B0604020202020204" pitchFamily="34" charset="0"/>
              </a:rPr>
              <a:t> Primary School</a:t>
            </a:r>
            <a:br>
              <a:rPr lang="en-GB" sz="2800" dirty="0">
                <a:solidFill>
                  <a:schemeClr val="tx1"/>
                </a:solidFill>
              </a:rPr>
            </a:br>
            <a:endParaRPr lang="en-GB" sz="2800" dirty="0">
              <a:solidFill>
                <a:schemeClr val="tx1"/>
              </a:solidFill>
            </a:endParaRPr>
          </a:p>
        </p:txBody>
      </p:sp>
      <p:sp>
        <p:nvSpPr>
          <p:cNvPr id="3" name="Content Placeholder 2"/>
          <p:cNvSpPr>
            <a:spLocks noGrp="1"/>
          </p:cNvSpPr>
          <p:nvPr>
            <p:ph idx="1"/>
          </p:nvPr>
        </p:nvSpPr>
        <p:spPr>
          <a:xfrm>
            <a:off x="457200" y="1268760"/>
            <a:ext cx="8229600" cy="4857403"/>
          </a:xfrm>
        </p:spPr>
        <p:txBody>
          <a:bodyPr/>
          <a:lstStyle/>
          <a:p>
            <a:r>
              <a:rPr lang="en-GB" dirty="0"/>
              <a:t>XXXX</a:t>
            </a:r>
          </a:p>
          <a:p>
            <a:r>
              <a:rPr lang="en-GB" dirty="0"/>
              <a:t>XXXX</a:t>
            </a:r>
          </a:p>
          <a:p>
            <a:r>
              <a:rPr lang="en-GB" dirty="0"/>
              <a:t>XXXX</a:t>
            </a:r>
          </a:p>
          <a:p>
            <a:r>
              <a:rPr lang="en-GB" dirty="0"/>
              <a:t>XXXX</a:t>
            </a:r>
          </a:p>
        </p:txBody>
      </p:sp>
      <p:sp>
        <p:nvSpPr>
          <p:cNvPr id="4" name="Text Placeholder 3"/>
          <p:cNvSpPr>
            <a:spLocks noGrp="1"/>
          </p:cNvSpPr>
          <p:nvPr>
            <p:ph type="body" sz="quarter" idx="11"/>
          </p:nvPr>
        </p:nvSpPr>
        <p:spPr>
          <a:xfrm>
            <a:off x="899592" y="1341140"/>
            <a:ext cx="7272808" cy="3960068"/>
          </a:xfrm>
        </p:spPr>
        <p:txBody>
          <a:bodyPr/>
          <a:lstStyle/>
          <a:p>
            <a:pPr marL="342900" lvl="0" indent="-342900">
              <a:buFont typeface="Arial" panose="020B0604020202020204" pitchFamily="34" charset="0"/>
              <a:buChar char="•"/>
            </a:pPr>
            <a:endParaRPr lang="en-GB" sz="2400" dirty="0">
              <a:solidFill>
                <a:schemeClr val="tx1"/>
              </a:solidFill>
              <a:latin typeface="Arial" panose="020B0604020202020204" pitchFamily="34" charset="0"/>
              <a:cs typeface="Arial" panose="020B0604020202020204" pitchFamily="34" charset="0"/>
            </a:endParaRPr>
          </a:p>
          <a:p>
            <a:pPr marL="342900" lvl="0" indent="-342900">
              <a:buFont typeface="Arial" panose="020B0604020202020204" pitchFamily="34" charset="0"/>
              <a:buChar char="•"/>
            </a:pPr>
            <a:r>
              <a:rPr lang="en-GB" sz="2400" dirty="0">
                <a:solidFill>
                  <a:schemeClr val="tx1"/>
                </a:solidFill>
                <a:latin typeface="Arial" panose="020B0604020202020204" pitchFamily="34" charset="0"/>
                <a:cs typeface="Arial" panose="020B0604020202020204" pitchFamily="34" charset="0"/>
              </a:rPr>
              <a:t>Assessment and teaching are inextricably linked.</a:t>
            </a:r>
          </a:p>
          <a:p>
            <a:pPr marL="342900" lvl="0" indent="-342900">
              <a:buFont typeface="Arial" panose="020B0604020202020204" pitchFamily="34" charset="0"/>
              <a:buChar char="•"/>
            </a:pPr>
            <a:r>
              <a:rPr lang="en-GB" sz="2400" dirty="0">
                <a:solidFill>
                  <a:schemeClr val="tx1"/>
                </a:solidFill>
                <a:latin typeface="Arial" panose="020B0604020202020204" pitchFamily="34" charset="0"/>
                <a:cs typeface="Arial" panose="020B0604020202020204" pitchFamily="34" charset="0"/>
              </a:rPr>
              <a:t>Teachers to make one summative judgement on a termly basis. More than this is excessive and lacks purpose.</a:t>
            </a:r>
          </a:p>
          <a:p>
            <a:pPr marL="342900" lvl="0" indent="-342900">
              <a:buFont typeface="Arial" panose="020B0604020202020204" pitchFamily="34" charset="0"/>
              <a:buChar char="•"/>
            </a:pPr>
            <a:r>
              <a:rPr lang="en-GB" sz="2400" dirty="0">
                <a:solidFill>
                  <a:schemeClr val="tx1"/>
                </a:solidFill>
                <a:latin typeface="Arial" panose="020B0604020202020204" pitchFamily="34" charset="0"/>
                <a:cs typeface="Arial" panose="020B0604020202020204" pitchFamily="34" charset="0"/>
              </a:rPr>
              <a:t>Writing in particular should be examined across a whole school setting rather than by Year group.</a:t>
            </a:r>
          </a:p>
          <a:p>
            <a:pPr marL="342900" lvl="0" indent="-342900">
              <a:buFont typeface="Arial" panose="020B0604020202020204" pitchFamily="34" charset="0"/>
              <a:buChar char="•"/>
            </a:pPr>
            <a:r>
              <a:rPr lang="en-GB" sz="2400" dirty="0">
                <a:solidFill>
                  <a:schemeClr val="tx1"/>
                </a:solidFill>
                <a:latin typeface="Arial" panose="020B0604020202020204" pitchFamily="34" charset="0"/>
                <a:cs typeface="Arial" panose="020B0604020202020204" pitchFamily="34" charset="0"/>
              </a:rPr>
              <a:t>Assessment should be streamlined and not time consuming.</a:t>
            </a:r>
          </a:p>
          <a:p>
            <a:pPr marL="457200" indent="-457200">
              <a:buFont typeface="Arial" panose="020B0604020202020204" pitchFamily="34" charset="0"/>
              <a:buChar char="•"/>
            </a:pPr>
            <a:endParaRPr lang="en-GB" sz="2000" dirty="0">
              <a:solidFill>
                <a:schemeClr val="tx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02043281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sz="3600" dirty="0">
                <a:solidFill>
                  <a:srgbClr val="1B9589"/>
                </a:solidFill>
                <a:latin typeface="Arial" panose="020B0604020202020204" pitchFamily="34" charset="0"/>
                <a:cs typeface="Arial" panose="020B0604020202020204" pitchFamily="34" charset="0"/>
              </a:rPr>
              <a:t>How could we apply this to </a:t>
            </a:r>
            <a:r>
              <a:rPr lang="en-GB" sz="3600" dirty="0" err="1">
                <a:solidFill>
                  <a:srgbClr val="1B9589"/>
                </a:solidFill>
                <a:latin typeface="Arial" panose="020B0604020202020204" pitchFamily="34" charset="0"/>
                <a:cs typeface="Arial" panose="020B0604020202020204" pitchFamily="34" charset="0"/>
              </a:rPr>
              <a:t>SaPTS</a:t>
            </a:r>
            <a:r>
              <a:rPr lang="en-GB" sz="3600" dirty="0">
                <a:solidFill>
                  <a:srgbClr val="1B9589"/>
                </a:solidFill>
                <a:latin typeface="Arial" panose="020B0604020202020204" pitchFamily="34" charset="0"/>
                <a:cs typeface="Arial" panose="020B0604020202020204" pitchFamily="34" charset="0"/>
              </a:rPr>
              <a:t>?</a:t>
            </a:r>
            <a:br>
              <a:rPr lang="en-GB" sz="2800" dirty="0">
                <a:solidFill>
                  <a:srgbClr val="1B9589"/>
                </a:solidFill>
                <a:latin typeface="Arial" panose="020B0604020202020204" pitchFamily="34" charset="0"/>
                <a:cs typeface="Arial" panose="020B0604020202020204" pitchFamily="34" charset="0"/>
              </a:rPr>
            </a:br>
            <a:endParaRPr lang="en-GB" sz="2800" dirty="0">
              <a:solidFill>
                <a:srgbClr val="1B9589"/>
              </a:solidFill>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457200" y="1268760"/>
            <a:ext cx="8229600" cy="4857403"/>
          </a:xfrm>
        </p:spPr>
        <p:txBody>
          <a:bodyPr/>
          <a:lstStyle/>
          <a:p>
            <a:r>
              <a:rPr lang="en-GB" dirty="0"/>
              <a:t>XXXX</a:t>
            </a:r>
          </a:p>
          <a:p>
            <a:r>
              <a:rPr lang="en-GB" dirty="0"/>
              <a:t>XXXX</a:t>
            </a:r>
          </a:p>
          <a:p>
            <a:r>
              <a:rPr lang="en-GB" dirty="0"/>
              <a:t>XXXX</a:t>
            </a:r>
          </a:p>
          <a:p>
            <a:r>
              <a:rPr lang="en-GB" dirty="0"/>
              <a:t>XXXX</a:t>
            </a:r>
          </a:p>
        </p:txBody>
      </p:sp>
      <p:sp>
        <p:nvSpPr>
          <p:cNvPr id="4" name="Text Placeholder 3"/>
          <p:cNvSpPr>
            <a:spLocks noGrp="1"/>
          </p:cNvSpPr>
          <p:nvPr>
            <p:ph type="body" sz="quarter" idx="11"/>
          </p:nvPr>
        </p:nvSpPr>
        <p:spPr>
          <a:xfrm>
            <a:off x="899592" y="1124744"/>
            <a:ext cx="7272808" cy="4176464"/>
          </a:xfrm>
        </p:spPr>
        <p:txBody>
          <a:bodyPr/>
          <a:lstStyle/>
          <a:p>
            <a:pPr marL="342900" lvl="0" indent="-342900">
              <a:buFont typeface="Arial" panose="020B0604020202020204" pitchFamily="34" charset="0"/>
              <a:buChar char="•"/>
            </a:pPr>
            <a:r>
              <a:rPr lang="en-GB" sz="2000" dirty="0">
                <a:solidFill>
                  <a:schemeClr val="tx1"/>
                </a:solidFill>
                <a:latin typeface="Arial" panose="020B0604020202020204" pitchFamily="34" charset="0"/>
                <a:cs typeface="Arial" panose="020B0604020202020204" pitchFamily="34" charset="0"/>
              </a:rPr>
              <a:t>Collect our data on a yearly basis based on the overall outcomes and progress made by the pupil.</a:t>
            </a:r>
          </a:p>
          <a:p>
            <a:pPr marL="342900" lvl="0" indent="-342900">
              <a:buFont typeface="Arial" panose="020B0604020202020204" pitchFamily="34" charset="0"/>
              <a:buChar char="•"/>
            </a:pPr>
            <a:r>
              <a:rPr lang="en-GB" sz="2000" dirty="0">
                <a:solidFill>
                  <a:schemeClr val="tx1"/>
                </a:solidFill>
                <a:latin typeface="Arial" panose="020B0604020202020204" pitchFamily="34" charset="0"/>
                <a:cs typeface="Arial" panose="020B0604020202020204" pitchFamily="34" charset="0"/>
              </a:rPr>
              <a:t>Compare like for like pupils with HI / VI / PD to see whether their outcomes are in line with each other.</a:t>
            </a:r>
          </a:p>
          <a:p>
            <a:pPr marL="342900" lvl="0" indent="-342900">
              <a:buFont typeface="Arial" panose="020B0604020202020204" pitchFamily="34" charset="0"/>
              <a:buChar char="•"/>
            </a:pPr>
            <a:r>
              <a:rPr lang="en-GB" sz="2000" dirty="0">
                <a:solidFill>
                  <a:schemeClr val="tx1"/>
                </a:solidFill>
                <a:latin typeface="Arial" panose="020B0604020202020204" pitchFamily="34" charset="0"/>
                <a:cs typeface="Arial" panose="020B0604020202020204" pitchFamily="34" charset="0"/>
              </a:rPr>
              <a:t>Make links with progress in curriculum subjects and the development of specialist skills. For example if a pupil is not progressing in English do we need to look at how they are accessing pieces of text?</a:t>
            </a:r>
          </a:p>
          <a:p>
            <a:pPr marL="342900" lvl="0" indent="-342900">
              <a:buFont typeface="Arial" panose="020B0604020202020204" pitchFamily="34" charset="0"/>
              <a:buChar char="•"/>
            </a:pPr>
            <a:r>
              <a:rPr lang="en-GB" sz="2000" dirty="0">
                <a:solidFill>
                  <a:schemeClr val="tx1"/>
                </a:solidFill>
                <a:latin typeface="Arial" panose="020B0604020202020204" pitchFamily="34" charset="0"/>
                <a:cs typeface="Arial" panose="020B0604020202020204" pitchFamily="34" charset="0"/>
              </a:rPr>
              <a:t>Plan new schemes of work alongside assessment documents to ensure they are linked and assess the exact skills the pupils have been taught.</a:t>
            </a:r>
          </a:p>
          <a:p>
            <a:pPr marL="342900" lvl="0" indent="-342900">
              <a:buFont typeface="Arial" panose="020B0604020202020204" pitchFamily="34" charset="0"/>
              <a:buChar char="•"/>
            </a:pPr>
            <a:r>
              <a:rPr lang="en-GB" sz="2000" dirty="0">
                <a:solidFill>
                  <a:schemeClr val="tx1"/>
                </a:solidFill>
                <a:latin typeface="Arial" panose="020B0604020202020204" pitchFamily="34" charset="0"/>
                <a:cs typeface="Arial" panose="020B0604020202020204" pitchFamily="34" charset="0"/>
              </a:rPr>
              <a:t>Link assessment more closely to the following </a:t>
            </a:r>
            <a:r>
              <a:rPr lang="en-GB" sz="2000" dirty="0" err="1">
                <a:solidFill>
                  <a:schemeClr val="tx1"/>
                </a:solidFill>
                <a:latin typeface="Arial" panose="020B0604020202020204" pitchFamily="34" charset="0"/>
                <a:cs typeface="Arial" panose="020B0604020202020204" pitchFamily="34" charset="0"/>
              </a:rPr>
              <a:t>SaPTS</a:t>
            </a:r>
            <a:r>
              <a:rPr lang="en-GB" sz="2000" dirty="0">
                <a:solidFill>
                  <a:schemeClr val="tx1"/>
                </a:solidFill>
                <a:latin typeface="Arial" panose="020B0604020202020204" pitchFamily="34" charset="0"/>
                <a:cs typeface="Arial" panose="020B0604020202020204" pitchFamily="34" charset="0"/>
              </a:rPr>
              <a:t> Making a Difference plan.</a:t>
            </a:r>
          </a:p>
          <a:p>
            <a:pPr marL="342900" lvl="0" indent="-342900">
              <a:buFont typeface="Arial" panose="020B0604020202020204" pitchFamily="34" charset="0"/>
              <a:buChar char="•"/>
            </a:pPr>
            <a:r>
              <a:rPr lang="en-GB" sz="2000" dirty="0">
                <a:solidFill>
                  <a:schemeClr val="tx1"/>
                </a:solidFill>
                <a:latin typeface="Arial" panose="020B0604020202020204" pitchFamily="34" charset="0"/>
                <a:cs typeface="Arial" panose="020B0604020202020204" pitchFamily="34" charset="0"/>
              </a:rPr>
              <a:t>Raise assessment data at annual reviews in relation to the pupil’s HI/VI/PD needs.</a:t>
            </a:r>
          </a:p>
          <a:p>
            <a:pPr marL="457200" indent="-457200">
              <a:buFont typeface="Arial" panose="020B0604020202020204" pitchFamily="34" charset="0"/>
              <a:buChar char="•"/>
            </a:pPr>
            <a:endParaRPr lang="en-GB" sz="2000" dirty="0">
              <a:solidFill>
                <a:schemeClr val="tx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69594380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Rectangle 2"/>
          <p:cNvSpPr/>
          <p:nvPr/>
        </p:nvSpPr>
        <p:spPr>
          <a:xfrm>
            <a:off x="287524" y="332656"/>
            <a:ext cx="8856476" cy="892552"/>
          </a:xfrm>
          <a:prstGeom prst="rect">
            <a:avLst/>
          </a:prstGeom>
        </p:spPr>
        <p:txBody>
          <a:bodyPr wrap="square">
            <a:spAutoFit/>
          </a:bodyPr>
          <a:lstStyle/>
          <a:p>
            <a:pPr algn="ctr">
              <a:defRPr/>
            </a:pPr>
            <a:r>
              <a:rPr lang="en-GB" sz="2800" b="1" dirty="0">
                <a:solidFill>
                  <a:srgbClr val="1B9589"/>
                </a:solidFill>
                <a:latin typeface="Arial" panose="020B0604020202020204" pitchFamily="34" charset="0"/>
                <a:cs typeface="Arial" panose="020B0604020202020204" pitchFamily="34" charset="0"/>
              </a:rPr>
              <a:t>Reducing Workload with Planning and Resources </a:t>
            </a:r>
          </a:p>
          <a:p>
            <a:pPr algn="ctr">
              <a:defRPr/>
            </a:pPr>
            <a:r>
              <a:rPr lang="en-GB" sz="2400" b="1" dirty="0">
                <a:solidFill>
                  <a:srgbClr val="1B9589"/>
                </a:solidFill>
                <a:latin typeface="Arial" panose="020B0604020202020204" pitchFamily="34" charset="0"/>
                <a:cs typeface="Arial" panose="020B0604020202020204" pitchFamily="34" charset="0"/>
              </a:rPr>
              <a:t>(Whitley Bay High School)</a:t>
            </a:r>
          </a:p>
        </p:txBody>
      </p:sp>
      <p:pic>
        <p:nvPicPr>
          <p:cNvPr id="1029" name="Picture 5" descr="U:\Current Live Work\CSDS18 Corporate Style Guide\Stationery\Powerpoint\Artwork\Social-icons.png"/>
          <p:cNvPicPr>
            <a:picLocks noChangeAspect="1" noChangeArrowheads="1"/>
          </p:cNvPicPr>
          <p:nvPr/>
        </p:nvPicPr>
        <p:blipFill>
          <a:blip r:embed="rId3" cstate="print"/>
          <a:srcRect/>
          <a:stretch>
            <a:fillRect/>
          </a:stretch>
        </p:blipFill>
        <p:spPr bwMode="auto">
          <a:xfrm>
            <a:off x="17136888" y="6481192"/>
            <a:ext cx="1208708" cy="211524"/>
          </a:xfrm>
          <a:prstGeom prst="rect">
            <a:avLst/>
          </a:prstGeom>
          <a:noFill/>
        </p:spPr>
      </p:pic>
      <p:pic>
        <p:nvPicPr>
          <p:cNvPr id="18" name="Picture 2" descr="U:\Current Live Work\CSDS18 Corporate Style Guide\Stationery\Powerpoint\Artwork\New-footer-artwork.png"/>
          <p:cNvPicPr>
            <a:picLocks noChangeAspect="1" noChangeArrowheads="1"/>
          </p:cNvPicPr>
          <p:nvPr/>
        </p:nvPicPr>
        <p:blipFill>
          <a:blip r:embed="rId4" cstate="print"/>
          <a:srcRect/>
          <a:stretch>
            <a:fillRect/>
          </a:stretch>
        </p:blipFill>
        <p:spPr bwMode="auto">
          <a:xfrm>
            <a:off x="0" y="6303264"/>
            <a:ext cx="9144000" cy="554736"/>
          </a:xfrm>
          <a:prstGeom prst="rect">
            <a:avLst/>
          </a:prstGeom>
          <a:noFill/>
        </p:spPr>
      </p:pic>
      <p:sp>
        <p:nvSpPr>
          <p:cNvPr id="2" name="TextBox 1"/>
          <p:cNvSpPr txBox="1"/>
          <p:nvPr/>
        </p:nvSpPr>
        <p:spPr>
          <a:xfrm>
            <a:off x="395536" y="1772816"/>
            <a:ext cx="8460940" cy="3785652"/>
          </a:xfrm>
          <a:prstGeom prst="rect">
            <a:avLst/>
          </a:prstGeom>
          <a:noFill/>
        </p:spPr>
        <p:txBody>
          <a:bodyPr wrap="square" rtlCol="0">
            <a:spAutoFit/>
          </a:bodyPr>
          <a:lstStyle/>
          <a:p>
            <a:r>
              <a:rPr lang="en-GB" sz="2000" b="1" dirty="0">
                <a:latin typeface="Arial" panose="020B0604020202020204" pitchFamily="34" charset="0"/>
                <a:cs typeface="Arial" panose="020B0604020202020204" pitchFamily="34" charset="0"/>
              </a:rPr>
              <a:t>Aim of Project: </a:t>
            </a:r>
            <a:r>
              <a:rPr lang="en-GB" sz="2000" dirty="0">
                <a:latin typeface="Arial" panose="020B0604020202020204" pitchFamily="34" charset="0"/>
                <a:cs typeface="Arial" panose="020B0604020202020204" pitchFamily="34" charset="0"/>
              </a:rPr>
              <a:t>To explore how shared planning can support teachers to reduce workload</a:t>
            </a:r>
          </a:p>
          <a:p>
            <a:endParaRPr lang="en-GB" sz="2000" dirty="0">
              <a:latin typeface="Arial" panose="020B0604020202020204" pitchFamily="34" charset="0"/>
              <a:cs typeface="Arial" panose="020B0604020202020204" pitchFamily="34" charset="0"/>
            </a:endParaRPr>
          </a:p>
          <a:p>
            <a:r>
              <a:rPr lang="en-GB" sz="2000" b="1" i="1" dirty="0">
                <a:latin typeface="Arial" panose="020B0604020202020204" pitchFamily="34" charset="0"/>
                <a:cs typeface="Arial" panose="020B0604020202020204" pitchFamily="34" charset="0"/>
              </a:rPr>
              <a:t>Shared Planning </a:t>
            </a:r>
          </a:p>
          <a:p>
            <a:r>
              <a:rPr lang="en-GB" sz="2000" dirty="0">
                <a:latin typeface="Arial" panose="020B0604020202020204" pitchFamily="34" charset="0"/>
                <a:cs typeface="Arial" panose="020B0604020202020204" pitchFamily="34" charset="0"/>
              </a:rPr>
              <a:t>Middle Leaders facilitating a team of teachers to plan module of lessons</a:t>
            </a:r>
          </a:p>
          <a:p>
            <a:endParaRPr lang="en-GB" sz="2000" dirty="0">
              <a:latin typeface="Arial" panose="020B0604020202020204" pitchFamily="34" charset="0"/>
              <a:cs typeface="Arial" panose="020B0604020202020204" pitchFamily="34" charset="0"/>
            </a:endParaRPr>
          </a:p>
          <a:p>
            <a:r>
              <a:rPr lang="en-GB" sz="2000" b="1" dirty="0">
                <a:latin typeface="Arial" panose="020B0604020202020204" pitchFamily="34" charset="0"/>
                <a:cs typeface="Arial" panose="020B0604020202020204" pitchFamily="34" charset="0"/>
              </a:rPr>
              <a:t>Issues to consider:</a:t>
            </a:r>
          </a:p>
          <a:p>
            <a:pPr marL="285750" indent="-285750">
              <a:buFont typeface="Arial" panose="020B0604020202020204" pitchFamily="34" charset="0"/>
              <a:buChar char="•"/>
            </a:pPr>
            <a:r>
              <a:rPr lang="en-GB" sz="2000" dirty="0">
                <a:latin typeface="Arial" panose="020B0604020202020204" pitchFamily="34" charset="0"/>
                <a:cs typeface="Arial" panose="020B0604020202020204" pitchFamily="34" charset="0"/>
              </a:rPr>
              <a:t>VLE/Cloud/Network Drives – IT system needs to be effective</a:t>
            </a:r>
          </a:p>
          <a:p>
            <a:pPr marL="285750" indent="-285750">
              <a:buFont typeface="Arial" panose="020B0604020202020204" pitchFamily="34" charset="0"/>
              <a:buChar char="•"/>
            </a:pPr>
            <a:r>
              <a:rPr lang="en-GB" sz="2000" dirty="0">
                <a:latin typeface="Arial" panose="020B0604020202020204" pitchFamily="34" charset="0"/>
                <a:cs typeface="Arial" panose="020B0604020202020204" pitchFamily="34" charset="0"/>
              </a:rPr>
              <a:t>Planning should and can be altered by individual teachers </a:t>
            </a:r>
          </a:p>
          <a:p>
            <a:pPr marL="285750" indent="-285750">
              <a:buFont typeface="Arial" panose="020B0604020202020204" pitchFamily="34" charset="0"/>
              <a:buChar char="•"/>
            </a:pPr>
            <a:r>
              <a:rPr lang="en-GB" sz="2000" dirty="0">
                <a:latin typeface="Arial" panose="020B0604020202020204" pitchFamily="34" charset="0"/>
                <a:cs typeface="Arial" panose="020B0604020202020204" pitchFamily="34" charset="0"/>
              </a:rPr>
              <a:t>Opportunities for staff to work together</a:t>
            </a:r>
          </a:p>
          <a:p>
            <a:pPr marL="285750" indent="-285750">
              <a:buFont typeface="Arial" panose="020B0604020202020204" pitchFamily="34" charset="0"/>
              <a:buChar char="•"/>
            </a:pPr>
            <a:r>
              <a:rPr lang="en-GB" sz="2000" dirty="0">
                <a:latin typeface="Arial" panose="020B0604020202020204" pitchFamily="34" charset="0"/>
                <a:cs typeface="Arial" panose="020B0604020202020204" pitchFamily="34" charset="0"/>
              </a:rPr>
              <a:t>Need to invest time at the beginning</a:t>
            </a:r>
          </a:p>
          <a:p>
            <a:pPr marL="285750" indent="-285750">
              <a:buFont typeface="Arial" panose="020B0604020202020204" pitchFamily="34" charset="0"/>
              <a:buChar char="•"/>
            </a:pPr>
            <a:r>
              <a:rPr lang="en-GB" sz="2000" dirty="0">
                <a:latin typeface="Arial" panose="020B0604020202020204" pitchFamily="34" charset="0"/>
                <a:cs typeface="Arial" panose="020B0604020202020204" pitchFamily="34" charset="0"/>
              </a:rPr>
              <a:t>Teacher specialisms should be valued and used</a:t>
            </a:r>
            <a:r>
              <a:rPr lang="en-GB" dirty="0"/>
              <a:t>	</a:t>
            </a:r>
          </a:p>
        </p:txBody>
      </p:sp>
    </p:spTree>
    <p:extLst>
      <p:ext uri="{BB962C8B-B14F-4D97-AF65-F5344CB8AC3E}">
        <p14:creationId xmlns:p14="http://schemas.microsoft.com/office/powerpoint/2010/main" val="72785182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3200" dirty="0">
                <a:solidFill>
                  <a:srgbClr val="1B9589"/>
                </a:solidFill>
                <a:latin typeface="Arial" panose="020B0604020202020204" pitchFamily="34" charset="0"/>
                <a:cs typeface="Arial" panose="020B0604020202020204" pitchFamily="34" charset="0"/>
              </a:rPr>
              <a:t>Shared planning - implications for </a:t>
            </a:r>
            <a:r>
              <a:rPr lang="en-GB" sz="3200" dirty="0" err="1">
                <a:solidFill>
                  <a:srgbClr val="1B9589"/>
                </a:solidFill>
                <a:latin typeface="Arial" panose="020B0604020202020204" pitchFamily="34" charset="0"/>
                <a:cs typeface="Arial" panose="020B0604020202020204" pitchFamily="34" charset="0"/>
              </a:rPr>
              <a:t>SaPTS</a:t>
            </a:r>
            <a:endParaRPr lang="en-GB" sz="3200" dirty="0">
              <a:solidFill>
                <a:srgbClr val="1B9589"/>
              </a:solidFill>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lstStyle/>
          <a:p>
            <a:r>
              <a:rPr lang="en-GB" dirty="0"/>
              <a:t>XXXX</a:t>
            </a:r>
          </a:p>
          <a:p>
            <a:r>
              <a:rPr lang="en-GB" dirty="0"/>
              <a:t>XXXX</a:t>
            </a:r>
          </a:p>
          <a:p>
            <a:r>
              <a:rPr lang="en-GB" dirty="0"/>
              <a:t>XXXX</a:t>
            </a:r>
          </a:p>
          <a:p>
            <a:r>
              <a:rPr lang="en-GB" dirty="0"/>
              <a:t>XXXX</a:t>
            </a:r>
          </a:p>
        </p:txBody>
      </p:sp>
      <p:sp>
        <p:nvSpPr>
          <p:cNvPr id="4" name="Text Placeholder 3"/>
          <p:cNvSpPr>
            <a:spLocks noGrp="1"/>
          </p:cNvSpPr>
          <p:nvPr>
            <p:ph type="body" sz="quarter" idx="11"/>
          </p:nvPr>
        </p:nvSpPr>
        <p:spPr>
          <a:xfrm>
            <a:off x="611560" y="1341140"/>
            <a:ext cx="6840339" cy="4320108"/>
          </a:xfrm>
        </p:spPr>
        <p:txBody>
          <a:bodyPr/>
          <a:lstStyle/>
          <a:p>
            <a:pPr marL="457200" indent="-457200">
              <a:buFont typeface="Arial" panose="020B0604020202020204" pitchFamily="34" charset="0"/>
              <a:buChar char="•"/>
            </a:pPr>
            <a:r>
              <a:rPr lang="en-GB" sz="2000" dirty="0">
                <a:solidFill>
                  <a:schemeClr val="tx1"/>
                </a:solidFill>
                <a:latin typeface="Arial" panose="020B0604020202020204" pitchFamily="34" charset="0"/>
                <a:cs typeface="Arial" panose="020B0604020202020204" pitchFamily="34" charset="0"/>
              </a:rPr>
              <a:t>Could be implemented for key areas of teaching e.g. specific language development (HI), VI skills, PD areas</a:t>
            </a:r>
          </a:p>
          <a:p>
            <a:endParaRPr lang="en-GB" sz="2000" dirty="0">
              <a:solidFill>
                <a:schemeClr val="tx1"/>
              </a:solidFill>
              <a:latin typeface="Arial" panose="020B0604020202020204" pitchFamily="34" charset="0"/>
              <a:cs typeface="Arial" panose="020B0604020202020204" pitchFamily="34" charset="0"/>
            </a:endParaRPr>
          </a:p>
          <a:p>
            <a:pPr marL="457200" indent="-457200">
              <a:buFont typeface="Arial" panose="020B0604020202020204" pitchFamily="34" charset="0"/>
              <a:buChar char="•"/>
            </a:pPr>
            <a:r>
              <a:rPr lang="en-GB" sz="2000" dirty="0">
                <a:solidFill>
                  <a:schemeClr val="tx1"/>
                </a:solidFill>
                <a:latin typeface="Arial" panose="020B0604020202020204" pitchFamily="34" charset="0"/>
                <a:cs typeface="Arial" panose="020B0604020202020204" pitchFamily="34" charset="0"/>
              </a:rPr>
              <a:t>Need to identify what is commercially available and what we already have and use </a:t>
            </a:r>
          </a:p>
          <a:p>
            <a:endParaRPr lang="en-GB" sz="2000" dirty="0">
              <a:solidFill>
                <a:schemeClr val="tx1"/>
              </a:solidFill>
              <a:latin typeface="Arial" panose="020B0604020202020204" pitchFamily="34" charset="0"/>
              <a:cs typeface="Arial" panose="020B0604020202020204" pitchFamily="34" charset="0"/>
            </a:endParaRPr>
          </a:p>
          <a:p>
            <a:pPr marL="457200" indent="-457200">
              <a:buFont typeface="Arial" panose="020B0604020202020204" pitchFamily="34" charset="0"/>
              <a:buChar char="•"/>
            </a:pPr>
            <a:r>
              <a:rPr lang="en-GB" sz="2000" dirty="0">
                <a:solidFill>
                  <a:schemeClr val="tx1"/>
                </a:solidFill>
                <a:latin typeface="Arial" panose="020B0604020202020204" pitchFamily="34" charset="0"/>
                <a:cs typeface="Arial" panose="020B0604020202020204" pitchFamily="34" charset="0"/>
              </a:rPr>
              <a:t>Need to identify where shared planning would have the most impact</a:t>
            </a:r>
          </a:p>
          <a:p>
            <a:endParaRPr lang="en-GB" sz="2000" dirty="0">
              <a:solidFill>
                <a:schemeClr val="tx1"/>
              </a:solidFill>
              <a:latin typeface="Arial" panose="020B0604020202020204" pitchFamily="34" charset="0"/>
              <a:cs typeface="Arial" panose="020B0604020202020204" pitchFamily="34" charset="0"/>
            </a:endParaRPr>
          </a:p>
          <a:p>
            <a:pPr marL="457200" indent="-457200">
              <a:buFont typeface="Arial" panose="020B0604020202020204" pitchFamily="34" charset="0"/>
              <a:buChar char="•"/>
            </a:pPr>
            <a:r>
              <a:rPr lang="en-GB" sz="2000" dirty="0">
                <a:solidFill>
                  <a:schemeClr val="tx1"/>
                </a:solidFill>
                <a:latin typeface="Arial" panose="020B0604020202020204" pitchFamily="34" charset="0"/>
                <a:cs typeface="Arial" panose="020B0604020202020204" pitchFamily="34" charset="0"/>
              </a:rPr>
              <a:t>Create a bank of resources</a:t>
            </a:r>
          </a:p>
          <a:p>
            <a:pPr marL="457200" indent="-457200">
              <a:buFont typeface="Arial" panose="020B0604020202020204" pitchFamily="34" charset="0"/>
              <a:buChar char="•"/>
            </a:pPr>
            <a:endParaRPr lang="en-GB" sz="2000" dirty="0">
              <a:solidFill>
                <a:schemeClr val="tx1"/>
              </a:solidFill>
              <a:latin typeface="Arial" panose="020B0604020202020204" pitchFamily="34" charset="0"/>
              <a:cs typeface="Arial" panose="020B0604020202020204" pitchFamily="34" charset="0"/>
            </a:endParaRPr>
          </a:p>
          <a:p>
            <a:pPr marL="457200" indent="-457200">
              <a:buFont typeface="Arial" panose="020B0604020202020204" pitchFamily="34" charset="0"/>
              <a:buChar char="•"/>
            </a:pPr>
            <a:r>
              <a:rPr lang="en-GB" sz="2000" dirty="0">
                <a:solidFill>
                  <a:schemeClr val="tx1"/>
                </a:solidFill>
                <a:latin typeface="Arial" panose="020B0604020202020204" pitchFamily="34" charset="0"/>
                <a:cs typeface="Arial" panose="020B0604020202020204" pitchFamily="34" charset="0"/>
              </a:rPr>
              <a:t>ICT – how would this work?</a:t>
            </a:r>
          </a:p>
        </p:txBody>
      </p:sp>
    </p:spTree>
    <p:extLst>
      <p:ext uri="{BB962C8B-B14F-4D97-AF65-F5344CB8AC3E}">
        <p14:creationId xmlns:p14="http://schemas.microsoft.com/office/powerpoint/2010/main" val="401793767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79512" y="1124744"/>
            <a:ext cx="8136904" cy="2677656"/>
          </a:xfrm>
          <a:prstGeom prst="rect">
            <a:avLst/>
          </a:prstGeom>
        </p:spPr>
        <p:txBody>
          <a:bodyPr wrap="square">
            <a:spAutoFit/>
          </a:bodyPr>
          <a:lstStyle/>
          <a:p>
            <a:r>
              <a:rPr lang="en-GB" sz="4000" b="1" dirty="0">
                <a:solidFill>
                  <a:srgbClr val="1B9589"/>
                </a:solidFill>
                <a:latin typeface="Arial" panose="020B0604020202020204" pitchFamily="34" charset="0"/>
                <a:cs typeface="Arial" panose="020B0604020202020204" pitchFamily="34" charset="0"/>
              </a:rPr>
              <a:t>DFE Working Smarter not Harder in a Successful School</a:t>
            </a:r>
          </a:p>
          <a:p>
            <a:endParaRPr lang="en-GB" sz="4000" dirty="0"/>
          </a:p>
          <a:p>
            <a:pPr algn="ctr"/>
            <a:r>
              <a:rPr lang="en-GB" sz="2400" dirty="0">
                <a:latin typeface="Arial" panose="020B0604020202020204" pitchFamily="34" charset="0"/>
                <a:cs typeface="Arial" panose="020B0604020202020204" pitchFamily="34" charset="0"/>
              </a:rPr>
              <a:t>A case study based on a research project in </a:t>
            </a:r>
            <a:r>
              <a:rPr lang="en-GB" sz="2400" dirty="0" err="1">
                <a:latin typeface="Arial" panose="020B0604020202020204" pitchFamily="34" charset="0"/>
                <a:cs typeface="Arial" panose="020B0604020202020204" pitchFamily="34" charset="0"/>
              </a:rPr>
              <a:t>St.Patrick’s</a:t>
            </a:r>
            <a:r>
              <a:rPr lang="en-GB" sz="2400" dirty="0">
                <a:latin typeface="Arial" panose="020B0604020202020204" pitchFamily="34" charset="0"/>
                <a:cs typeface="Arial" panose="020B0604020202020204" pitchFamily="34" charset="0"/>
              </a:rPr>
              <a:t> School Waltham.</a:t>
            </a:r>
          </a:p>
        </p:txBody>
      </p:sp>
      <p:pic>
        <p:nvPicPr>
          <p:cNvPr id="1029" name="Picture 5" descr="U:\Current Live Work\CSDS18 Corporate Style Guide\Stationery\Powerpoint\Artwork\Social-icons.png"/>
          <p:cNvPicPr>
            <a:picLocks noChangeAspect="1" noChangeArrowheads="1"/>
          </p:cNvPicPr>
          <p:nvPr/>
        </p:nvPicPr>
        <p:blipFill>
          <a:blip r:embed="rId3" cstate="print"/>
          <a:srcRect/>
          <a:stretch>
            <a:fillRect/>
          </a:stretch>
        </p:blipFill>
        <p:spPr bwMode="auto">
          <a:xfrm>
            <a:off x="17136888" y="6481192"/>
            <a:ext cx="1208708" cy="211524"/>
          </a:xfrm>
          <a:prstGeom prst="rect">
            <a:avLst/>
          </a:prstGeom>
          <a:noFill/>
        </p:spPr>
      </p:pic>
      <p:pic>
        <p:nvPicPr>
          <p:cNvPr id="18" name="Picture 2" descr="U:\Current Live Work\CSDS18 Corporate Style Guide\Stationery\Powerpoint\Artwork\New-footer-artwork.png"/>
          <p:cNvPicPr>
            <a:picLocks noChangeAspect="1" noChangeArrowheads="1"/>
          </p:cNvPicPr>
          <p:nvPr/>
        </p:nvPicPr>
        <p:blipFill>
          <a:blip r:embed="rId4" cstate="print"/>
          <a:srcRect/>
          <a:stretch>
            <a:fillRect/>
          </a:stretch>
        </p:blipFill>
        <p:spPr bwMode="auto">
          <a:xfrm>
            <a:off x="0" y="6303264"/>
            <a:ext cx="9144000" cy="554736"/>
          </a:xfrm>
          <a:prstGeom prst="rect">
            <a:avLst/>
          </a:prstGeom>
          <a:noFill/>
        </p:spPr>
      </p:pic>
    </p:spTree>
    <p:extLst>
      <p:ext uri="{BB962C8B-B14F-4D97-AF65-F5344CB8AC3E}">
        <p14:creationId xmlns:p14="http://schemas.microsoft.com/office/powerpoint/2010/main" val="362168890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U:\Current Live Work\CSDS18 Corporate Style Guide\Stationery\Powerpoint\Artwork\New-footer-artwork.png"/>
          <p:cNvPicPr>
            <a:picLocks noChangeAspect="1" noChangeArrowheads="1"/>
          </p:cNvPicPr>
          <p:nvPr/>
        </p:nvPicPr>
        <p:blipFill>
          <a:blip r:embed="rId3" cstate="print"/>
          <a:srcRect/>
          <a:stretch>
            <a:fillRect/>
          </a:stretch>
        </p:blipFill>
        <p:spPr bwMode="auto">
          <a:xfrm>
            <a:off x="0" y="6303264"/>
            <a:ext cx="9144000" cy="554736"/>
          </a:xfrm>
          <a:prstGeom prst="rect">
            <a:avLst/>
          </a:prstGeom>
          <a:noFill/>
        </p:spPr>
      </p:pic>
      <p:sp>
        <p:nvSpPr>
          <p:cNvPr id="5" name="Content Placeholder 4"/>
          <p:cNvSpPr>
            <a:spLocks noGrp="1"/>
          </p:cNvSpPr>
          <p:nvPr>
            <p:ph idx="4294967295"/>
          </p:nvPr>
        </p:nvSpPr>
        <p:spPr>
          <a:xfrm>
            <a:off x="251520" y="2348880"/>
            <a:ext cx="7920880" cy="3766468"/>
          </a:xfrm>
          <a:prstGeom prst="rect">
            <a:avLst/>
          </a:prstGeom>
        </p:spPr>
        <p:txBody>
          <a:bodyPr>
            <a:normAutofit/>
          </a:bodyPr>
          <a:lstStyle/>
          <a:p>
            <a:pPr lvl="0"/>
            <a:r>
              <a:rPr lang="en-GB" sz="2800" dirty="0">
                <a:latin typeface="Arial" panose="020B0604020202020204" pitchFamily="34" charset="0"/>
                <a:cs typeface="Arial" panose="020B0604020202020204" pitchFamily="34" charset="0"/>
              </a:rPr>
              <a:t>Excessive marking</a:t>
            </a:r>
          </a:p>
          <a:p>
            <a:pPr lvl="0"/>
            <a:r>
              <a:rPr lang="en-GB" sz="2800" dirty="0">
                <a:latin typeface="Arial" panose="020B0604020202020204" pitchFamily="34" charset="0"/>
                <a:cs typeface="Arial" panose="020B0604020202020204" pitchFamily="34" charset="0"/>
              </a:rPr>
              <a:t>Prescriptive planning</a:t>
            </a:r>
          </a:p>
          <a:p>
            <a:pPr lvl="0"/>
            <a:r>
              <a:rPr lang="en-GB" sz="2800" dirty="0">
                <a:latin typeface="Arial" panose="020B0604020202020204" pitchFamily="34" charset="0"/>
                <a:cs typeface="Arial" panose="020B0604020202020204" pitchFamily="34" charset="0"/>
              </a:rPr>
              <a:t>Lack of robust systems for tracking pupil achievement</a:t>
            </a:r>
          </a:p>
          <a:p>
            <a:pPr lvl="0"/>
            <a:r>
              <a:rPr lang="en-GB" sz="2800" dirty="0">
                <a:latin typeface="Arial" panose="020B0604020202020204" pitchFamily="34" charset="0"/>
                <a:cs typeface="Arial" panose="020B0604020202020204" pitchFamily="34" charset="0"/>
              </a:rPr>
              <a:t>Teachers collecting, analysing and reporting own data</a:t>
            </a:r>
          </a:p>
          <a:p>
            <a:pPr lvl="0"/>
            <a:r>
              <a:rPr lang="en-GB" sz="2800" dirty="0">
                <a:latin typeface="Arial" panose="020B0604020202020204" pitchFamily="34" charset="0"/>
                <a:cs typeface="Arial" panose="020B0604020202020204" pitchFamily="34" charset="0"/>
              </a:rPr>
              <a:t>Long end of year reports</a:t>
            </a:r>
          </a:p>
          <a:p>
            <a:pPr>
              <a:lnSpc>
                <a:spcPts val="4000"/>
              </a:lnSpc>
            </a:pPr>
            <a:endParaRPr lang="en-GB" sz="2800" dirty="0">
              <a:solidFill>
                <a:schemeClr val="tx1">
                  <a:lumMod val="75000"/>
                  <a:lumOff val="25000"/>
                </a:schemeClr>
              </a:solidFill>
              <a:latin typeface="Gill Sans MT" panose="020B0502020104020203" pitchFamily="34" charset="0"/>
            </a:endParaRPr>
          </a:p>
        </p:txBody>
      </p:sp>
      <p:sp>
        <p:nvSpPr>
          <p:cNvPr id="9" name="Title 1"/>
          <p:cNvSpPr txBox="1">
            <a:spLocks/>
          </p:cNvSpPr>
          <p:nvPr/>
        </p:nvSpPr>
        <p:spPr>
          <a:xfrm>
            <a:off x="457200" y="274638"/>
            <a:ext cx="8229600" cy="1143000"/>
          </a:xfrm>
          <a:prstGeom prst="rect">
            <a:avLst/>
          </a:prstGeom>
        </p:spPr>
        <p:txBody>
          <a:bodyPr anchor="t" anchorCtr="0">
            <a:noAutofit/>
          </a:bodyPr>
          <a:lstStyle>
            <a:lvl1pPr algn="l" defTabSz="914400" rtl="0" eaLnBrk="1" latinLnBrk="0" hangingPunct="1">
              <a:spcBef>
                <a:spcPct val="0"/>
              </a:spcBef>
              <a:buNone/>
              <a:defRPr lang="en-GB" sz="5400" b="1" kern="1200" dirty="0">
                <a:solidFill>
                  <a:schemeClr val="bg1"/>
                </a:solidFill>
                <a:latin typeface="Gill Sans MT" panose="020B0502020104020203" pitchFamily="34" charset="0"/>
                <a:ea typeface="+mj-ea"/>
                <a:cs typeface="+mj-cs"/>
              </a:defRPr>
            </a:lvl1pPr>
          </a:lstStyle>
          <a:p>
            <a:r>
              <a:rPr lang="en-GB" dirty="0">
                <a:solidFill>
                  <a:srgbClr val="1B9589"/>
                </a:solidFill>
                <a:latin typeface="Arial" panose="020B0604020202020204" pitchFamily="34" charset="0"/>
                <a:cs typeface="Arial" panose="020B0604020202020204" pitchFamily="34" charset="0"/>
              </a:rPr>
              <a:t>Challenges faced in school</a:t>
            </a:r>
          </a:p>
        </p:txBody>
      </p:sp>
    </p:spTree>
    <p:extLst>
      <p:ext uri="{BB962C8B-B14F-4D97-AF65-F5344CB8AC3E}">
        <p14:creationId xmlns:p14="http://schemas.microsoft.com/office/powerpoint/2010/main" val="226878102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a:xfrm>
            <a:off x="467544" y="1844824"/>
            <a:ext cx="8229600" cy="4320480"/>
          </a:xfrm>
        </p:spPr>
        <p:txBody>
          <a:bodyPr/>
          <a:lstStyle/>
          <a:p>
            <a:r>
              <a:rPr lang="en-GB" b="0" dirty="0">
                <a:solidFill>
                  <a:schemeClr val="tx1"/>
                </a:solidFill>
                <a:latin typeface="Arial" panose="020B0604020202020204" pitchFamily="34" charset="0"/>
                <a:cs typeface="Arial" panose="020B0604020202020204" pitchFamily="34" charset="0"/>
              </a:rPr>
              <a:t>Reporting was changed so reports were sent 3 times a year spreading out the workload so there was not one long report annually</a:t>
            </a:r>
          </a:p>
          <a:p>
            <a:r>
              <a:rPr lang="en-GB" b="0" dirty="0">
                <a:solidFill>
                  <a:schemeClr val="tx1"/>
                </a:solidFill>
                <a:latin typeface="Arial" panose="020B0604020202020204" pitchFamily="34" charset="0"/>
                <a:cs typeface="Arial" panose="020B0604020202020204" pitchFamily="34" charset="0"/>
              </a:rPr>
              <a:t>Teachers were no longer required to analyse data.</a:t>
            </a:r>
          </a:p>
          <a:p>
            <a:r>
              <a:rPr lang="en-GB" b="0" dirty="0">
                <a:solidFill>
                  <a:schemeClr val="tx1"/>
                </a:solidFill>
                <a:latin typeface="Arial" panose="020B0604020202020204" pitchFamily="34" charset="0"/>
                <a:cs typeface="Arial" panose="020B0604020202020204" pitchFamily="34" charset="0"/>
              </a:rPr>
              <a:t>Termly pupil progress meetings made tracking become more robust. Standardised tests were used termly.</a:t>
            </a:r>
          </a:p>
          <a:p>
            <a:r>
              <a:rPr lang="en-GB" b="0" dirty="0">
                <a:solidFill>
                  <a:schemeClr val="tx1"/>
                </a:solidFill>
                <a:latin typeface="Arial" panose="020B0604020202020204" pitchFamily="34" charset="0"/>
                <a:cs typeface="Arial" panose="020B0604020202020204" pitchFamily="34" charset="0"/>
              </a:rPr>
              <a:t>Emphasis was based on verbal feedback rather than written marking. Teachers responded to children’s work during the lesson</a:t>
            </a:r>
            <a:r>
              <a:rPr lang="en-GB" b="0" dirty="0">
                <a:solidFill>
                  <a:schemeClr val="tx1"/>
                </a:solidFill>
              </a:rPr>
              <a:t>. </a:t>
            </a:r>
            <a:r>
              <a:rPr lang="en-GB" b="0" dirty="0"/>
              <a:t>ability</a:t>
            </a:r>
            <a:r>
              <a:rPr lang="en-GB" dirty="0"/>
              <a:t>.</a:t>
            </a:r>
          </a:p>
          <a:p>
            <a:endParaRPr lang="en-GB" dirty="0">
              <a:solidFill>
                <a:schemeClr val="tx1"/>
              </a:solidFill>
            </a:endParaRPr>
          </a:p>
        </p:txBody>
      </p:sp>
      <p:sp>
        <p:nvSpPr>
          <p:cNvPr id="4" name="Text Placeholder 3"/>
          <p:cNvSpPr>
            <a:spLocks noGrp="1"/>
          </p:cNvSpPr>
          <p:nvPr>
            <p:ph type="body" sz="quarter" idx="11"/>
          </p:nvPr>
        </p:nvSpPr>
        <p:spPr>
          <a:xfrm>
            <a:off x="1187624" y="476672"/>
            <a:ext cx="7056784" cy="647700"/>
          </a:xfrm>
        </p:spPr>
        <p:txBody>
          <a:bodyPr/>
          <a:lstStyle/>
          <a:p>
            <a:r>
              <a:rPr lang="en-GB" b="1" dirty="0">
                <a:solidFill>
                  <a:srgbClr val="1B998D"/>
                </a:solidFill>
                <a:latin typeface="Arial" panose="020B0604020202020204" pitchFamily="34" charset="0"/>
                <a:cs typeface="Arial" panose="020B0604020202020204" pitchFamily="34" charset="0"/>
              </a:rPr>
              <a:t>How the school addressed the challenges:</a:t>
            </a:r>
            <a:endParaRPr lang="en-GB" dirty="0">
              <a:solidFill>
                <a:srgbClr val="1B998D"/>
              </a:solidFill>
              <a:latin typeface="Arial" panose="020B0604020202020204" pitchFamily="34" charset="0"/>
              <a:cs typeface="Arial" panose="020B0604020202020204" pitchFamily="34" charset="0"/>
            </a:endParaRPr>
          </a:p>
          <a:p>
            <a:endParaRPr lang="en-GB" dirty="0"/>
          </a:p>
        </p:txBody>
      </p:sp>
    </p:spTree>
    <p:extLst>
      <p:ext uri="{BB962C8B-B14F-4D97-AF65-F5344CB8AC3E}">
        <p14:creationId xmlns:p14="http://schemas.microsoft.com/office/powerpoint/2010/main" val="388464723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6000" dirty="0">
                <a:latin typeface="Arial" panose="020B0604020202020204" pitchFamily="34" charset="0"/>
                <a:cs typeface="Arial" panose="020B0604020202020204" pitchFamily="34" charset="0"/>
              </a:rPr>
              <a:t>How relevant is this to </a:t>
            </a:r>
            <a:r>
              <a:rPr lang="en-GB" dirty="0"/>
              <a:t>SaPTS</a:t>
            </a:r>
            <a:br>
              <a:rPr lang="en-GB" dirty="0"/>
            </a:br>
            <a:endParaRPr lang="en-GB" dirty="0"/>
          </a:p>
        </p:txBody>
      </p:sp>
      <p:sp>
        <p:nvSpPr>
          <p:cNvPr id="3" name="Content Placeholder 2"/>
          <p:cNvSpPr>
            <a:spLocks noGrp="1"/>
          </p:cNvSpPr>
          <p:nvPr>
            <p:ph idx="1"/>
          </p:nvPr>
        </p:nvSpPr>
        <p:spPr>
          <a:xfrm>
            <a:off x="467544" y="1556792"/>
            <a:ext cx="8229600" cy="4137323"/>
          </a:xfrm>
        </p:spPr>
        <p:txBody>
          <a:bodyPr/>
          <a:lstStyle/>
          <a:p>
            <a:r>
              <a:rPr lang="en-GB" sz="2400" b="0" dirty="0">
                <a:solidFill>
                  <a:schemeClr val="tx1"/>
                </a:solidFill>
                <a:latin typeface="Arial" panose="020B0604020202020204" pitchFamily="34" charset="0"/>
                <a:cs typeface="Arial" panose="020B0604020202020204" pitchFamily="34" charset="0"/>
              </a:rPr>
              <a:t>The format of the Making a Difference planning could be modified to make objectives, provision and outcomes clearer (perhaps being more in the style of a termly support plan or IEP, as discussed at previous meetings).</a:t>
            </a:r>
          </a:p>
          <a:p>
            <a:r>
              <a:rPr lang="en-GB" sz="2400" b="0" dirty="0">
                <a:solidFill>
                  <a:schemeClr val="tx1"/>
                </a:solidFill>
                <a:latin typeface="Arial" panose="020B0604020202020204" pitchFamily="34" charset="0"/>
                <a:cs typeface="Arial" panose="020B0604020202020204" pitchFamily="34" charset="0"/>
              </a:rPr>
              <a:t>To reduce the  pressure on teachers of collecting data a standard letter to schools explaining what data we would like, when we would like it and the purpose of us collecting it may be useful.</a:t>
            </a:r>
          </a:p>
          <a:p>
            <a:r>
              <a:rPr lang="en-GB" sz="2400" b="0" dirty="0">
                <a:solidFill>
                  <a:schemeClr val="tx1"/>
                </a:solidFill>
                <a:latin typeface="Arial" panose="020B0604020202020204" pitchFamily="34" charset="0"/>
                <a:cs typeface="Arial" panose="020B0604020202020204" pitchFamily="34" charset="0"/>
              </a:rPr>
              <a:t>We could look at how we track pupil progress in our termly pupil progress meetings </a:t>
            </a:r>
          </a:p>
          <a:p>
            <a:endParaRPr lang="en-GB" b="0" dirty="0">
              <a:solidFill>
                <a:schemeClr val="tx1"/>
              </a:solidFill>
            </a:endParaRPr>
          </a:p>
          <a:p>
            <a:endParaRPr lang="en-GB" dirty="0"/>
          </a:p>
        </p:txBody>
      </p:sp>
      <p:sp>
        <p:nvSpPr>
          <p:cNvPr id="4" name="Text Placeholder 3"/>
          <p:cNvSpPr>
            <a:spLocks noGrp="1"/>
          </p:cNvSpPr>
          <p:nvPr>
            <p:ph type="body" sz="quarter" idx="11"/>
          </p:nvPr>
        </p:nvSpPr>
        <p:spPr>
          <a:xfrm>
            <a:off x="467544" y="692696"/>
            <a:ext cx="7560071" cy="647700"/>
          </a:xfrm>
        </p:spPr>
        <p:txBody>
          <a:bodyPr/>
          <a:lstStyle/>
          <a:p>
            <a:pPr algn="ctr"/>
            <a:r>
              <a:rPr lang="en-GB" b="1" dirty="0">
                <a:solidFill>
                  <a:srgbClr val="1B9589"/>
                </a:solidFill>
                <a:latin typeface="Arial" panose="020B0604020202020204" pitchFamily="34" charset="0"/>
                <a:cs typeface="Arial" panose="020B0604020202020204" pitchFamily="34" charset="0"/>
              </a:rPr>
              <a:t>Suggested implications for </a:t>
            </a:r>
            <a:r>
              <a:rPr lang="en-GB" b="1" dirty="0" err="1">
                <a:solidFill>
                  <a:srgbClr val="1B9589"/>
                </a:solidFill>
                <a:latin typeface="Arial" panose="020B0604020202020204" pitchFamily="34" charset="0"/>
                <a:cs typeface="Arial" panose="020B0604020202020204" pitchFamily="34" charset="0"/>
              </a:rPr>
              <a:t>SaPTS</a:t>
            </a:r>
            <a:endParaRPr lang="en-GB" dirty="0">
              <a:solidFill>
                <a:srgbClr val="1B958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2164488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79512" y="1124744"/>
            <a:ext cx="8964488" cy="584775"/>
          </a:xfrm>
          <a:prstGeom prst="rect">
            <a:avLst/>
          </a:prstGeom>
        </p:spPr>
        <p:txBody>
          <a:bodyPr wrap="square">
            <a:spAutoFit/>
          </a:bodyPr>
          <a:lstStyle/>
          <a:p>
            <a:pPr>
              <a:defRPr/>
            </a:pPr>
            <a:r>
              <a:rPr lang="en-GB" sz="3200" b="1" dirty="0">
                <a:solidFill>
                  <a:srgbClr val="1B9589"/>
                </a:solidFill>
                <a:latin typeface="Arial" panose="020B0604020202020204" pitchFamily="34" charset="0"/>
                <a:cs typeface="Arial" panose="020B0604020202020204" pitchFamily="34" charset="0"/>
              </a:rPr>
              <a:t>Transform Trust – Together we’re Better</a:t>
            </a:r>
          </a:p>
        </p:txBody>
      </p:sp>
      <p:pic>
        <p:nvPicPr>
          <p:cNvPr id="1029" name="Picture 5" descr="U:\Current Live Work\CSDS18 Corporate Style Guide\Stationery\Powerpoint\Artwork\Social-icons.png"/>
          <p:cNvPicPr>
            <a:picLocks noChangeAspect="1" noChangeArrowheads="1"/>
          </p:cNvPicPr>
          <p:nvPr/>
        </p:nvPicPr>
        <p:blipFill>
          <a:blip r:embed="rId3" cstate="print"/>
          <a:srcRect/>
          <a:stretch>
            <a:fillRect/>
          </a:stretch>
        </p:blipFill>
        <p:spPr bwMode="auto">
          <a:xfrm>
            <a:off x="17136888" y="6481192"/>
            <a:ext cx="1208708" cy="211524"/>
          </a:xfrm>
          <a:prstGeom prst="rect">
            <a:avLst/>
          </a:prstGeom>
          <a:noFill/>
        </p:spPr>
      </p:pic>
      <p:pic>
        <p:nvPicPr>
          <p:cNvPr id="18" name="Picture 2" descr="U:\Current Live Work\CSDS18 Corporate Style Guide\Stationery\Powerpoint\Artwork\New-footer-artwork.png"/>
          <p:cNvPicPr>
            <a:picLocks noChangeAspect="1" noChangeArrowheads="1"/>
          </p:cNvPicPr>
          <p:nvPr/>
        </p:nvPicPr>
        <p:blipFill>
          <a:blip r:embed="rId4" cstate="print"/>
          <a:srcRect/>
          <a:stretch>
            <a:fillRect/>
          </a:stretch>
        </p:blipFill>
        <p:spPr bwMode="auto">
          <a:xfrm>
            <a:off x="0" y="6303264"/>
            <a:ext cx="9144000" cy="554736"/>
          </a:xfrm>
          <a:prstGeom prst="rect">
            <a:avLst/>
          </a:prstGeom>
          <a:noFill/>
        </p:spPr>
      </p:pic>
      <p:pic>
        <p:nvPicPr>
          <p:cNvPr id="1026" name="Picture 2" descr="Y:\Marketing\corporate_logos\ERYC_200dpi_jpeg.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128232" y="260648"/>
            <a:ext cx="3067050" cy="531339"/>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467544" y="1844824"/>
            <a:ext cx="7632848" cy="523220"/>
          </a:xfrm>
          <a:prstGeom prst="rect">
            <a:avLst/>
          </a:prstGeom>
          <a:noFill/>
        </p:spPr>
        <p:txBody>
          <a:bodyPr wrap="square" rtlCol="0">
            <a:spAutoFit/>
          </a:bodyPr>
          <a:lstStyle/>
          <a:p>
            <a:r>
              <a:rPr lang="en-GB" sz="2800" dirty="0">
                <a:latin typeface="Arial" panose="020B0604020202020204" pitchFamily="34" charset="0"/>
                <a:cs typeface="Arial" panose="020B0604020202020204" pitchFamily="34" charset="0"/>
              </a:rPr>
              <a:t>Collaborative planning – managing work load</a:t>
            </a:r>
          </a:p>
        </p:txBody>
      </p:sp>
      <p:sp>
        <p:nvSpPr>
          <p:cNvPr id="4" name="TextBox 3"/>
          <p:cNvSpPr txBox="1"/>
          <p:nvPr/>
        </p:nvSpPr>
        <p:spPr>
          <a:xfrm>
            <a:off x="611560" y="2500134"/>
            <a:ext cx="7056784" cy="1569660"/>
          </a:xfrm>
          <a:prstGeom prst="rect">
            <a:avLst/>
          </a:prstGeom>
          <a:noFill/>
        </p:spPr>
        <p:txBody>
          <a:bodyPr wrap="square" rtlCol="0">
            <a:spAutoFit/>
          </a:bodyPr>
          <a:lstStyle/>
          <a:p>
            <a:r>
              <a:rPr lang="en-GB" sz="3200" dirty="0">
                <a:latin typeface="Arial" panose="020B0604020202020204" pitchFamily="34" charset="0"/>
                <a:cs typeface="Arial" panose="020B0604020202020204" pitchFamily="34" charset="0"/>
              </a:rPr>
              <a:t>Aim – </a:t>
            </a:r>
          </a:p>
          <a:p>
            <a:r>
              <a:rPr lang="en-GB" sz="3200" dirty="0">
                <a:latin typeface="Arial" panose="020B0604020202020204" pitchFamily="34" charset="0"/>
                <a:cs typeface="Arial" panose="020B0604020202020204" pitchFamily="34" charset="0"/>
              </a:rPr>
              <a:t> Eliminate unnecessary workload  around  planning and resources</a:t>
            </a:r>
          </a:p>
        </p:txBody>
      </p:sp>
    </p:spTree>
    <p:extLst>
      <p:ext uri="{BB962C8B-B14F-4D97-AF65-F5344CB8AC3E}">
        <p14:creationId xmlns:p14="http://schemas.microsoft.com/office/powerpoint/2010/main" val="34684546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4400" b="0" dirty="0">
                <a:solidFill>
                  <a:srgbClr val="1DA396"/>
                </a:solidFill>
                <a:latin typeface="Arial" panose="020B0604020202020204" pitchFamily="34" charset="0"/>
                <a:cs typeface="Arial" panose="020B0604020202020204" pitchFamily="34" charset="0"/>
              </a:rPr>
              <a:t>How was this done?</a:t>
            </a:r>
          </a:p>
        </p:txBody>
      </p:sp>
      <p:sp>
        <p:nvSpPr>
          <p:cNvPr id="3" name="Content Placeholder 2"/>
          <p:cNvSpPr>
            <a:spLocks noGrp="1"/>
          </p:cNvSpPr>
          <p:nvPr>
            <p:ph idx="1"/>
          </p:nvPr>
        </p:nvSpPr>
        <p:spPr/>
        <p:txBody>
          <a:bodyPr/>
          <a:lstStyle/>
          <a:p>
            <a:r>
              <a:rPr lang="en-GB" dirty="0"/>
              <a:t>XXXX</a:t>
            </a:r>
          </a:p>
          <a:p>
            <a:r>
              <a:rPr lang="en-GB" dirty="0"/>
              <a:t>XXXX</a:t>
            </a:r>
          </a:p>
          <a:p>
            <a:r>
              <a:rPr lang="en-GB" dirty="0"/>
              <a:t>XXXX</a:t>
            </a:r>
          </a:p>
          <a:p>
            <a:r>
              <a:rPr lang="en-GB" dirty="0"/>
              <a:t>XXXX</a:t>
            </a:r>
          </a:p>
        </p:txBody>
      </p:sp>
      <p:sp>
        <p:nvSpPr>
          <p:cNvPr id="6" name="TextBox 5"/>
          <p:cNvSpPr txBox="1"/>
          <p:nvPr/>
        </p:nvSpPr>
        <p:spPr>
          <a:xfrm>
            <a:off x="827584" y="1417638"/>
            <a:ext cx="7632848" cy="3754874"/>
          </a:xfrm>
          <a:prstGeom prst="rect">
            <a:avLst/>
          </a:prstGeom>
          <a:noFill/>
        </p:spPr>
        <p:txBody>
          <a:bodyPr wrap="square" rtlCol="0">
            <a:spAutoFit/>
          </a:bodyPr>
          <a:lstStyle/>
          <a:p>
            <a:pPr marL="285750" indent="-285750">
              <a:buFont typeface="Arial" panose="020B0604020202020204" pitchFamily="34" charset="0"/>
              <a:buChar char="•"/>
            </a:pPr>
            <a:r>
              <a:rPr lang="en-GB" sz="4400" dirty="0">
                <a:latin typeface="Arial" panose="020B0604020202020204" pitchFamily="34" charset="0"/>
                <a:cs typeface="Arial" panose="020B0604020202020204" pitchFamily="34" charset="0"/>
              </a:rPr>
              <a:t>Valuing and using professional resources</a:t>
            </a:r>
          </a:p>
          <a:p>
            <a:pPr marL="285750" indent="-285750">
              <a:buFont typeface="Arial" panose="020B0604020202020204" pitchFamily="34" charset="0"/>
              <a:buChar char="•"/>
            </a:pPr>
            <a:r>
              <a:rPr lang="en-GB" sz="4400" dirty="0">
                <a:latin typeface="Arial" panose="020B0604020202020204" pitchFamily="34" charset="0"/>
                <a:cs typeface="Arial" panose="020B0604020202020204" pitchFamily="34" charset="0"/>
              </a:rPr>
              <a:t>Collaborative planning to produce  planning that all can use</a:t>
            </a:r>
          </a:p>
          <a:p>
            <a:pPr marL="285750" indent="-285750">
              <a:buFont typeface="Arial" panose="020B0604020202020204" pitchFamily="34" charset="0"/>
              <a:buChar char="•"/>
            </a:pPr>
            <a:endParaRPr lang="en-GB" dirty="0"/>
          </a:p>
        </p:txBody>
      </p:sp>
    </p:spTree>
    <p:extLst>
      <p:ext uri="{BB962C8B-B14F-4D97-AF65-F5344CB8AC3E}">
        <p14:creationId xmlns:p14="http://schemas.microsoft.com/office/powerpoint/2010/main" val="23665660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4800" dirty="0">
                <a:solidFill>
                  <a:srgbClr val="1B998D"/>
                </a:solidFill>
                <a:latin typeface="Arial" panose="020B0604020202020204" pitchFamily="34" charset="0"/>
                <a:cs typeface="Arial" panose="020B0604020202020204" pitchFamily="34" charset="0"/>
              </a:rPr>
              <a:t>Teacher Workload Review Groups’ Summary</a:t>
            </a:r>
          </a:p>
        </p:txBody>
      </p:sp>
      <p:sp>
        <p:nvSpPr>
          <p:cNvPr id="3" name="Content Placeholder 2"/>
          <p:cNvSpPr>
            <a:spLocks noGrp="1"/>
          </p:cNvSpPr>
          <p:nvPr>
            <p:ph idx="1"/>
          </p:nvPr>
        </p:nvSpPr>
        <p:spPr>
          <a:xfrm>
            <a:off x="457200" y="1772816"/>
            <a:ext cx="8229600" cy="4464496"/>
          </a:xfrm>
        </p:spPr>
        <p:txBody>
          <a:bodyPr/>
          <a:lstStyle/>
          <a:p>
            <a:r>
              <a:rPr lang="en-GB" dirty="0"/>
              <a:t>XXXX</a:t>
            </a:r>
          </a:p>
          <a:p>
            <a:r>
              <a:rPr lang="en-GB" dirty="0"/>
              <a:t>XXXX</a:t>
            </a:r>
          </a:p>
          <a:p>
            <a:r>
              <a:rPr lang="en-GB" dirty="0"/>
              <a:t>XXXX</a:t>
            </a:r>
          </a:p>
          <a:p>
            <a:r>
              <a:rPr lang="en-GB" dirty="0"/>
              <a:t>XXXX</a:t>
            </a:r>
          </a:p>
        </p:txBody>
      </p:sp>
      <p:sp>
        <p:nvSpPr>
          <p:cNvPr id="4" name="Text Placeholder 3"/>
          <p:cNvSpPr>
            <a:spLocks noGrp="1"/>
          </p:cNvSpPr>
          <p:nvPr>
            <p:ph type="body" sz="quarter" idx="11"/>
          </p:nvPr>
        </p:nvSpPr>
        <p:spPr>
          <a:xfrm>
            <a:off x="457200" y="2204864"/>
            <a:ext cx="8229600" cy="3456384"/>
          </a:xfrm>
        </p:spPr>
        <p:txBody>
          <a:bodyPr/>
          <a:lstStyle/>
          <a:p>
            <a:pPr marL="457200" indent="-457200">
              <a:buFontTx/>
              <a:buChar char="-"/>
            </a:pPr>
            <a:r>
              <a:rPr lang="en-GB" sz="2800" dirty="0">
                <a:solidFill>
                  <a:schemeClr val="tx1"/>
                </a:solidFill>
                <a:latin typeface="Arial" panose="020B0604020202020204" pitchFamily="34" charset="0"/>
                <a:cs typeface="Arial" panose="020B0604020202020204" pitchFamily="34" charset="0"/>
              </a:rPr>
              <a:t>The purpose of the work should have an impact on pupils</a:t>
            </a:r>
          </a:p>
          <a:p>
            <a:pPr marL="457200" indent="-457200">
              <a:buFontTx/>
              <a:buChar char="-"/>
            </a:pPr>
            <a:r>
              <a:rPr lang="en-GB" sz="2800" dirty="0">
                <a:solidFill>
                  <a:schemeClr val="tx1"/>
                </a:solidFill>
                <a:latin typeface="Arial" panose="020B0604020202020204" pitchFamily="34" charset="0"/>
                <a:cs typeface="Arial" panose="020B0604020202020204" pitchFamily="34" charset="0"/>
              </a:rPr>
              <a:t>Must be time efficient</a:t>
            </a:r>
          </a:p>
          <a:p>
            <a:pPr marL="457200" indent="-457200">
              <a:buFontTx/>
              <a:buChar char="-"/>
            </a:pPr>
            <a:r>
              <a:rPr lang="en-GB" sz="2800" dirty="0">
                <a:solidFill>
                  <a:schemeClr val="tx1"/>
                </a:solidFill>
                <a:latin typeface="Arial" panose="020B0604020202020204" pitchFamily="34" charset="0"/>
                <a:cs typeface="Arial" panose="020B0604020202020204" pitchFamily="34" charset="0"/>
              </a:rPr>
              <a:t>Maintain a proportionate approach</a:t>
            </a:r>
          </a:p>
          <a:p>
            <a:pPr marL="457200" indent="-457200">
              <a:buFontTx/>
              <a:buChar char="-"/>
            </a:pPr>
            <a:r>
              <a:rPr lang="en-GB" sz="2800" dirty="0">
                <a:solidFill>
                  <a:schemeClr val="tx1"/>
                </a:solidFill>
                <a:latin typeface="Arial" panose="020B0604020202020204" pitchFamily="34" charset="0"/>
                <a:cs typeface="Arial" panose="020B0604020202020204" pitchFamily="34" charset="0"/>
              </a:rPr>
              <a:t>Entrenched cultural attitudes need to change</a:t>
            </a:r>
          </a:p>
          <a:p>
            <a:pPr marL="457200" indent="-457200">
              <a:buFontTx/>
              <a:buChar char="-"/>
            </a:pPr>
            <a:r>
              <a:rPr lang="en-GB" sz="2800" dirty="0">
                <a:solidFill>
                  <a:schemeClr val="tx1"/>
                </a:solidFill>
                <a:latin typeface="Arial" panose="020B0604020202020204" pitchFamily="34" charset="0"/>
                <a:cs typeface="Arial" panose="020B0604020202020204" pitchFamily="34" charset="0"/>
              </a:rPr>
              <a:t>Schools need to reassess and streamline</a:t>
            </a:r>
          </a:p>
          <a:p>
            <a:pPr marL="457200" indent="-457200">
              <a:buFontTx/>
              <a:buChar char="-"/>
            </a:pPr>
            <a:endParaRPr lang="en-GB" dirty="0"/>
          </a:p>
        </p:txBody>
      </p:sp>
    </p:spTree>
    <p:extLst>
      <p:ext uri="{BB962C8B-B14F-4D97-AF65-F5344CB8AC3E}">
        <p14:creationId xmlns:p14="http://schemas.microsoft.com/office/powerpoint/2010/main" val="146651602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U:\Current Live Work\CSDS18 Corporate Style Guide\Stationery\Powerpoint\Artwork\New-footer-artwork.png"/>
          <p:cNvPicPr>
            <a:picLocks noChangeAspect="1" noChangeArrowheads="1"/>
          </p:cNvPicPr>
          <p:nvPr/>
        </p:nvPicPr>
        <p:blipFill>
          <a:blip r:embed="rId3" cstate="print"/>
          <a:srcRect/>
          <a:stretch>
            <a:fillRect/>
          </a:stretch>
        </p:blipFill>
        <p:spPr bwMode="auto">
          <a:xfrm>
            <a:off x="0" y="6303264"/>
            <a:ext cx="9144000" cy="554736"/>
          </a:xfrm>
          <a:prstGeom prst="rect">
            <a:avLst/>
          </a:prstGeom>
          <a:noFill/>
        </p:spPr>
      </p:pic>
      <p:sp>
        <p:nvSpPr>
          <p:cNvPr id="5" name="Content Placeholder 4"/>
          <p:cNvSpPr>
            <a:spLocks noGrp="1"/>
          </p:cNvSpPr>
          <p:nvPr>
            <p:ph idx="4294967295"/>
          </p:nvPr>
        </p:nvSpPr>
        <p:spPr>
          <a:xfrm>
            <a:off x="251520" y="1589385"/>
            <a:ext cx="8640960" cy="4525963"/>
          </a:xfrm>
          <a:prstGeom prst="rect">
            <a:avLst/>
          </a:prstGeom>
        </p:spPr>
        <p:txBody>
          <a:bodyPr>
            <a:normAutofit fontScale="92500"/>
          </a:bodyPr>
          <a:lstStyle/>
          <a:p>
            <a:pPr>
              <a:lnSpc>
                <a:spcPts val="4000"/>
              </a:lnSpc>
            </a:pPr>
            <a:r>
              <a:rPr lang="en-GB" sz="2800" dirty="0">
                <a:latin typeface="Arial" panose="020B0604020202020204" pitchFamily="34" charset="0"/>
                <a:cs typeface="Arial" panose="020B0604020202020204" pitchFamily="34" charset="0"/>
              </a:rPr>
              <a:t>Marking- need to address quality vs quantity and debunk myths around marking</a:t>
            </a:r>
          </a:p>
          <a:p>
            <a:pPr>
              <a:lnSpc>
                <a:spcPts val="4000"/>
              </a:lnSpc>
            </a:pPr>
            <a:r>
              <a:rPr lang="en-GB" sz="2800" dirty="0">
                <a:latin typeface="Arial" panose="020B0604020202020204" pitchFamily="34" charset="0"/>
                <a:cs typeface="Arial" panose="020B0604020202020204" pitchFamily="34" charset="0"/>
              </a:rPr>
              <a:t>Planning and Resources- schemes of work rather than individual lesson planning, should suit the purpose</a:t>
            </a:r>
          </a:p>
          <a:p>
            <a:pPr>
              <a:lnSpc>
                <a:spcPts val="4000"/>
              </a:lnSpc>
            </a:pPr>
            <a:r>
              <a:rPr lang="en-GB" sz="2800" dirty="0">
                <a:latin typeface="Arial" panose="020B0604020202020204" pitchFamily="34" charset="0"/>
                <a:cs typeface="Arial" panose="020B0604020202020204" pitchFamily="34" charset="0"/>
              </a:rPr>
              <a:t>Data Management- what is the purpose of collecting it? Does it impact pupils? Should be used to inform teaching</a:t>
            </a:r>
          </a:p>
          <a:p>
            <a:pPr>
              <a:lnSpc>
                <a:spcPts val="4000"/>
              </a:lnSpc>
            </a:pPr>
            <a:r>
              <a:rPr lang="en-GB" sz="2800" dirty="0">
                <a:latin typeface="Arial" panose="020B0604020202020204" pitchFamily="34" charset="0"/>
                <a:cs typeface="Arial" panose="020B0604020202020204" pitchFamily="34" charset="0"/>
              </a:rPr>
              <a:t>Need to evaluate existing and then streamline practice</a:t>
            </a:r>
          </a:p>
          <a:p>
            <a:pPr>
              <a:lnSpc>
                <a:spcPts val="4000"/>
              </a:lnSpc>
            </a:pPr>
            <a:endParaRPr lang="en-GB" sz="2800" dirty="0">
              <a:solidFill>
                <a:schemeClr val="tx1">
                  <a:lumMod val="75000"/>
                  <a:lumOff val="25000"/>
                </a:schemeClr>
              </a:solidFill>
              <a:latin typeface="Gill Sans MT" panose="020B0502020104020203" pitchFamily="34" charset="0"/>
            </a:endParaRPr>
          </a:p>
        </p:txBody>
      </p:sp>
      <p:sp>
        <p:nvSpPr>
          <p:cNvPr id="9" name="Title 1"/>
          <p:cNvSpPr txBox="1">
            <a:spLocks/>
          </p:cNvSpPr>
          <p:nvPr/>
        </p:nvSpPr>
        <p:spPr>
          <a:xfrm>
            <a:off x="457200" y="274638"/>
            <a:ext cx="8229600" cy="1143000"/>
          </a:xfrm>
          <a:prstGeom prst="rect">
            <a:avLst/>
          </a:prstGeom>
        </p:spPr>
        <p:txBody>
          <a:bodyPr anchor="t" anchorCtr="0">
            <a:noAutofit/>
          </a:bodyPr>
          <a:lstStyle>
            <a:lvl1pPr algn="l" defTabSz="914400" rtl="0" eaLnBrk="1" latinLnBrk="0" hangingPunct="1">
              <a:spcBef>
                <a:spcPct val="0"/>
              </a:spcBef>
              <a:buNone/>
              <a:defRPr lang="en-GB" sz="5400" b="1" kern="1200" dirty="0">
                <a:solidFill>
                  <a:schemeClr val="bg1"/>
                </a:solidFill>
                <a:latin typeface="Gill Sans MT" panose="020B0502020104020203" pitchFamily="34" charset="0"/>
                <a:ea typeface="+mj-ea"/>
                <a:cs typeface="+mj-cs"/>
              </a:defRPr>
            </a:lvl1pPr>
          </a:lstStyle>
          <a:p>
            <a:r>
              <a:rPr lang="en-GB" dirty="0">
                <a:solidFill>
                  <a:srgbClr val="1B998D"/>
                </a:solidFill>
                <a:latin typeface="Arial" panose="020B0604020202020204" pitchFamily="34" charset="0"/>
                <a:cs typeface="Arial" panose="020B0604020202020204" pitchFamily="34" charset="0"/>
              </a:rPr>
              <a:t>Issues</a:t>
            </a:r>
          </a:p>
        </p:txBody>
      </p:sp>
    </p:spTree>
    <p:extLst>
      <p:ext uri="{BB962C8B-B14F-4D97-AF65-F5344CB8AC3E}">
        <p14:creationId xmlns:p14="http://schemas.microsoft.com/office/powerpoint/2010/main" val="152017686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U:\Current Live Work\CSDS18 Corporate Style Guide\Stationery\Powerpoint\Artwork\New-footer-artwork.png"/>
          <p:cNvPicPr>
            <a:picLocks noChangeAspect="1" noChangeArrowheads="1"/>
          </p:cNvPicPr>
          <p:nvPr/>
        </p:nvPicPr>
        <p:blipFill>
          <a:blip r:embed="rId3" cstate="print"/>
          <a:srcRect/>
          <a:stretch>
            <a:fillRect/>
          </a:stretch>
        </p:blipFill>
        <p:spPr bwMode="auto">
          <a:xfrm>
            <a:off x="0" y="6303264"/>
            <a:ext cx="9144000" cy="554736"/>
          </a:xfrm>
          <a:prstGeom prst="rect">
            <a:avLst/>
          </a:prstGeom>
          <a:noFill/>
        </p:spPr>
      </p:pic>
      <p:sp>
        <p:nvSpPr>
          <p:cNvPr id="5" name="Content Placeholder 4"/>
          <p:cNvSpPr>
            <a:spLocks noGrp="1"/>
          </p:cNvSpPr>
          <p:nvPr>
            <p:ph idx="4294967295"/>
          </p:nvPr>
        </p:nvSpPr>
        <p:spPr>
          <a:xfrm>
            <a:off x="251520" y="1589385"/>
            <a:ext cx="8640960" cy="4525963"/>
          </a:xfrm>
          <a:prstGeom prst="rect">
            <a:avLst/>
          </a:prstGeom>
        </p:spPr>
        <p:txBody>
          <a:bodyPr>
            <a:normAutofit/>
          </a:bodyPr>
          <a:lstStyle/>
          <a:p>
            <a:pPr>
              <a:lnSpc>
                <a:spcPts val="4000"/>
              </a:lnSpc>
            </a:pPr>
            <a:r>
              <a:rPr lang="en-GB" sz="2800" dirty="0">
                <a:latin typeface="Arial" panose="020B0604020202020204" pitchFamily="34" charset="0"/>
                <a:cs typeface="Arial" panose="020B0604020202020204" pitchFamily="34" charset="0"/>
              </a:rPr>
              <a:t>Whole service planning- what SOW are available?</a:t>
            </a:r>
          </a:p>
          <a:p>
            <a:pPr>
              <a:lnSpc>
                <a:spcPts val="4000"/>
              </a:lnSpc>
            </a:pPr>
            <a:r>
              <a:rPr lang="en-GB" sz="2800" dirty="0">
                <a:latin typeface="Arial" panose="020B0604020202020204" pitchFamily="34" charset="0"/>
                <a:cs typeface="Arial" panose="020B0604020202020204" pitchFamily="34" charset="0"/>
              </a:rPr>
              <a:t>What high quality resources are available?</a:t>
            </a:r>
          </a:p>
          <a:p>
            <a:pPr>
              <a:lnSpc>
                <a:spcPts val="4000"/>
              </a:lnSpc>
            </a:pPr>
            <a:r>
              <a:rPr lang="en-GB" sz="2800" dirty="0">
                <a:latin typeface="Arial" panose="020B0604020202020204" pitchFamily="34" charset="0"/>
                <a:cs typeface="Arial" panose="020B0604020202020204" pitchFamily="34" charset="0"/>
              </a:rPr>
              <a:t>Whole service approach to data collection and its purpose</a:t>
            </a:r>
          </a:p>
          <a:p>
            <a:pPr>
              <a:lnSpc>
                <a:spcPts val="4000"/>
              </a:lnSpc>
            </a:pPr>
            <a:r>
              <a:rPr lang="en-GB" sz="2800" dirty="0">
                <a:latin typeface="Arial" panose="020B0604020202020204" pitchFamily="34" charset="0"/>
                <a:cs typeface="Arial" panose="020B0604020202020204" pitchFamily="34" charset="0"/>
              </a:rPr>
              <a:t>Continue to evaluate existing and then streamline practice: ensure teachers have the time they need to deliver high quality teaching</a:t>
            </a:r>
          </a:p>
          <a:p>
            <a:pPr>
              <a:lnSpc>
                <a:spcPts val="4000"/>
              </a:lnSpc>
            </a:pPr>
            <a:endParaRPr lang="en-GB" sz="2800" dirty="0">
              <a:solidFill>
                <a:schemeClr val="tx1">
                  <a:lumMod val="75000"/>
                  <a:lumOff val="25000"/>
                </a:schemeClr>
              </a:solidFill>
              <a:latin typeface="Gill Sans MT" panose="020B0502020104020203" pitchFamily="34" charset="0"/>
            </a:endParaRPr>
          </a:p>
        </p:txBody>
      </p:sp>
      <p:sp>
        <p:nvSpPr>
          <p:cNvPr id="9" name="Title 1"/>
          <p:cNvSpPr txBox="1">
            <a:spLocks/>
          </p:cNvSpPr>
          <p:nvPr/>
        </p:nvSpPr>
        <p:spPr>
          <a:xfrm>
            <a:off x="457200" y="274638"/>
            <a:ext cx="8229600" cy="1143000"/>
          </a:xfrm>
          <a:prstGeom prst="rect">
            <a:avLst/>
          </a:prstGeom>
        </p:spPr>
        <p:txBody>
          <a:bodyPr anchor="t" anchorCtr="0">
            <a:noAutofit/>
          </a:bodyPr>
          <a:lstStyle>
            <a:lvl1pPr algn="l" defTabSz="914400" rtl="0" eaLnBrk="1" latinLnBrk="0" hangingPunct="1">
              <a:spcBef>
                <a:spcPct val="0"/>
              </a:spcBef>
              <a:buNone/>
              <a:defRPr lang="en-GB" sz="5400" b="1" kern="1200" dirty="0">
                <a:solidFill>
                  <a:schemeClr val="bg1"/>
                </a:solidFill>
                <a:latin typeface="Gill Sans MT" panose="020B0502020104020203" pitchFamily="34" charset="0"/>
                <a:ea typeface="+mj-ea"/>
                <a:cs typeface="+mj-cs"/>
              </a:defRPr>
            </a:lvl1pPr>
          </a:lstStyle>
          <a:p>
            <a:r>
              <a:rPr lang="en-GB" sz="4400" dirty="0">
                <a:solidFill>
                  <a:srgbClr val="1B998D"/>
                </a:solidFill>
                <a:latin typeface="Arial" panose="020B0604020202020204" pitchFamily="34" charset="0"/>
                <a:cs typeface="Arial" panose="020B0604020202020204" pitchFamily="34" charset="0"/>
              </a:rPr>
              <a:t>Moving Forward for </a:t>
            </a:r>
            <a:r>
              <a:rPr lang="en-GB" sz="4400" dirty="0" err="1">
                <a:solidFill>
                  <a:srgbClr val="1B998D"/>
                </a:solidFill>
                <a:latin typeface="Arial" panose="020B0604020202020204" pitchFamily="34" charset="0"/>
                <a:cs typeface="Arial" panose="020B0604020202020204" pitchFamily="34" charset="0"/>
              </a:rPr>
              <a:t>SaPTS</a:t>
            </a:r>
            <a:endParaRPr lang="en-GB" sz="4400" dirty="0">
              <a:solidFill>
                <a:srgbClr val="1B998D"/>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0025593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4400" b="0" dirty="0">
                <a:solidFill>
                  <a:srgbClr val="1DA396"/>
                </a:solidFill>
                <a:latin typeface="Arial" panose="020B0604020202020204" pitchFamily="34" charset="0"/>
                <a:cs typeface="Arial" panose="020B0604020202020204" pitchFamily="34" charset="0"/>
              </a:rPr>
              <a:t>The themes we identified</a:t>
            </a:r>
          </a:p>
        </p:txBody>
      </p:sp>
      <p:sp>
        <p:nvSpPr>
          <p:cNvPr id="3" name="Content Placeholder 2"/>
          <p:cNvSpPr>
            <a:spLocks noGrp="1"/>
          </p:cNvSpPr>
          <p:nvPr>
            <p:ph idx="1"/>
          </p:nvPr>
        </p:nvSpPr>
        <p:spPr>
          <a:xfrm>
            <a:off x="457200" y="1196752"/>
            <a:ext cx="8229600" cy="4929411"/>
          </a:xfrm>
        </p:spPr>
        <p:txBody>
          <a:bodyPr/>
          <a:lstStyle/>
          <a:p>
            <a:endParaRPr lang="en-GB" sz="2000" b="0" dirty="0">
              <a:solidFill>
                <a:schemeClr val="tx1"/>
              </a:solidFill>
              <a:latin typeface="Arial" panose="020B0604020202020204" pitchFamily="34" charset="0"/>
              <a:cs typeface="Arial" panose="020B0604020202020204" pitchFamily="34" charset="0"/>
            </a:endParaRPr>
          </a:p>
          <a:p>
            <a:r>
              <a:rPr lang="en-GB" sz="2000" b="0" dirty="0">
                <a:solidFill>
                  <a:schemeClr val="tx1"/>
                </a:solidFill>
                <a:latin typeface="Arial" panose="020B0604020202020204" pitchFamily="34" charset="0"/>
                <a:cs typeface="Arial" panose="020B0604020202020204" pitchFamily="34" charset="0"/>
              </a:rPr>
              <a:t>CPD should be reviewed to see how it helps raise teachers expertise</a:t>
            </a:r>
          </a:p>
          <a:p>
            <a:r>
              <a:rPr lang="en-GB" sz="2000" b="0" dirty="0">
                <a:solidFill>
                  <a:schemeClr val="tx1"/>
                </a:solidFill>
                <a:latin typeface="Arial" panose="020B0604020202020204" pitchFamily="34" charset="0"/>
                <a:cs typeface="Arial" panose="020B0604020202020204" pitchFamily="34" charset="0"/>
              </a:rPr>
              <a:t>Data should only be collected once and used for many purposes</a:t>
            </a:r>
          </a:p>
          <a:p>
            <a:r>
              <a:rPr lang="en-GB" sz="2000" b="0" dirty="0">
                <a:solidFill>
                  <a:schemeClr val="tx1"/>
                </a:solidFill>
                <a:latin typeface="Arial" panose="020B0604020202020204" pitchFamily="34" charset="0"/>
                <a:cs typeface="Arial" panose="020B0604020202020204" pitchFamily="34" charset="0"/>
              </a:rPr>
              <a:t>Assessment needs to be more strongly linked to MAD planning</a:t>
            </a:r>
          </a:p>
          <a:p>
            <a:r>
              <a:rPr lang="en-GB" sz="2000" b="0" dirty="0">
                <a:solidFill>
                  <a:schemeClr val="tx1"/>
                </a:solidFill>
                <a:latin typeface="Arial" panose="020B0604020202020204" pitchFamily="34" charset="0"/>
                <a:cs typeface="Arial" panose="020B0604020202020204" pitchFamily="34" charset="0"/>
              </a:rPr>
              <a:t>Pupil progress meetings should focus on specialist and general attainment and achievement</a:t>
            </a:r>
          </a:p>
          <a:p>
            <a:r>
              <a:rPr lang="en-GB" sz="2000" b="0" dirty="0">
                <a:solidFill>
                  <a:schemeClr val="tx1"/>
                </a:solidFill>
                <a:latin typeface="Arial" panose="020B0604020202020204" pitchFamily="34" charset="0"/>
                <a:cs typeface="Arial" panose="020B0604020202020204" pitchFamily="34" charset="0"/>
              </a:rPr>
              <a:t>Attainment and achievements should be raised at ARs linked to SI need</a:t>
            </a:r>
          </a:p>
          <a:p>
            <a:r>
              <a:rPr lang="en-GB" sz="2000" b="0" dirty="0">
                <a:solidFill>
                  <a:schemeClr val="tx1"/>
                </a:solidFill>
                <a:latin typeface="Arial" panose="020B0604020202020204" pitchFamily="34" charset="0"/>
                <a:cs typeface="Arial" panose="020B0604020202020204" pitchFamily="34" charset="0"/>
              </a:rPr>
              <a:t>Need to look at what resources and SOW are commercially available</a:t>
            </a:r>
          </a:p>
          <a:p>
            <a:r>
              <a:rPr lang="en-GB" sz="2000" b="0" dirty="0">
                <a:solidFill>
                  <a:schemeClr val="tx1"/>
                </a:solidFill>
                <a:latin typeface="Arial" panose="020B0604020202020204" pitchFamily="34" charset="0"/>
                <a:cs typeface="Arial" panose="020B0604020202020204" pitchFamily="34" charset="0"/>
              </a:rPr>
              <a:t>Need to plan new SOW and use these rather than individual lesson plans</a:t>
            </a:r>
          </a:p>
          <a:p>
            <a:r>
              <a:rPr lang="en-GB" sz="2000" b="0" dirty="0">
                <a:solidFill>
                  <a:schemeClr val="tx1"/>
                </a:solidFill>
                <a:latin typeface="Arial" panose="020B0604020202020204" pitchFamily="34" charset="0"/>
                <a:cs typeface="Arial" panose="020B0604020202020204" pitchFamily="34" charset="0"/>
              </a:rPr>
              <a:t>Time needs to be invested to reduce workload in the longer term</a:t>
            </a:r>
            <a:endParaRPr lang="en-GB" b="0" dirty="0"/>
          </a:p>
        </p:txBody>
      </p:sp>
    </p:spTree>
    <p:extLst>
      <p:ext uri="{BB962C8B-B14F-4D97-AF65-F5344CB8AC3E}">
        <p14:creationId xmlns:p14="http://schemas.microsoft.com/office/powerpoint/2010/main" val="108159628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3600" dirty="0">
                <a:solidFill>
                  <a:srgbClr val="1B9589"/>
                </a:solidFill>
                <a:latin typeface="Arial" panose="020B0604020202020204" pitchFamily="34" charset="0"/>
                <a:cs typeface="Arial" panose="020B0604020202020204" pitchFamily="34" charset="0"/>
              </a:rPr>
              <a:t>The </a:t>
            </a:r>
            <a:r>
              <a:rPr lang="en-GB" sz="3600" dirty="0" err="1">
                <a:solidFill>
                  <a:srgbClr val="1B9589"/>
                </a:solidFill>
                <a:latin typeface="Arial" panose="020B0604020202020204" pitchFamily="34" charset="0"/>
                <a:cs typeface="Arial" panose="020B0604020202020204" pitchFamily="34" charset="0"/>
              </a:rPr>
              <a:t>SaPTS</a:t>
            </a:r>
            <a:r>
              <a:rPr lang="en-GB" sz="3600" dirty="0">
                <a:solidFill>
                  <a:srgbClr val="1B9589"/>
                </a:solidFill>
                <a:latin typeface="Arial" panose="020B0604020202020204" pitchFamily="34" charset="0"/>
                <a:cs typeface="Arial" panose="020B0604020202020204" pitchFamily="34" charset="0"/>
              </a:rPr>
              <a:t> collaborative working project</a:t>
            </a:r>
            <a:br>
              <a:rPr lang="en-GB" sz="4400" dirty="0">
                <a:solidFill>
                  <a:srgbClr val="1B9589"/>
                </a:solidFill>
                <a:latin typeface="Arial" panose="020B0604020202020204" pitchFamily="34" charset="0"/>
                <a:cs typeface="Arial" panose="020B0604020202020204" pitchFamily="34" charset="0"/>
              </a:rPr>
            </a:br>
            <a:endParaRPr lang="en-GB" sz="4400" dirty="0"/>
          </a:p>
        </p:txBody>
      </p:sp>
      <p:sp>
        <p:nvSpPr>
          <p:cNvPr id="3" name="Content Placeholder 2"/>
          <p:cNvSpPr>
            <a:spLocks noGrp="1"/>
          </p:cNvSpPr>
          <p:nvPr>
            <p:ph idx="1"/>
          </p:nvPr>
        </p:nvSpPr>
        <p:spPr>
          <a:xfrm>
            <a:off x="395536" y="1417638"/>
            <a:ext cx="8229600" cy="4387626"/>
          </a:xfrm>
        </p:spPr>
        <p:txBody>
          <a:bodyPr/>
          <a:lstStyle/>
          <a:p>
            <a:r>
              <a:rPr lang="en-GB" sz="1800" b="0" dirty="0">
                <a:solidFill>
                  <a:srgbClr val="000000"/>
                </a:solidFill>
                <a:latin typeface="Arial" panose="020B0604020202020204" pitchFamily="34" charset="0"/>
                <a:ea typeface="Times New Roman" panose="02020603050405020304" pitchFamily="18" charset="0"/>
              </a:rPr>
              <a:t>In addition to PPA, half a day a week (pro rata) has been allocated for the academic year 2018 - 2019 so that each teaching team can work collaboratively to produce schemes or work relevant to their work e.g. training packages, assessment bags, listening, Monitoring Protocol activity plans, inference, revision etc.</a:t>
            </a:r>
          </a:p>
          <a:p>
            <a:pPr>
              <a:spcAft>
                <a:spcPts val="0"/>
              </a:spcAft>
            </a:pPr>
            <a:r>
              <a:rPr lang="en-GB" sz="1800" b="0" dirty="0">
                <a:solidFill>
                  <a:srgbClr val="000000"/>
                </a:solidFill>
                <a:latin typeface="Arial" panose="020B0604020202020204" pitchFamily="34" charset="0"/>
                <a:ea typeface="Times New Roman" panose="02020603050405020304" pitchFamily="18" charset="0"/>
              </a:rPr>
              <a:t>A day has been allocated at the start and end of the academic year to allow the sourcing of commercially available resources</a:t>
            </a:r>
            <a:endParaRPr lang="en-GB" sz="1800" b="0" dirty="0">
              <a:latin typeface="Times New Roman" panose="02020603050405020304" pitchFamily="18" charset="0"/>
              <a:ea typeface="Times New Roman" panose="02020603050405020304" pitchFamily="18" charset="0"/>
            </a:endParaRPr>
          </a:p>
          <a:p>
            <a:pPr>
              <a:spcAft>
                <a:spcPts val="0"/>
              </a:spcAft>
            </a:pPr>
            <a:r>
              <a:rPr lang="en-GB" sz="1800" b="0" dirty="0">
                <a:solidFill>
                  <a:srgbClr val="000000"/>
                </a:solidFill>
                <a:latin typeface="Arial" panose="020B0604020202020204" pitchFamily="34" charset="0"/>
                <a:ea typeface="Times New Roman" panose="02020603050405020304" pitchFamily="18" charset="0"/>
              </a:rPr>
              <a:t>Teachers also have had a day allocated twice a year to work collaboratively on planning </a:t>
            </a:r>
            <a:endParaRPr lang="en-GB" sz="1800" b="0" dirty="0">
              <a:latin typeface="Times New Roman" panose="02020603050405020304" pitchFamily="18" charset="0"/>
              <a:ea typeface="Times New Roman" panose="02020603050405020304" pitchFamily="18" charset="0"/>
            </a:endParaRPr>
          </a:p>
          <a:p>
            <a:pPr>
              <a:spcAft>
                <a:spcPts val="0"/>
              </a:spcAft>
            </a:pPr>
            <a:r>
              <a:rPr lang="en-GB" sz="1800" b="0" dirty="0">
                <a:solidFill>
                  <a:srgbClr val="000000"/>
                </a:solidFill>
                <a:latin typeface="Arial" panose="020B0604020202020204" pitchFamily="34" charset="0"/>
                <a:ea typeface="Times New Roman" panose="02020603050405020304" pitchFamily="18" charset="0"/>
              </a:rPr>
              <a:t>One working day a term continues to be allocated to address current topics. </a:t>
            </a:r>
            <a:endParaRPr lang="en-GB" sz="1800" b="0" dirty="0">
              <a:latin typeface="Times New Roman" panose="02020603050405020304" pitchFamily="18" charset="0"/>
              <a:ea typeface="Times New Roman" panose="02020603050405020304" pitchFamily="18" charset="0"/>
            </a:endParaRPr>
          </a:p>
          <a:p>
            <a:pPr>
              <a:spcAft>
                <a:spcPts val="0"/>
              </a:spcAft>
            </a:pPr>
            <a:r>
              <a:rPr lang="en-GB" sz="1800" b="0" dirty="0">
                <a:solidFill>
                  <a:srgbClr val="000000"/>
                </a:solidFill>
                <a:latin typeface="Arial" panose="020B0604020202020204" pitchFamily="34" charset="0"/>
                <a:ea typeface="Times New Roman" panose="02020603050405020304" pitchFamily="18" charset="0"/>
              </a:rPr>
              <a:t>Reading time of 1.5 days a year (pro rata) remains allocated  </a:t>
            </a:r>
            <a:endParaRPr lang="en-GB" sz="1800" b="0" dirty="0">
              <a:latin typeface="Times New Roman" panose="02020603050405020304" pitchFamily="18" charset="0"/>
              <a:ea typeface="Times New Roman" panose="02020603050405020304" pitchFamily="18" charset="0"/>
            </a:endParaRPr>
          </a:p>
          <a:p>
            <a:pPr>
              <a:spcAft>
                <a:spcPts val="0"/>
              </a:spcAft>
            </a:pPr>
            <a:r>
              <a:rPr lang="en-GB" sz="1800" b="0" dirty="0">
                <a:solidFill>
                  <a:srgbClr val="000000"/>
                </a:solidFill>
                <a:latin typeface="Arial" panose="020B0604020202020204" pitchFamily="34" charset="0"/>
                <a:ea typeface="Times New Roman" panose="02020603050405020304" pitchFamily="18" charset="0"/>
              </a:rPr>
              <a:t>In addition to PPA one session a week – pro rata (max of 75 minutes / one pm session a fortnight / 1 day per 4 weeks) for report writing</a:t>
            </a:r>
            <a:endParaRPr lang="en-GB" sz="1800" b="0" dirty="0">
              <a:latin typeface="Times New Roman" panose="02020603050405020304" pitchFamily="18" charset="0"/>
              <a:ea typeface="Times New Roman" panose="02020603050405020304" pitchFamily="18" charset="0"/>
            </a:endParaRPr>
          </a:p>
          <a:p>
            <a:pPr>
              <a:spcAft>
                <a:spcPts val="0"/>
              </a:spcAft>
            </a:pPr>
            <a:r>
              <a:rPr lang="en-GB" sz="1800" b="0" dirty="0">
                <a:solidFill>
                  <a:srgbClr val="000000"/>
                </a:solidFill>
                <a:latin typeface="Arial" panose="020B0604020202020204" pitchFamily="34" charset="0"/>
                <a:ea typeface="Times New Roman" panose="02020603050405020304" pitchFamily="18" charset="0"/>
              </a:rPr>
              <a:t>If report writing takes place at home then PPA is taken in the office and vice versa</a:t>
            </a:r>
          </a:p>
        </p:txBody>
      </p:sp>
    </p:spTree>
    <p:extLst>
      <p:ext uri="{BB962C8B-B14F-4D97-AF65-F5344CB8AC3E}">
        <p14:creationId xmlns:p14="http://schemas.microsoft.com/office/powerpoint/2010/main" val="40040064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We have </a:t>
            </a:r>
          </a:p>
        </p:txBody>
      </p:sp>
      <p:pic>
        <p:nvPicPr>
          <p:cNvPr id="5" name="Content Placeholder 4"/>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987824" y="583069"/>
            <a:ext cx="5327279" cy="4929412"/>
          </a:xfrm>
        </p:spPr>
      </p:pic>
      <p:sp>
        <p:nvSpPr>
          <p:cNvPr id="4" name="Text Placeholder 3"/>
          <p:cNvSpPr>
            <a:spLocks noGrp="1"/>
          </p:cNvSpPr>
          <p:nvPr>
            <p:ph type="body" sz="quarter" idx="11"/>
          </p:nvPr>
        </p:nvSpPr>
        <p:spPr>
          <a:xfrm>
            <a:off x="468313" y="548680"/>
            <a:ext cx="6264275" cy="1152128"/>
          </a:xfrm>
        </p:spPr>
        <p:txBody>
          <a:bodyPr/>
          <a:lstStyle/>
          <a:p>
            <a:r>
              <a:rPr lang="en-GB" sz="4000" dirty="0">
                <a:solidFill>
                  <a:srgbClr val="1B998D"/>
                </a:solidFill>
                <a:latin typeface="Arial" panose="020B0604020202020204" pitchFamily="34" charset="0"/>
                <a:cs typeface="Arial" panose="020B0604020202020204" pitchFamily="34" charset="0"/>
              </a:rPr>
              <a:t>We have started!</a:t>
            </a:r>
          </a:p>
        </p:txBody>
      </p:sp>
    </p:spTree>
    <p:extLst>
      <p:ext uri="{BB962C8B-B14F-4D97-AF65-F5344CB8AC3E}">
        <p14:creationId xmlns:p14="http://schemas.microsoft.com/office/powerpoint/2010/main" val="169433088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3600" dirty="0">
                <a:solidFill>
                  <a:srgbClr val="1B9589"/>
                </a:solidFill>
                <a:latin typeface="Arial" panose="020B0604020202020204" pitchFamily="34" charset="0"/>
                <a:cs typeface="Arial" panose="020B0604020202020204" pitchFamily="34" charset="0"/>
              </a:rPr>
              <a:t>Early feedback ….</a:t>
            </a:r>
            <a:br>
              <a:rPr lang="en-GB" sz="4400" dirty="0">
                <a:solidFill>
                  <a:srgbClr val="1B9589"/>
                </a:solidFill>
                <a:latin typeface="Arial" panose="020B0604020202020204" pitchFamily="34" charset="0"/>
                <a:cs typeface="Arial" panose="020B0604020202020204" pitchFamily="34" charset="0"/>
              </a:rPr>
            </a:br>
            <a:endParaRPr lang="en-GB" sz="4400" dirty="0"/>
          </a:p>
        </p:txBody>
      </p:sp>
      <p:sp>
        <p:nvSpPr>
          <p:cNvPr id="3" name="Content Placeholder 2"/>
          <p:cNvSpPr>
            <a:spLocks noGrp="1"/>
          </p:cNvSpPr>
          <p:nvPr>
            <p:ph idx="1"/>
          </p:nvPr>
        </p:nvSpPr>
        <p:spPr>
          <a:xfrm>
            <a:off x="395536" y="1417638"/>
            <a:ext cx="8229600" cy="4387626"/>
          </a:xfrm>
        </p:spPr>
        <p:txBody>
          <a:bodyPr/>
          <a:lstStyle/>
          <a:p>
            <a:r>
              <a:rPr lang="en-GB" sz="2400" b="0" dirty="0">
                <a:solidFill>
                  <a:srgbClr val="000000"/>
                </a:solidFill>
                <a:latin typeface="Arial" panose="020B0604020202020204" pitchFamily="34" charset="0"/>
                <a:ea typeface="Times New Roman" panose="02020603050405020304" pitchFamily="18" charset="0"/>
              </a:rPr>
              <a:t>We feel the project has validity as it is based on </a:t>
            </a:r>
            <a:r>
              <a:rPr lang="en-GB" sz="2400" b="0" dirty="0" err="1">
                <a:solidFill>
                  <a:srgbClr val="000000"/>
                </a:solidFill>
                <a:latin typeface="Arial" panose="020B0604020202020204" pitchFamily="34" charset="0"/>
                <a:ea typeface="Times New Roman" panose="02020603050405020304" pitchFamily="18" charset="0"/>
              </a:rPr>
              <a:t>DfE</a:t>
            </a:r>
            <a:r>
              <a:rPr lang="en-GB" sz="2400" b="0" dirty="0">
                <a:solidFill>
                  <a:srgbClr val="000000"/>
                </a:solidFill>
                <a:latin typeface="Arial" panose="020B0604020202020204" pitchFamily="34" charset="0"/>
                <a:ea typeface="Times New Roman" panose="02020603050405020304" pitchFamily="18" charset="0"/>
              </a:rPr>
              <a:t> research evidence</a:t>
            </a:r>
          </a:p>
          <a:p>
            <a:r>
              <a:rPr lang="en-GB" sz="2400" b="0" dirty="0">
                <a:solidFill>
                  <a:srgbClr val="000000"/>
                </a:solidFill>
                <a:latin typeface="Arial" panose="020B0604020202020204" pitchFamily="34" charset="0"/>
                <a:ea typeface="Times New Roman" panose="02020603050405020304" pitchFamily="18" charset="0"/>
              </a:rPr>
              <a:t>We are hopeful that collaborative working will reduce workload in a specialist service in the long term</a:t>
            </a:r>
          </a:p>
          <a:p>
            <a:r>
              <a:rPr lang="en-GB" sz="2400" b="0" dirty="0">
                <a:solidFill>
                  <a:srgbClr val="000000"/>
                </a:solidFill>
                <a:latin typeface="Arial" panose="020B0604020202020204" pitchFamily="34" charset="0"/>
                <a:ea typeface="Times New Roman" panose="02020603050405020304" pitchFamily="18" charset="0"/>
              </a:rPr>
              <a:t>Teachers feel that their concerns have been heard</a:t>
            </a:r>
          </a:p>
          <a:p>
            <a:r>
              <a:rPr lang="en-GB" sz="2400" b="0" dirty="0">
                <a:solidFill>
                  <a:srgbClr val="000000"/>
                </a:solidFill>
                <a:latin typeface="Arial" panose="020B0604020202020204" pitchFamily="34" charset="0"/>
                <a:ea typeface="Times New Roman" panose="02020603050405020304" pitchFamily="18" charset="0"/>
              </a:rPr>
              <a:t>Teachers are enthusiastic and enjoying working together</a:t>
            </a:r>
          </a:p>
          <a:p>
            <a:r>
              <a:rPr lang="en-GB" sz="2400" b="0" dirty="0">
                <a:solidFill>
                  <a:srgbClr val="000000"/>
                </a:solidFill>
                <a:latin typeface="Arial" panose="020B0604020202020204" pitchFamily="34" charset="0"/>
                <a:ea typeface="Times New Roman" panose="02020603050405020304" pitchFamily="18" charset="0"/>
              </a:rPr>
              <a:t>There are clear benefits in staff with more experience working with less experienced members of staff on planning</a:t>
            </a:r>
          </a:p>
          <a:p>
            <a:r>
              <a:rPr lang="en-GB" sz="2400" b="0" dirty="0">
                <a:solidFill>
                  <a:srgbClr val="000000"/>
                </a:solidFill>
                <a:latin typeface="Arial" panose="020B0604020202020204" pitchFamily="34" charset="0"/>
                <a:ea typeface="Times New Roman" panose="02020603050405020304" pitchFamily="18" charset="0"/>
              </a:rPr>
              <a:t>Team identity appears to be strengthening</a:t>
            </a:r>
          </a:p>
          <a:p>
            <a:r>
              <a:rPr lang="en-GB" sz="2400" b="0" dirty="0">
                <a:solidFill>
                  <a:srgbClr val="000000"/>
                </a:solidFill>
                <a:latin typeface="Arial" panose="020B0604020202020204" pitchFamily="34" charset="0"/>
                <a:ea typeface="Times New Roman" panose="02020603050405020304" pitchFamily="18" charset="0"/>
              </a:rPr>
              <a:t>The Unions feel that this is a very positive initiative</a:t>
            </a:r>
          </a:p>
          <a:p>
            <a:endParaRPr lang="en-GB" sz="1800" b="0" dirty="0">
              <a:solidFill>
                <a:srgbClr val="000000"/>
              </a:solidFill>
              <a:latin typeface="Arial" panose="020B0604020202020204" pitchFamily="34" charset="0"/>
              <a:ea typeface="Times New Roman" panose="02020603050405020304" pitchFamily="18" charset="0"/>
            </a:endParaRPr>
          </a:p>
          <a:p>
            <a:endParaRPr lang="en-GB" sz="1800" b="0" dirty="0">
              <a:solidFill>
                <a:srgbClr val="000000"/>
              </a:solidFill>
              <a:latin typeface="Arial" panose="020B0604020202020204" pitchFamily="34" charset="0"/>
              <a:ea typeface="Times New Roman" panose="02020603050405020304" pitchFamily="18" charset="0"/>
            </a:endParaRPr>
          </a:p>
        </p:txBody>
      </p:sp>
    </p:spTree>
    <p:extLst>
      <p:ext uri="{BB962C8B-B14F-4D97-AF65-F5344CB8AC3E}">
        <p14:creationId xmlns:p14="http://schemas.microsoft.com/office/powerpoint/2010/main" val="123910008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3600" dirty="0">
                <a:solidFill>
                  <a:srgbClr val="1B9589"/>
                </a:solidFill>
                <a:latin typeface="Arial" panose="020B0604020202020204" pitchFamily="34" charset="0"/>
                <a:cs typeface="Arial" panose="020B0604020202020204" pitchFamily="34" charset="0"/>
              </a:rPr>
              <a:t>The HI Plan</a:t>
            </a:r>
            <a:br>
              <a:rPr lang="en-GB" sz="4400" dirty="0">
                <a:solidFill>
                  <a:srgbClr val="1B9589"/>
                </a:solidFill>
                <a:latin typeface="Arial" panose="020B0604020202020204" pitchFamily="34" charset="0"/>
                <a:cs typeface="Arial" panose="020B0604020202020204" pitchFamily="34" charset="0"/>
              </a:rPr>
            </a:br>
            <a:endParaRPr lang="en-GB" sz="4400" dirty="0"/>
          </a:p>
        </p:txBody>
      </p:sp>
      <p:graphicFrame>
        <p:nvGraphicFramePr>
          <p:cNvPr id="6" name="Content Placeholder 5"/>
          <p:cNvGraphicFramePr>
            <a:graphicFrameLocks noGrp="1"/>
          </p:cNvGraphicFramePr>
          <p:nvPr>
            <p:ph idx="1"/>
            <p:extLst>
              <p:ext uri="{D42A27DB-BD31-4B8C-83A1-F6EECF244321}">
                <p14:modId xmlns:p14="http://schemas.microsoft.com/office/powerpoint/2010/main" val="305794"/>
              </p:ext>
            </p:extLst>
          </p:nvPr>
        </p:nvGraphicFramePr>
        <p:xfrm>
          <a:off x="2311797" y="836712"/>
          <a:ext cx="4396582" cy="5472605"/>
        </p:xfrm>
        <a:graphic>
          <a:graphicData uri="http://schemas.openxmlformats.org/drawingml/2006/table">
            <a:tbl>
              <a:tblPr firstRow="1" firstCol="1" bandRow="1">
                <a:tableStyleId>{5C22544A-7EE6-4342-B048-85BDC9FD1C3A}</a:tableStyleId>
              </a:tblPr>
              <a:tblGrid>
                <a:gridCol w="2198291">
                  <a:extLst>
                    <a:ext uri="{9D8B030D-6E8A-4147-A177-3AD203B41FA5}">
                      <a16:colId xmlns:a16="http://schemas.microsoft.com/office/drawing/2014/main" val="20000"/>
                    </a:ext>
                  </a:extLst>
                </a:gridCol>
                <a:gridCol w="2198291">
                  <a:extLst>
                    <a:ext uri="{9D8B030D-6E8A-4147-A177-3AD203B41FA5}">
                      <a16:colId xmlns:a16="http://schemas.microsoft.com/office/drawing/2014/main" val="20001"/>
                    </a:ext>
                  </a:extLst>
                </a:gridCol>
              </a:tblGrid>
              <a:tr h="121117">
                <a:tc gridSpan="2">
                  <a:txBody>
                    <a:bodyPr/>
                    <a:lstStyle/>
                    <a:p>
                      <a:pPr algn="ctr">
                        <a:lnSpc>
                          <a:spcPct val="107000"/>
                        </a:lnSpc>
                        <a:spcAft>
                          <a:spcPts val="0"/>
                        </a:spcAft>
                      </a:pPr>
                      <a:r>
                        <a:rPr lang="en-GB" sz="600">
                          <a:effectLst/>
                        </a:rPr>
                        <a:t>Listening &amp; Attention</a:t>
                      </a:r>
                      <a:endParaRPr lang="en-GB" sz="600">
                        <a:effectLst/>
                        <a:latin typeface="Garamond" panose="02020404030301010803" pitchFamily="18" charset="0"/>
                        <a:ea typeface="Calibri" panose="020F0502020204030204" pitchFamily="34" charset="0"/>
                        <a:cs typeface="Times New Roman" panose="02020603050405020304" pitchFamily="18" charset="0"/>
                      </a:endParaRPr>
                    </a:p>
                  </a:txBody>
                  <a:tcPr marL="34043" marR="34043" marT="0" marB="0"/>
                </a:tc>
                <a:tc hMerge="1">
                  <a:txBody>
                    <a:bodyPr/>
                    <a:lstStyle/>
                    <a:p>
                      <a:endParaRPr lang="en-GB"/>
                    </a:p>
                  </a:txBody>
                  <a:tcPr/>
                </a:tc>
                <a:extLst>
                  <a:ext uri="{0D108BD9-81ED-4DB2-BD59-A6C34878D82A}">
                    <a16:rowId xmlns:a16="http://schemas.microsoft.com/office/drawing/2014/main" val="10000"/>
                  </a:ext>
                </a:extLst>
              </a:tr>
              <a:tr h="121117">
                <a:tc>
                  <a:txBody>
                    <a:bodyPr/>
                    <a:lstStyle/>
                    <a:p>
                      <a:pPr algn="ctr">
                        <a:lnSpc>
                          <a:spcPct val="107000"/>
                        </a:lnSpc>
                        <a:spcAft>
                          <a:spcPts val="0"/>
                        </a:spcAft>
                      </a:pPr>
                      <a:r>
                        <a:rPr lang="en-GB" sz="600">
                          <a:effectLst/>
                        </a:rPr>
                        <a:t>Areas/Topic</a:t>
                      </a:r>
                      <a:endParaRPr lang="en-GB" sz="600">
                        <a:effectLst/>
                        <a:latin typeface="Garamond" panose="02020404030301010803" pitchFamily="18" charset="0"/>
                        <a:ea typeface="Calibri" panose="020F0502020204030204" pitchFamily="34" charset="0"/>
                        <a:cs typeface="Times New Roman" panose="02020603050405020304" pitchFamily="18" charset="0"/>
                      </a:endParaRPr>
                    </a:p>
                  </a:txBody>
                  <a:tcPr marL="34043" marR="34043" marT="0" marB="0"/>
                </a:tc>
                <a:tc>
                  <a:txBody>
                    <a:bodyPr/>
                    <a:lstStyle/>
                    <a:p>
                      <a:pPr algn="ctr">
                        <a:lnSpc>
                          <a:spcPct val="107000"/>
                        </a:lnSpc>
                        <a:spcAft>
                          <a:spcPts val="0"/>
                        </a:spcAft>
                      </a:pPr>
                      <a:r>
                        <a:rPr lang="en-GB" sz="600">
                          <a:effectLst/>
                        </a:rPr>
                        <a:t>Possible Resources</a:t>
                      </a:r>
                      <a:endParaRPr lang="en-GB" sz="600">
                        <a:effectLst/>
                        <a:latin typeface="Garamond" panose="02020404030301010803" pitchFamily="18" charset="0"/>
                        <a:ea typeface="Calibri" panose="020F0502020204030204" pitchFamily="34" charset="0"/>
                        <a:cs typeface="Times New Roman" panose="02020603050405020304" pitchFamily="18" charset="0"/>
                      </a:endParaRPr>
                    </a:p>
                  </a:txBody>
                  <a:tcPr marL="34043" marR="34043" marT="0" marB="0"/>
                </a:tc>
                <a:extLst>
                  <a:ext uri="{0D108BD9-81ED-4DB2-BD59-A6C34878D82A}">
                    <a16:rowId xmlns:a16="http://schemas.microsoft.com/office/drawing/2014/main" val="10001"/>
                  </a:ext>
                </a:extLst>
              </a:tr>
              <a:tr h="849781">
                <a:tc>
                  <a:txBody>
                    <a:bodyPr/>
                    <a:lstStyle/>
                    <a:p>
                      <a:pPr>
                        <a:lnSpc>
                          <a:spcPct val="107000"/>
                        </a:lnSpc>
                        <a:spcAft>
                          <a:spcPts val="0"/>
                        </a:spcAft>
                      </a:pPr>
                      <a:r>
                        <a:rPr lang="en-GB" sz="600" dirty="0">
                          <a:effectLst/>
                        </a:rPr>
                        <a:t>Ling sounds</a:t>
                      </a:r>
                    </a:p>
                    <a:p>
                      <a:pPr>
                        <a:lnSpc>
                          <a:spcPct val="107000"/>
                        </a:lnSpc>
                        <a:spcAft>
                          <a:spcPts val="0"/>
                        </a:spcAft>
                      </a:pPr>
                      <a:r>
                        <a:rPr lang="en-GB" sz="600" dirty="0">
                          <a:effectLst/>
                        </a:rPr>
                        <a:t>Detection &amp; Discrimination</a:t>
                      </a:r>
                    </a:p>
                    <a:p>
                      <a:pPr>
                        <a:lnSpc>
                          <a:spcPct val="107000"/>
                        </a:lnSpc>
                        <a:spcAft>
                          <a:spcPts val="0"/>
                        </a:spcAft>
                      </a:pPr>
                      <a:r>
                        <a:rPr lang="en-GB" sz="600" dirty="0">
                          <a:effectLst/>
                        </a:rPr>
                        <a:t>Locating Sounds</a:t>
                      </a:r>
                    </a:p>
                    <a:p>
                      <a:pPr>
                        <a:lnSpc>
                          <a:spcPct val="107000"/>
                        </a:lnSpc>
                        <a:spcAft>
                          <a:spcPts val="0"/>
                        </a:spcAft>
                      </a:pPr>
                      <a:r>
                        <a:rPr lang="en-GB" sz="600" dirty="0">
                          <a:effectLst/>
                        </a:rPr>
                        <a:t>Working Memory</a:t>
                      </a:r>
                    </a:p>
                    <a:p>
                      <a:pPr>
                        <a:lnSpc>
                          <a:spcPct val="107000"/>
                        </a:lnSpc>
                        <a:spcAft>
                          <a:spcPts val="0"/>
                        </a:spcAft>
                      </a:pPr>
                      <a:r>
                        <a:rPr lang="en-GB" sz="600" dirty="0">
                          <a:effectLst/>
                        </a:rPr>
                        <a:t>Radio Aid Listening and Checking Activities</a:t>
                      </a:r>
                    </a:p>
                    <a:p>
                      <a:pPr>
                        <a:lnSpc>
                          <a:spcPct val="107000"/>
                        </a:lnSpc>
                        <a:spcAft>
                          <a:spcPts val="0"/>
                        </a:spcAft>
                      </a:pPr>
                      <a:r>
                        <a:rPr lang="en-GB" sz="600" dirty="0">
                          <a:effectLst/>
                        </a:rPr>
                        <a:t>Barrier Games</a:t>
                      </a:r>
                    </a:p>
                    <a:p>
                      <a:pPr>
                        <a:lnSpc>
                          <a:spcPct val="107000"/>
                        </a:lnSpc>
                        <a:spcAft>
                          <a:spcPts val="0"/>
                        </a:spcAft>
                      </a:pPr>
                      <a:r>
                        <a:rPr lang="en-GB" sz="600" dirty="0">
                          <a:effectLst/>
                        </a:rPr>
                        <a:t>Minimal Pairs</a:t>
                      </a:r>
                      <a:endParaRPr lang="en-GB" sz="600" dirty="0">
                        <a:effectLst/>
                        <a:latin typeface="Garamond" panose="02020404030301010803" pitchFamily="18" charset="0"/>
                        <a:ea typeface="Calibri" panose="020F0502020204030204" pitchFamily="34" charset="0"/>
                        <a:cs typeface="Times New Roman" panose="02020603050405020304" pitchFamily="18" charset="0"/>
                      </a:endParaRPr>
                    </a:p>
                  </a:txBody>
                  <a:tcPr marL="34043" marR="34043" marT="0" marB="0"/>
                </a:tc>
                <a:tc>
                  <a:txBody>
                    <a:bodyPr/>
                    <a:lstStyle/>
                    <a:p>
                      <a:pPr>
                        <a:lnSpc>
                          <a:spcPct val="107000"/>
                        </a:lnSpc>
                        <a:spcAft>
                          <a:spcPts val="0"/>
                        </a:spcAft>
                      </a:pPr>
                      <a:r>
                        <a:rPr lang="en-GB" sz="600">
                          <a:effectLst/>
                        </a:rPr>
                        <a:t>Cochlear Implant Manufacturer Websites/Resources</a:t>
                      </a:r>
                    </a:p>
                    <a:p>
                      <a:pPr>
                        <a:lnSpc>
                          <a:spcPct val="107000"/>
                        </a:lnSpc>
                        <a:spcAft>
                          <a:spcPts val="0"/>
                        </a:spcAft>
                      </a:pPr>
                      <a:r>
                        <a:rPr lang="en-GB" sz="600">
                          <a:effectLst/>
                        </a:rPr>
                        <a:t>Ear Foundation</a:t>
                      </a:r>
                    </a:p>
                    <a:p>
                      <a:pPr>
                        <a:lnSpc>
                          <a:spcPct val="107000"/>
                        </a:lnSpc>
                        <a:spcAft>
                          <a:spcPts val="0"/>
                        </a:spcAft>
                      </a:pPr>
                      <a:r>
                        <a:rPr lang="en-GB" sz="600">
                          <a:effectLst/>
                        </a:rPr>
                        <a:t>Musical instruments, toys etc. </a:t>
                      </a:r>
                    </a:p>
                    <a:p>
                      <a:pPr>
                        <a:lnSpc>
                          <a:spcPct val="107000"/>
                        </a:lnSpc>
                        <a:spcAft>
                          <a:spcPts val="0"/>
                        </a:spcAft>
                      </a:pPr>
                      <a:r>
                        <a:rPr lang="en-GB" sz="600">
                          <a:effectLst/>
                        </a:rPr>
                        <a:t>Listening programmes  ???</a:t>
                      </a:r>
                      <a:endParaRPr lang="en-GB" sz="600">
                        <a:effectLst/>
                        <a:latin typeface="Garamond" panose="02020404030301010803" pitchFamily="18" charset="0"/>
                        <a:ea typeface="Calibri" panose="020F0502020204030204" pitchFamily="34" charset="0"/>
                        <a:cs typeface="Times New Roman" panose="02020603050405020304" pitchFamily="18" charset="0"/>
                      </a:endParaRPr>
                    </a:p>
                  </a:txBody>
                  <a:tcPr marL="34043" marR="34043" marT="0" marB="0"/>
                </a:tc>
                <a:extLst>
                  <a:ext uri="{0D108BD9-81ED-4DB2-BD59-A6C34878D82A}">
                    <a16:rowId xmlns:a16="http://schemas.microsoft.com/office/drawing/2014/main" val="10002"/>
                  </a:ext>
                </a:extLst>
              </a:tr>
              <a:tr h="121117">
                <a:tc gridSpan="2">
                  <a:txBody>
                    <a:bodyPr/>
                    <a:lstStyle/>
                    <a:p>
                      <a:pPr algn="ctr">
                        <a:lnSpc>
                          <a:spcPct val="107000"/>
                        </a:lnSpc>
                        <a:spcAft>
                          <a:spcPts val="0"/>
                        </a:spcAft>
                      </a:pPr>
                      <a:r>
                        <a:rPr lang="en-GB" sz="600">
                          <a:effectLst/>
                        </a:rPr>
                        <a:t>Inference</a:t>
                      </a:r>
                      <a:endParaRPr lang="en-GB" sz="600">
                        <a:effectLst/>
                        <a:latin typeface="Garamond" panose="02020404030301010803" pitchFamily="18" charset="0"/>
                        <a:ea typeface="Calibri" panose="020F0502020204030204" pitchFamily="34" charset="0"/>
                        <a:cs typeface="Times New Roman" panose="02020603050405020304" pitchFamily="18" charset="0"/>
                      </a:endParaRPr>
                    </a:p>
                  </a:txBody>
                  <a:tcPr marL="34043" marR="34043" marT="0" marB="0"/>
                </a:tc>
                <a:tc hMerge="1">
                  <a:txBody>
                    <a:bodyPr/>
                    <a:lstStyle/>
                    <a:p>
                      <a:endParaRPr lang="en-GB"/>
                    </a:p>
                  </a:txBody>
                  <a:tcPr/>
                </a:tc>
                <a:extLst>
                  <a:ext uri="{0D108BD9-81ED-4DB2-BD59-A6C34878D82A}">
                    <a16:rowId xmlns:a16="http://schemas.microsoft.com/office/drawing/2014/main" val="10003"/>
                  </a:ext>
                </a:extLst>
              </a:tr>
              <a:tr h="121117">
                <a:tc>
                  <a:txBody>
                    <a:bodyPr/>
                    <a:lstStyle/>
                    <a:p>
                      <a:pPr algn="ctr">
                        <a:lnSpc>
                          <a:spcPct val="107000"/>
                        </a:lnSpc>
                        <a:spcAft>
                          <a:spcPts val="0"/>
                        </a:spcAft>
                      </a:pPr>
                      <a:r>
                        <a:rPr lang="en-GB" sz="600">
                          <a:effectLst/>
                        </a:rPr>
                        <a:t>Areas/Topic</a:t>
                      </a:r>
                      <a:endParaRPr lang="en-GB" sz="600">
                        <a:effectLst/>
                        <a:latin typeface="Garamond" panose="02020404030301010803" pitchFamily="18" charset="0"/>
                        <a:ea typeface="Calibri" panose="020F0502020204030204" pitchFamily="34" charset="0"/>
                        <a:cs typeface="Times New Roman" panose="02020603050405020304" pitchFamily="18" charset="0"/>
                      </a:endParaRPr>
                    </a:p>
                  </a:txBody>
                  <a:tcPr marL="34043" marR="34043" marT="0" marB="0"/>
                </a:tc>
                <a:tc>
                  <a:txBody>
                    <a:bodyPr/>
                    <a:lstStyle/>
                    <a:p>
                      <a:pPr algn="ctr">
                        <a:lnSpc>
                          <a:spcPct val="107000"/>
                        </a:lnSpc>
                        <a:spcAft>
                          <a:spcPts val="0"/>
                        </a:spcAft>
                      </a:pPr>
                      <a:r>
                        <a:rPr lang="en-GB" sz="600">
                          <a:effectLst/>
                        </a:rPr>
                        <a:t>Possible Resources</a:t>
                      </a:r>
                      <a:endParaRPr lang="en-GB" sz="600">
                        <a:effectLst/>
                        <a:latin typeface="Garamond" panose="02020404030301010803" pitchFamily="18" charset="0"/>
                        <a:ea typeface="Calibri" panose="020F0502020204030204" pitchFamily="34" charset="0"/>
                        <a:cs typeface="Times New Roman" panose="02020603050405020304" pitchFamily="18" charset="0"/>
                      </a:endParaRPr>
                    </a:p>
                  </a:txBody>
                  <a:tcPr marL="34043" marR="34043" marT="0" marB="0"/>
                </a:tc>
                <a:extLst>
                  <a:ext uri="{0D108BD9-81ED-4DB2-BD59-A6C34878D82A}">
                    <a16:rowId xmlns:a16="http://schemas.microsoft.com/office/drawing/2014/main" val="10004"/>
                  </a:ext>
                </a:extLst>
              </a:tr>
              <a:tr h="605788">
                <a:tc>
                  <a:txBody>
                    <a:bodyPr/>
                    <a:lstStyle/>
                    <a:p>
                      <a:pPr>
                        <a:lnSpc>
                          <a:spcPct val="107000"/>
                        </a:lnSpc>
                        <a:spcAft>
                          <a:spcPts val="0"/>
                        </a:spcAft>
                      </a:pPr>
                      <a:r>
                        <a:rPr lang="en-GB" sz="600">
                          <a:effectLst/>
                        </a:rPr>
                        <a:t>Fiction and Non-Fiction e.g. stories, emotions, characters, points of view etc…</a:t>
                      </a:r>
                    </a:p>
                    <a:p>
                      <a:pPr>
                        <a:lnSpc>
                          <a:spcPct val="107000"/>
                        </a:lnSpc>
                        <a:spcAft>
                          <a:spcPts val="0"/>
                        </a:spcAft>
                      </a:pPr>
                      <a:r>
                        <a:rPr lang="en-GB" sz="600">
                          <a:effectLst/>
                        </a:rPr>
                        <a:t>Social situations</a:t>
                      </a:r>
                    </a:p>
                    <a:p>
                      <a:pPr>
                        <a:lnSpc>
                          <a:spcPct val="107000"/>
                        </a:lnSpc>
                        <a:spcAft>
                          <a:spcPts val="0"/>
                        </a:spcAft>
                      </a:pPr>
                      <a:r>
                        <a:rPr lang="en-GB" sz="600">
                          <a:effectLst/>
                        </a:rPr>
                        <a:t>ToM</a:t>
                      </a:r>
                    </a:p>
                    <a:p>
                      <a:pPr algn="ctr">
                        <a:lnSpc>
                          <a:spcPct val="107000"/>
                        </a:lnSpc>
                        <a:spcAft>
                          <a:spcPts val="0"/>
                        </a:spcAft>
                      </a:pPr>
                      <a:r>
                        <a:rPr lang="en-GB" sz="600">
                          <a:effectLst/>
                        </a:rPr>
                        <a:t> </a:t>
                      </a:r>
                      <a:endParaRPr lang="en-GB" sz="600">
                        <a:effectLst/>
                        <a:latin typeface="Garamond" panose="02020404030301010803" pitchFamily="18" charset="0"/>
                        <a:ea typeface="Calibri" panose="020F0502020204030204" pitchFamily="34" charset="0"/>
                        <a:cs typeface="Times New Roman" panose="02020603050405020304" pitchFamily="18" charset="0"/>
                      </a:endParaRPr>
                    </a:p>
                  </a:txBody>
                  <a:tcPr marL="34043" marR="34043" marT="0" marB="0"/>
                </a:tc>
                <a:tc>
                  <a:txBody>
                    <a:bodyPr/>
                    <a:lstStyle/>
                    <a:p>
                      <a:pPr>
                        <a:lnSpc>
                          <a:spcPct val="107000"/>
                        </a:lnSpc>
                        <a:spcAft>
                          <a:spcPts val="0"/>
                        </a:spcAft>
                      </a:pPr>
                      <a:r>
                        <a:rPr lang="en-GB" sz="600">
                          <a:effectLst/>
                        </a:rPr>
                        <a:t>Big pictures</a:t>
                      </a:r>
                    </a:p>
                    <a:p>
                      <a:pPr>
                        <a:lnSpc>
                          <a:spcPct val="107000"/>
                        </a:lnSpc>
                        <a:spcAft>
                          <a:spcPts val="0"/>
                        </a:spcAft>
                      </a:pPr>
                      <a:r>
                        <a:rPr lang="en-GB" sz="600">
                          <a:effectLst/>
                        </a:rPr>
                        <a:t>Stickmen stories (JB)</a:t>
                      </a:r>
                    </a:p>
                    <a:p>
                      <a:pPr>
                        <a:lnSpc>
                          <a:spcPct val="107000"/>
                        </a:lnSpc>
                        <a:spcAft>
                          <a:spcPts val="0"/>
                        </a:spcAft>
                      </a:pPr>
                      <a:r>
                        <a:rPr lang="en-GB" sz="600">
                          <a:effectLst/>
                        </a:rPr>
                        <a:t>Texts and questions – comprehension style – cards, extracts</a:t>
                      </a:r>
                    </a:p>
                    <a:p>
                      <a:pPr>
                        <a:lnSpc>
                          <a:spcPct val="107000"/>
                        </a:lnSpc>
                        <a:spcAft>
                          <a:spcPts val="0"/>
                        </a:spcAft>
                      </a:pPr>
                      <a:r>
                        <a:rPr lang="en-GB" sz="600">
                          <a:effectLst/>
                        </a:rPr>
                        <a:t>Social situation/scenario cards</a:t>
                      </a:r>
                      <a:endParaRPr lang="en-GB" sz="600">
                        <a:effectLst/>
                        <a:latin typeface="Garamond" panose="02020404030301010803" pitchFamily="18" charset="0"/>
                        <a:ea typeface="Calibri" panose="020F0502020204030204" pitchFamily="34" charset="0"/>
                        <a:cs typeface="Times New Roman" panose="02020603050405020304" pitchFamily="18" charset="0"/>
                      </a:endParaRPr>
                    </a:p>
                  </a:txBody>
                  <a:tcPr marL="34043" marR="34043" marT="0" marB="0"/>
                </a:tc>
                <a:extLst>
                  <a:ext uri="{0D108BD9-81ED-4DB2-BD59-A6C34878D82A}">
                    <a16:rowId xmlns:a16="http://schemas.microsoft.com/office/drawing/2014/main" val="10005"/>
                  </a:ext>
                </a:extLst>
              </a:tr>
              <a:tr h="121117">
                <a:tc gridSpan="2">
                  <a:txBody>
                    <a:bodyPr/>
                    <a:lstStyle/>
                    <a:p>
                      <a:pPr algn="ctr">
                        <a:lnSpc>
                          <a:spcPct val="107000"/>
                        </a:lnSpc>
                        <a:spcAft>
                          <a:spcPts val="0"/>
                        </a:spcAft>
                      </a:pPr>
                      <a:r>
                        <a:rPr lang="en-GB" sz="600">
                          <a:effectLst/>
                        </a:rPr>
                        <a:t>Audiology &amp; Independence</a:t>
                      </a:r>
                      <a:endParaRPr lang="en-GB" sz="600">
                        <a:effectLst/>
                        <a:latin typeface="Garamond" panose="02020404030301010803" pitchFamily="18" charset="0"/>
                        <a:ea typeface="Calibri" panose="020F0502020204030204" pitchFamily="34" charset="0"/>
                        <a:cs typeface="Times New Roman" panose="02020603050405020304" pitchFamily="18" charset="0"/>
                      </a:endParaRPr>
                    </a:p>
                  </a:txBody>
                  <a:tcPr marL="34043" marR="34043" marT="0" marB="0"/>
                </a:tc>
                <a:tc hMerge="1">
                  <a:txBody>
                    <a:bodyPr/>
                    <a:lstStyle/>
                    <a:p>
                      <a:endParaRPr lang="en-GB"/>
                    </a:p>
                  </a:txBody>
                  <a:tcPr/>
                </a:tc>
                <a:extLst>
                  <a:ext uri="{0D108BD9-81ED-4DB2-BD59-A6C34878D82A}">
                    <a16:rowId xmlns:a16="http://schemas.microsoft.com/office/drawing/2014/main" val="10006"/>
                  </a:ext>
                </a:extLst>
              </a:tr>
              <a:tr h="121117">
                <a:tc>
                  <a:txBody>
                    <a:bodyPr/>
                    <a:lstStyle/>
                    <a:p>
                      <a:pPr algn="ctr">
                        <a:lnSpc>
                          <a:spcPct val="107000"/>
                        </a:lnSpc>
                        <a:spcAft>
                          <a:spcPts val="0"/>
                        </a:spcAft>
                      </a:pPr>
                      <a:r>
                        <a:rPr lang="en-GB" sz="600">
                          <a:effectLst/>
                        </a:rPr>
                        <a:t>Areas/Topic</a:t>
                      </a:r>
                      <a:endParaRPr lang="en-GB" sz="600">
                        <a:effectLst/>
                        <a:latin typeface="Garamond" panose="02020404030301010803" pitchFamily="18" charset="0"/>
                        <a:ea typeface="Calibri" panose="020F0502020204030204" pitchFamily="34" charset="0"/>
                        <a:cs typeface="Times New Roman" panose="02020603050405020304" pitchFamily="18" charset="0"/>
                      </a:endParaRPr>
                    </a:p>
                  </a:txBody>
                  <a:tcPr marL="34043" marR="34043" marT="0" marB="0"/>
                </a:tc>
                <a:tc>
                  <a:txBody>
                    <a:bodyPr/>
                    <a:lstStyle/>
                    <a:p>
                      <a:pPr algn="ctr">
                        <a:lnSpc>
                          <a:spcPct val="107000"/>
                        </a:lnSpc>
                        <a:spcAft>
                          <a:spcPts val="0"/>
                        </a:spcAft>
                      </a:pPr>
                      <a:r>
                        <a:rPr lang="en-GB" sz="600">
                          <a:effectLst/>
                        </a:rPr>
                        <a:t>Possible Resources</a:t>
                      </a:r>
                      <a:endParaRPr lang="en-GB" sz="600">
                        <a:effectLst/>
                        <a:latin typeface="Garamond" panose="02020404030301010803" pitchFamily="18" charset="0"/>
                        <a:ea typeface="Calibri" panose="020F0502020204030204" pitchFamily="34" charset="0"/>
                        <a:cs typeface="Times New Roman" panose="02020603050405020304" pitchFamily="18" charset="0"/>
                      </a:endParaRPr>
                    </a:p>
                  </a:txBody>
                  <a:tcPr marL="34043" marR="34043" marT="0" marB="0"/>
                </a:tc>
                <a:extLst>
                  <a:ext uri="{0D108BD9-81ED-4DB2-BD59-A6C34878D82A}">
                    <a16:rowId xmlns:a16="http://schemas.microsoft.com/office/drawing/2014/main" val="10007"/>
                  </a:ext>
                </a:extLst>
              </a:tr>
              <a:tr h="605588">
                <a:tc>
                  <a:txBody>
                    <a:bodyPr/>
                    <a:lstStyle/>
                    <a:p>
                      <a:pPr>
                        <a:lnSpc>
                          <a:spcPct val="107000"/>
                        </a:lnSpc>
                        <a:spcAft>
                          <a:spcPts val="0"/>
                        </a:spcAft>
                      </a:pPr>
                      <a:r>
                        <a:rPr lang="en-GB" sz="600">
                          <a:effectLst/>
                        </a:rPr>
                        <a:t>Checklist – caring for HA/CI, independence etc.</a:t>
                      </a:r>
                    </a:p>
                    <a:p>
                      <a:pPr>
                        <a:lnSpc>
                          <a:spcPct val="107000"/>
                        </a:lnSpc>
                        <a:spcAft>
                          <a:spcPts val="0"/>
                        </a:spcAft>
                      </a:pPr>
                      <a:r>
                        <a:rPr lang="en-GB" sz="600">
                          <a:effectLst/>
                        </a:rPr>
                        <a:t>Understanding own HL – audiograms, how the ear works etc</a:t>
                      </a:r>
                    </a:p>
                    <a:p>
                      <a:pPr>
                        <a:lnSpc>
                          <a:spcPct val="107000"/>
                        </a:lnSpc>
                        <a:spcAft>
                          <a:spcPts val="0"/>
                        </a:spcAft>
                      </a:pPr>
                      <a:r>
                        <a:rPr lang="en-GB" sz="600">
                          <a:effectLst/>
                        </a:rPr>
                        <a:t>Transition to Adult Audiology</a:t>
                      </a:r>
                    </a:p>
                    <a:p>
                      <a:pPr>
                        <a:lnSpc>
                          <a:spcPct val="107000"/>
                        </a:lnSpc>
                        <a:spcAft>
                          <a:spcPts val="0"/>
                        </a:spcAft>
                      </a:pPr>
                      <a:r>
                        <a:rPr lang="en-GB" sz="600">
                          <a:effectLst/>
                        </a:rPr>
                        <a:t>Radio aid independence</a:t>
                      </a:r>
                      <a:endParaRPr lang="en-GB" sz="600">
                        <a:effectLst/>
                        <a:latin typeface="Garamond" panose="02020404030301010803" pitchFamily="18" charset="0"/>
                        <a:ea typeface="Calibri" panose="020F0502020204030204" pitchFamily="34" charset="0"/>
                        <a:cs typeface="Times New Roman" panose="02020603050405020304" pitchFamily="18" charset="0"/>
                      </a:endParaRPr>
                    </a:p>
                  </a:txBody>
                  <a:tcPr marL="34043" marR="34043" marT="0" marB="0"/>
                </a:tc>
                <a:tc>
                  <a:txBody>
                    <a:bodyPr/>
                    <a:lstStyle/>
                    <a:p>
                      <a:pPr>
                        <a:lnSpc>
                          <a:spcPct val="107000"/>
                        </a:lnSpc>
                        <a:spcAft>
                          <a:spcPts val="0"/>
                        </a:spcAft>
                      </a:pPr>
                      <a:r>
                        <a:rPr lang="en-GB" sz="600">
                          <a:effectLst/>
                        </a:rPr>
                        <a:t>‘Personal Understanding of Deafness’ (resource from another LA)</a:t>
                      </a:r>
                    </a:p>
                    <a:p>
                      <a:pPr>
                        <a:lnSpc>
                          <a:spcPct val="107000"/>
                        </a:lnSpc>
                        <a:spcAft>
                          <a:spcPts val="0"/>
                        </a:spcAft>
                      </a:pPr>
                      <a:r>
                        <a:rPr lang="en-GB" sz="600">
                          <a:effectLst/>
                        </a:rPr>
                        <a:t>Checklist resource (JB)</a:t>
                      </a:r>
                    </a:p>
                    <a:p>
                      <a:pPr>
                        <a:lnSpc>
                          <a:spcPct val="107000"/>
                        </a:lnSpc>
                        <a:spcAft>
                          <a:spcPts val="0"/>
                        </a:spcAft>
                      </a:pPr>
                      <a:r>
                        <a:rPr lang="en-GB" sz="600">
                          <a:effectLst/>
                        </a:rPr>
                        <a:t>Audiogram templates</a:t>
                      </a:r>
                    </a:p>
                    <a:p>
                      <a:pPr>
                        <a:lnSpc>
                          <a:spcPct val="107000"/>
                        </a:lnSpc>
                        <a:spcAft>
                          <a:spcPts val="0"/>
                        </a:spcAft>
                      </a:pPr>
                      <a:r>
                        <a:rPr lang="en-GB" sz="600">
                          <a:effectLst/>
                        </a:rPr>
                        <a:t>My World</a:t>
                      </a:r>
                      <a:endParaRPr lang="en-GB" sz="600">
                        <a:effectLst/>
                        <a:latin typeface="Garamond" panose="02020404030301010803" pitchFamily="18" charset="0"/>
                        <a:ea typeface="Calibri" panose="020F0502020204030204" pitchFamily="34" charset="0"/>
                        <a:cs typeface="Times New Roman" panose="02020603050405020304" pitchFamily="18" charset="0"/>
                      </a:endParaRPr>
                    </a:p>
                  </a:txBody>
                  <a:tcPr marL="34043" marR="34043" marT="0" marB="0"/>
                </a:tc>
                <a:extLst>
                  <a:ext uri="{0D108BD9-81ED-4DB2-BD59-A6C34878D82A}">
                    <a16:rowId xmlns:a16="http://schemas.microsoft.com/office/drawing/2014/main" val="10008"/>
                  </a:ext>
                </a:extLst>
              </a:tr>
              <a:tr h="121117">
                <a:tc gridSpan="2">
                  <a:txBody>
                    <a:bodyPr/>
                    <a:lstStyle/>
                    <a:p>
                      <a:pPr algn="ctr">
                        <a:lnSpc>
                          <a:spcPct val="107000"/>
                        </a:lnSpc>
                        <a:spcAft>
                          <a:spcPts val="0"/>
                        </a:spcAft>
                      </a:pPr>
                      <a:r>
                        <a:rPr lang="en-GB" sz="600">
                          <a:effectLst/>
                        </a:rPr>
                        <a:t>Vocabulary </a:t>
                      </a:r>
                      <a:endParaRPr lang="en-GB" sz="600">
                        <a:effectLst/>
                        <a:latin typeface="Garamond" panose="02020404030301010803" pitchFamily="18" charset="0"/>
                        <a:ea typeface="Calibri" panose="020F0502020204030204" pitchFamily="34" charset="0"/>
                        <a:cs typeface="Times New Roman" panose="02020603050405020304" pitchFamily="18" charset="0"/>
                      </a:endParaRPr>
                    </a:p>
                  </a:txBody>
                  <a:tcPr marL="34043" marR="34043" marT="0" marB="0"/>
                </a:tc>
                <a:tc hMerge="1">
                  <a:txBody>
                    <a:bodyPr/>
                    <a:lstStyle/>
                    <a:p>
                      <a:endParaRPr lang="en-GB"/>
                    </a:p>
                  </a:txBody>
                  <a:tcPr/>
                </a:tc>
                <a:extLst>
                  <a:ext uri="{0D108BD9-81ED-4DB2-BD59-A6C34878D82A}">
                    <a16:rowId xmlns:a16="http://schemas.microsoft.com/office/drawing/2014/main" val="10009"/>
                  </a:ext>
                </a:extLst>
              </a:tr>
              <a:tr h="121117">
                <a:tc>
                  <a:txBody>
                    <a:bodyPr/>
                    <a:lstStyle/>
                    <a:p>
                      <a:pPr algn="ctr">
                        <a:lnSpc>
                          <a:spcPct val="107000"/>
                        </a:lnSpc>
                        <a:spcAft>
                          <a:spcPts val="0"/>
                        </a:spcAft>
                      </a:pPr>
                      <a:r>
                        <a:rPr lang="en-GB" sz="600">
                          <a:effectLst/>
                        </a:rPr>
                        <a:t>Areas/Topic</a:t>
                      </a:r>
                      <a:endParaRPr lang="en-GB" sz="600">
                        <a:effectLst/>
                        <a:latin typeface="Garamond" panose="02020404030301010803" pitchFamily="18" charset="0"/>
                        <a:ea typeface="Calibri" panose="020F0502020204030204" pitchFamily="34" charset="0"/>
                        <a:cs typeface="Times New Roman" panose="02020603050405020304" pitchFamily="18" charset="0"/>
                      </a:endParaRPr>
                    </a:p>
                  </a:txBody>
                  <a:tcPr marL="34043" marR="34043" marT="0" marB="0"/>
                </a:tc>
                <a:tc>
                  <a:txBody>
                    <a:bodyPr/>
                    <a:lstStyle/>
                    <a:p>
                      <a:pPr algn="ctr">
                        <a:lnSpc>
                          <a:spcPct val="107000"/>
                        </a:lnSpc>
                        <a:spcAft>
                          <a:spcPts val="0"/>
                        </a:spcAft>
                      </a:pPr>
                      <a:r>
                        <a:rPr lang="en-GB" sz="600">
                          <a:effectLst/>
                        </a:rPr>
                        <a:t>Possible Resources</a:t>
                      </a:r>
                      <a:endParaRPr lang="en-GB" sz="600">
                        <a:effectLst/>
                        <a:latin typeface="Garamond" panose="02020404030301010803" pitchFamily="18" charset="0"/>
                        <a:ea typeface="Calibri" panose="020F0502020204030204" pitchFamily="34" charset="0"/>
                        <a:cs typeface="Times New Roman" panose="02020603050405020304" pitchFamily="18" charset="0"/>
                      </a:endParaRPr>
                    </a:p>
                  </a:txBody>
                  <a:tcPr marL="34043" marR="34043" marT="0" marB="0"/>
                </a:tc>
                <a:extLst>
                  <a:ext uri="{0D108BD9-81ED-4DB2-BD59-A6C34878D82A}">
                    <a16:rowId xmlns:a16="http://schemas.microsoft.com/office/drawing/2014/main" val="10010"/>
                  </a:ext>
                </a:extLst>
              </a:tr>
              <a:tr h="484471">
                <a:tc>
                  <a:txBody>
                    <a:bodyPr/>
                    <a:lstStyle/>
                    <a:p>
                      <a:pPr>
                        <a:lnSpc>
                          <a:spcPct val="107000"/>
                        </a:lnSpc>
                        <a:spcAft>
                          <a:spcPts val="0"/>
                        </a:spcAft>
                      </a:pPr>
                      <a:r>
                        <a:rPr lang="en-GB" sz="600">
                          <a:effectLst/>
                        </a:rPr>
                        <a:t>Topic vocabulary (primary)</a:t>
                      </a:r>
                    </a:p>
                    <a:p>
                      <a:pPr>
                        <a:lnSpc>
                          <a:spcPct val="107000"/>
                        </a:lnSpc>
                        <a:spcAft>
                          <a:spcPts val="0"/>
                        </a:spcAft>
                      </a:pPr>
                      <a:r>
                        <a:rPr lang="en-GB" sz="600">
                          <a:effectLst/>
                        </a:rPr>
                        <a:t>Subject specific vocabulary (secondary)</a:t>
                      </a:r>
                    </a:p>
                    <a:p>
                      <a:pPr>
                        <a:lnSpc>
                          <a:spcPct val="107000"/>
                        </a:lnSpc>
                        <a:spcAft>
                          <a:spcPts val="0"/>
                        </a:spcAft>
                      </a:pPr>
                      <a:r>
                        <a:rPr lang="en-GB" sz="600">
                          <a:effectLst/>
                        </a:rPr>
                        <a:t>Social vocabulary (popular culture, social situations etc)</a:t>
                      </a:r>
                    </a:p>
                    <a:p>
                      <a:pPr>
                        <a:lnSpc>
                          <a:spcPct val="107000"/>
                        </a:lnSpc>
                        <a:spcAft>
                          <a:spcPts val="0"/>
                        </a:spcAft>
                      </a:pPr>
                      <a:r>
                        <a:rPr lang="en-GB" sz="600">
                          <a:effectLst/>
                        </a:rPr>
                        <a:t>Teaching vocabulary</a:t>
                      </a:r>
                      <a:endParaRPr lang="en-GB" sz="600">
                        <a:effectLst/>
                        <a:latin typeface="Garamond" panose="02020404030301010803" pitchFamily="18" charset="0"/>
                        <a:ea typeface="Calibri" panose="020F0502020204030204" pitchFamily="34" charset="0"/>
                        <a:cs typeface="Times New Roman" panose="02020603050405020304" pitchFamily="18" charset="0"/>
                      </a:endParaRPr>
                    </a:p>
                  </a:txBody>
                  <a:tcPr marL="34043" marR="34043" marT="0" marB="0"/>
                </a:tc>
                <a:tc>
                  <a:txBody>
                    <a:bodyPr/>
                    <a:lstStyle/>
                    <a:p>
                      <a:pPr>
                        <a:lnSpc>
                          <a:spcPct val="107000"/>
                        </a:lnSpc>
                        <a:spcAft>
                          <a:spcPts val="0"/>
                        </a:spcAft>
                      </a:pPr>
                      <a:r>
                        <a:rPr lang="en-GB" sz="600">
                          <a:effectLst/>
                        </a:rPr>
                        <a:t>Flashcards</a:t>
                      </a:r>
                    </a:p>
                    <a:p>
                      <a:pPr>
                        <a:lnSpc>
                          <a:spcPct val="107000"/>
                        </a:lnSpc>
                        <a:spcAft>
                          <a:spcPts val="0"/>
                        </a:spcAft>
                      </a:pPr>
                      <a:r>
                        <a:rPr lang="en-GB" sz="600">
                          <a:effectLst/>
                        </a:rPr>
                        <a:t>Glossaries</a:t>
                      </a:r>
                    </a:p>
                    <a:p>
                      <a:pPr>
                        <a:lnSpc>
                          <a:spcPct val="107000"/>
                        </a:lnSpc>
                        <a:spcAft>
                          <a:spcPts val="0"/>
                        </a:spcAft>
                      </a:pPr>
                      <a:r>
                        <a:rPr lang="en-GB" sz="600">
                          <a:effectLst/>
                        </a:rPr>
                        <a:t>Twinkle, Sparklebox</a:t>
                      </a:r>
                    </a:p>
                    <a:p>
                      <a:pPr>
                        <a:lnSpc>
                          <a:spcPct val="107000"/>
                        </a:lnSpc>
                        <a:spcAft>
                          <a:spcPts val="0"/>
                        </a:spcAft>
                      </a:pPr>
                      <a:r>
                        <a:rPr lang="en-GB" sz="600">
                          <a:effectLst/>
                        </a:rPr>
                        <a:t>Elklan (JB)</a:t>
                      </a:r>
                      <a:endParaRPr lang="en-GB" sz="600">
                        <a:effectLst/>
                        <a:latin typeface="Garamond" panose="02020404030301010803" pitchFamily="18" charset="0"/>
                        <a:ea typeface="Calibri" panose="020F0502020204030204" pitchFamily="34" charset="0"/>
                        <a:cs typeface="Times New Roman" panose="02020603050405020304" pitchFamily="18" charset="0"/>
                      </a:endParaRPr>
                    </a:p>
                  </a:txBody>
                  <a:tcPr marL="34043" marR="34043" marT="0" marB="0"/>
                </a:tc>
                <a:extLst>
                  <a:ext uri="{0D108BD9-81ED-4DB2-BD59-A6C34878D82A}">
                    <a16:rowId xmlns:a16="http://schemas.microsoft.com/office/drawing/2014/main" val="10011"/>
                  </a:ext>
                </a:extLst>
              </a:tr>
              <a:tr h="121117">
                <a:tc gridSpan="2">
                  <a:txBody>
                    <a:bodyPr/>
                    <a:lstStyle/>
                    <a:p>
                      <a:pPr algn="ctr">
                        <a:lnSpc>
                          <a:spcPct val="107000"/>
                        </a:lnSpc>
                        <a:spcAft>
                          <a:spcPts val="0"/>
                        </a:spcAft>
                      </a:pPr>
                      <a:r>
                        <a:rPr lang="en-GB" sz="600">
                          <a:effectLst/>
                        </a:rPr>
                        <a:t>Wellbeing &amp; Deaf Identity</a:t>
                      </a:r>
                      <a:endParaRPr lang="en-GB" sz="600">
                        <a:effectLst/>
                        <a:latin typeface="Garamond" panose="02020404030301010803" pitchFamily="18" charset="0"/>
                        <a:ea typeface="Calibri" panose="020F0502020204030204" pitchFamily="34" charset="0"/>
                        <a:cs typeface="Times New Roman" panose="02020603050405020304" pitchFamily="18" charset="0"/>
                      </a:endParaRPr>
                    </a:p>
                  </a:txBody>
                  <a:tcPr marL="34043" marR="34043" marT="0" marB="0"/>
                </a:tc>
                <a:tc hMerge="1">
                  <a:txBody>
                    <a:bodyPr/>
                    <a:lstStyle/>
                    <a:p>
                      <a:endParaRPr lang="en-GB"/>
                    </a:p>
                  </a:txBody>
                  <a:tcPr/>
                </a:tc>
                <a:extLst>
                  <a:ext uri="{0D108BD9-81ED-4DB2-BD59-A6C34878D82A}">
                    <a16:rowId xmlns:a16="http://schemas.microsoft.com/office/drawing/2014/main" val="10012"/>
                  </a:ext>
                </a:extLst>
              </a:tr>
              <a:tr h="121117">
                <a:tc>
                  <a:txBody>
                    <a:bodyPr/>
                    <a:lstStyle/>
                    <a:p>
                      <a:pPr algn="ctr">
                        <a:lnSpc>
                          <a:spcPct val="107000"/>
                        </a:lnSpc>
                        <a:spcAft>
                          <a:spcPts val="0"/>
                        </a:spcAft>
                      </a:pPr>
                      <a:r>
                        <a:rPr lang="en-GB" sz="600">
                          <a:effectLst/>
                        </a:rPr>
                        <a:t>Areas/Topics</a:t>
                      </a:r>
                      <a:endParaRPr lang="en-GB" sz="600">
                        <a:effectLst/>
                        <a:latin typeface="Garamond" panose="02020404030301010803" pitchFamily="18" charset="0"/>
                        <a:ea typeface="Calibri" panose="020F0502020204030204" pitchFamily="34" charset="0"/>
                        <a:cs typeface="Times New Roman" panose="02020603050405020304" pitchFamily="18" charset="0"/>
                      </a:endParaRPr>
                    </a:p>
                  </a:txBody>
                  <a:tcPr marL="34043" marR="34043" marT="0" marB="0"/>
                </a:tc>
                <a:tc>
                  <a:txBody>
                    <a:bodyPr/>
                    <a:lstStyle/>
                    <a:p>
                      <a:pPr algn="ctr">
                        <a:lnSpc>
                          <a:spcPct val="107000"/>
                        </a:lnSpc>
                        <a:spcAft>
                          <a:spcPts val="0"/>
                        </a:spcAft>
                      </a:pPr>
                      <a:r>
                        <a:rPr lang="en-GB" sz="600">
                          <a:effectLst/>
                        </a:rPr>
                        <a:t>Possible Resources</a:t>
                      </a:r>
                      <a:endParaRPr lang="en-GB" sz="600">
                        <a:effectLst/>
                        <a:latin typeface="Garamond" panose="02020404030301010803" pitchFamily="18" charset="0"/>
                        <a:ea typeface="Calibri" panose="020F0502020204030204" pitchFamily="34" charset="0"/>
                        <a:cs typeface="Times New Roman" panose="02020603050405020304" pitchFamily="18" charset="0"/>
                      </a:endParaRPr>
                    </a:p>
                  </a:txBody>
                  <a:tcPr marL="34043" marR="34043" marT="0" marB="0"/>
                </a:tc>
                <a:extLst>
                  <a:ext uri="{0D108BD9-81ED-4DB2-BD59-A6C34878D82A}">
                    <a16:rowId xmlns:a16="http://schemas.microsoft.com/office/drawing/2014/main" val="10013"/>
                  </a:ext>
                </a:extLst>
              </a:tr>
              <a:tr h="484471">
                <a:tc>
                  <a:txBody>
                    <a:bodyPr/>
                    <a:lstStyle/>
                    <a:p>
                      <a:pPr>
                        <a:lnSpc>
                          <a:spcPct val="107000"/>
                        </a:lnSpc>
                        <a:spcAft>
                          <a:spcPts val="0"/>
                        </a:spcAft>
                      </a:pPr>
                      <a:r>
                        <a:rPr lang="en-GB" sz="600">
                          <a:effectLst/>
                        </a:rPr>
                        <a:t>Mental Health</a:t>
                      </a:r>
                    </a:p>
                    <a:p>
                      <a:pPr>
                        <a:lnSpc>
                          <a:spcPct val="107000"/>
                        </a:lnSpc>
                        <a:spcAft>
                          <a:spcPts val="0"/>
                        </a:spcAft>
                      </a:pPr>
                      <a:r>
                        <a:rPr lang="en-GB" sz="600">
                          <a:effectLst/>
                        </a:rPr>
                        <a:t>Peer Group Activities</a:t>
                      </a:r>
                    </a:p>
                    <a:p>
                      <a:pPr>
                        <a:lnSpc>
                          <a:spcPct val="107000"/>
                        </a:lnSpc>
                        <a:spcAft>
                          <a:spcPts val="0"/>
                        </a:spcAft>
                      </a:pPr>
                      <a:r>
                        <a:rPr lang="en-GB" sz="600">
                          <a:effectLst/>
                        </a:rPr>
                        <a:t>Exploring hearing loss</a:t>
                      </a:r>
                    </a:p>
                    <a:p>
                      <a:pPr>
                        <a:lnSpc>
                          <a:spcPct val="107000"/>
                        </a:lnSpc>
                        <a:spcAft>
                          <a:spcPts val="0"/>
                        </a:spcAft>
                      </a:pPr>
                      <a:r>
                        <a:rPr lang="en-GB" sz="600">
                          <a:effectLst/>
                        </a:rPr>
                        <a:t>Emotions</a:t>
                      </a:r>
                      <a:endParaRPr lang="en-GB" sz="600">
                        <a:effectLst/>
                        <a:latin typeface="Garamond" panose="02020404030301010803" pitchFamily="18" charset="0"/>
                        <a:ea typeface="Calibri" panose="020F0502020204030204" pitchFamily="34" charset="0"/>
                        <a:cs typeface="Times New Roman" panose="02020603050405020304" pitchFamily="18" charset="0"/>
                      </a:endParaRPr>
                    </a:p>
                  </a:txBody>
                  <a:tcPr marL="34043" marR="34043" marT="0" marB="0"/>
                </a:tc>
                <a:tc>
                  <a:txBody>
                    <a:bodyPr/>
                    <a:lstStyle/>
                    <a:p>
                      <a:pPr>
                        <a:lnSpc>
                          <a:spcPct val="107000"/>
                        </a:lnSpc>
                        <a:spcAft>
                          <a:spcPts val="0"/>
                        </a:spcAft>
                      </a:pPr>
                      <a:r>
                        <a:rPr lang="en-GB" sz="600">
                          <a:effectLst/>
                        </a:rPr>
                        <a:t>DRM</a:t>
                      </a:r>
                    </a:p>
                    <a:p>
                      <a:pPr>
                        <a:lnSpc>
                          <a:spcPct val="107000"/>
                        </a:lnSpc>
                        <a:spcAft>
                          <a:spcPts val="0"/>
                        </a:spcAft>
                      </a:pPr>
                      <a:r>
                        <a:rPr lang="en-GB" sz="600">
                          <a:effectLst/>
                        </a:rPr>
                        <a:t>Healthy Minds (NDCS)</a:t>
                      </a:r>
                    </a:p>
                    <a:p>
                      <a:pPr>
                        <a:lnSpc>
                          <a:spcPct val="107000"/>
                        </a:lnSpc>
                        <a:spcAft>
                          <a:spcPts val="0"/>
                        </a:spcAft>
                      </a:pPr>
                      <a:r>
                        <a:rPr lang="en-GB" sz="600">
                          <a:effectLst/>
                        </a:rPr>
                        <a:t>My World</a:t>
                      </a:r>
                    </a:p>
                    <a:p>
                      <a:pPr>
                        <a:lnSpc>
                          <a:spcPct val="107000"/>
                        </a:lnSpc>
                        <a:spcAft>
                          <a:spcPts val="0"/>
                        </a:spcAft>
                      </a:pPr>
                      <a:r>
                        <a:rPr lang="en-GB" sz="600">
                          <a:effectLst/>
                        </a:rPr>
                        <a:t>My feelings book (NDCS)</a:t>
                      </a:r>
                      <a:endParaRPr lang="en-GB" sz="600">
                        <a:effectLst/>
                        <a:latin typeface="Garamond" panose="02020404030301010803" pitchFamily="18" charset="0"/>
                        <a:ea typeface="Calibri" panose="020F0502020204030204" pitchFamily="34" charset="0"/>
                        <a:cs typeface="Times New Roman" panose="02020603050405020304" pitchFamily="18" charset="0"/>
                      </a:endParaRPr>
                    </a:p>
                  </a:txBody>
                  <a:tcPr marL="34043" marR="34043" marT="0" marB="0"/>
                </a:tc>
                <a:extLst>
                  <a:ext uri="{0D108BD9-81ED-4DB2-BD59-A6C34878D82A}">
                    <a16:rowId xmlns:a16="http://schemas.microsoft.com/office/drawing/2014/main" val="10014"/>
                  </a:ext>
                </a:extLst>
              </a:tr>
              <a:tr h="141278">
                <a:tc gridSpan="2">
                  <a:txBody>
                    <a:bodyPr/>
                    <a:lstStyle/>
                    <a:p>
                      <a:pPr algn="ctr">
                        <a:lnSpc>
                          <a:spcPct val="107000"/>
                        </a:lnSpc>
                        <a:spcAft>
                          <a:spcPts val="0"/>
                        </a:spcAft>
                      </a:pPr>
                      <a:r>
                        <a:rPr lang="en-GB" sz="700">
                          <a:effectLst/>
                        </a:rPr>
                        <a:t>BSL/SSE</a:t>
                      </a:r>
                      <a:endParaRPr lang="en-GB" sz="600">
                        <a:effectLst/>
                        <a:latin typeface="Garamond" panose="02020404030301010803" pitchFamily="18" charset="0"/>
                        <a:ea typeface="Calibri" panose="020F0502020204030204" pitchFamily="34" charset="0"/>
                        <a:cs typeface="Times New Roman" panose="02020603050405020304" pitchFamily="18" charset="0"/>
                      </a:endParaRPr>
                    </a:p>
                  </a:txBody>
                  <a:tcPr marL="34043" marR="34043" marT="0" marB="0"/>
                </a:tc>
                <a:tc hMerge="1">
                  <a:txBody>
                    <a:bodyPr/>
                    <a:lstStyle/>
                    <a:p>
                      <a:endParaRPr lang="en-GB"/>
                    </a:p>
                  </a:txBody>
                  <a:tcPr/>
                </a:tc>
                <a:extLst>
                  <a:ext uri="{0D108BD9-81ED-4DB2-BD59-A6C34878D82A}">
                    <a16:rowId xmlns:a16="http://schemas.microsoft.com/office/drawing/2014/main" val="10015"/>
                  </a:ext>
                </a:extLst>
              </a:tr>
              <a:tr h="121117">
                <a:tc>
                  <a:txBody>
                    <a:bodyPr/>
                    <a:lstStyle/>
                    <a:p>
                      <a:pPr algn="ctr">
                        <a:lnSpc>
                          <a:spcPct val="107000"/>
                        </a:lnSpc>
                        <a:spcAft>
                          <a:spcPts val="0"/>
                        </a:spcAft>
                      </a:pPr>
                      <a:r>
                        <a:rPr lang="en-GB" sz="600">
                          <a:effectLst/>
                        </a:rPr>
                        <a:t>Areas/Topics</a:t>
                      </a:r>
                      <a:endParaRPr lang="en-GB" sz="600">
                        <a:effectLst/>
                        <a:latin typeface="Garamond" panose="02020404030301010803" pitchFamily="18" charset="0"/>
                        <a:ea typeface="Calibri" panose="020F0502020204030204" pitchFamily="34" charset="0"/>
                        <a:cs typeface="Times New Roman" panose="02020603050405020304" pitchFamily="18" charset="0"/>
                      </a:endParaRPr>
                    </a:p>
                  </a:txBody>
                  <a:tcPr marL="34043" marR="34043" marT="0" marB="0"/>
                </a:tc>
                <a:tc>
                  <a:txBody>
                    <a:bodyPr/>
                    <a:lstStyle/>
                    <a:p>
                      <a:pPr algn="ctr">
                        <a:lnSpc>
                          <a:spcPct val="107000"/>
                        </a:lnSpc>
                        <a:spcAft>
                          <a:spcPts val="0"/>
                        </a:spcAft>
                      </a:pPr>
                      <a:r>
                        <a:rPr lang="en-GB" sz="600">
                          <a:effectLst/>
                        </a:rPr>
                        <a:t>Possible Resources</a:t>
                      </a:r>
                      <a:endParaRPr lang="en-GB" sz="600">
                        <a:effectLst/>
                        <a:latin typeface="Garamond" panose="02020404030301010803" pitchFamily="18" charset="0"/>
                        <a:ea typeface="Calibri" panose="020F0502020204030204" pitchFamily="34" charset="0"/>
                        <a:cs typeface="Times New Roman" panose="02020603050405020304" pitchFamily="18" charset="0"/>
                      </a:endParaRPr>
                    </a:p>
                  </a:txBody>
                  <a:tcPr marL="34043" marR="34043" marT="0" marB="0"/>
                </a:tc>
                <a:extLst>
                  <a:ext uri="{0D108BD9-81ED-4DB2-BD59-A6C34878D82A}">
                    <a16:rowId xmlns:a16="http://schemas.microsoft.com/office/drawing/2014/main" val="10016"/>
                  </a:ext>
                </a:extLst>
              </a:tr>
              <a:tr h="242236">
                <a:tc>
                  <a:txBody>
                    <a:bodyPr/>
                    <a:lstStyle/>
                    <a:p>
                      <a:pPr>
                        <a:lnSpc>
                          <a:spcPct val="107000"/>
                        </a:lnSpc>
                        <a:spcAft>
                          <a:spcPts val="0"/>
                        </a:spcAft>
                      </a:pPr>
                      <a:r>
                        <a:rPr lang="en-GB" sz="600">
                          <a:effectLst/>
                        </a:rPr>
                        <a:t>Family Sign </a:t>
                      </a:r>
                    </a:p>
                    <a:p>
                      <a:pPr>
                        <a:lnSpc>
                          <a:spcPct val="107000"/>
                        </a:lnSpc>
                        <a:spcAft>
                          <a:spcPts val="0"/>
                        </a:spcAft>
                      </a:pPr>
                      <a:r>
                        <a:rPr lang="en-GB" sz="600">
                          <a:effectLst/>
                        </a:rPr>
                        <a:t>Topic/subject vocabulary (primary/secondary)</a:t>
                      </a:r>
                      <a:endParaRPr lang="en-GB" sz="600">
                        <a:effectLst/>
                        <a:latin typeface="Garamond" panose="02020404030301010803" pitchFamily="18" charset="0"/>
                        <a:ea typeface="Calibri" panose="020F0502020204030204" pitchFamily="34" charset="0"/>
                        <a:cs typeface="Times New Roman" panose="02020603050405020304" pitchFamily="18" charset="0"/>
                      </a:endParaRPr>
                    </a:p>
                  </a:txBody>
                  <a:tcPr marL="34043" marR="34043" marT="0" marB="0"/>
                </a:tc>
                <a:tc>
                  <a:txBody>
                    <a:bodyPr/>
                    <a:lstStyle/>
                    <a:p>
                      <a:pPr>
                        <a:lnSpc>
                          <a:spcPct val="107000"/>
                        </a:lnSpc>
                        <a:spcAft>
                          <a:spcPts val="0"/>
                        </a:spcAft>
                      </a:pPr>
                      <a:r>
                        <a:rPr lang="en-GB" sz="600">
                          <a:effectLst/>
                        </a:rPr>
                        <a:t>Signed Graphics</a:t>
                      </a:r>
                      <a:endParaRPr lang="en-GB" sz="600">
                        <a:effectLst/>
                        <a:latin typeface="Garamond" panose="02020404030301010803" pitchFamily="18" charset="0"/>
                        <a:ea typeface="Calibri" panose="020F0502020204030204" pitchFamily="34" charset="0"/>
                        <a:cs typeface="Times New Roman" panose="02020603050405020304" pitchFamily="18" charset="0"/>
                      </a:endParaRPr>
                    </a:p>
                  </a:txBody>
                  <a:tcPr marL="34043" marR="34043" marT="0" marB="0"/>
                </a:tc>
                <a:extLst>
                  <a:ext uri="{0D108BD9-81ED-4DB2-BD59-A6C34878D82A}">
                    <a16:rowId xmlns:a16="http://schemas.microsoft.com/office/drawing/2014/main" val="10017"/>
                  </a:ext>
                </a:extLst>
              </a:tr>
              <a:tr h="121117">
                <a:tc gridSpan="2">
                  <a:txBody>
                    <a:bodyPr/>
                    <a:lstStyle/>
                    <a:p>
                      <a:pPr algn="ctr">
                        <a:lnSpc>
                          <a:spcPct val="107000"/>
                        </a:lnSpc>
                        <a:spcAft>
                          <a:spcPts val="0"/>
                        </a:spcAft>
                      </a:pPr>
                      <a:r>
                        <a:rPr lang="en-GB" sz="600">
                          <a:effectLst/>
                        </a:rPr>
                        <a:t>Babies &amp; Early Years</a:t>
                      </a:r>
                      <a:endParaRPr lang="en-GB" sz="600">
                        <a:effectLst/>
                        <a:latin typeface="Garamond" panose="02020404030301010803" pitchFamily="18" charset="0"/>
                        <a:ea typeface="Calibri" panose="020F0502020204030204" pitchFamily="34" charset="0"/>
                        <a:cs typeface="Times New Roman" panose="02020603050405020304" pitchFamily="18" charset="0"/>
                      </a:endParaRPr>
                    </a:p>
                  </a:txBody>
                  <a:tcPr marL="34043" marR="34043" marT="0" marB="0"/>
                </a:tc>
                <a:tc hMerge="1">
                  <a:txBody>
                    <a:bodyPr/>
                    <a:lstStyle/>
                    <a:p>
                      <a:endParaRPr lang="en-GB"/>
                    </a:p>
                  </a:txBody>
                  <a:tcPr/>
                </a:tc>
                <a:extLst>
                  <a:ext uri="{0D108BD9-81ED-4DB2-BD59-A6C34878D82A}">
                    <a16:rowId xmlns:a16="http://schemas.microsoft.com/office/drawing/2014/main" val="10018"/>
                  </a:ext>
                </a:extLst>
              </a:tr>
              <a:tr h="121117">
                <a:tc>
                  <a:txBody>
                    <a:bodyPr/>
                    <a:lstStyle/>
                    <a:p>
                      <a:pPr algn="ctr">
                        <a:lnSpc>
                          <a:spcPct val="107000"/>
                        </a:lnSpc>
                        <a:spcAft>
                          <a:spcPts val="0"/>
                        </a:spcAft>
                      </a:pPr>
                      <a:r>
                        <a:rPr lang="en-GB" sz="600">
                          <a:effectLst/>
                        </a:rPr>
                        <a:t>Areas/Topics</a:t>
                      </a:r>
                      <a:endParaRPr lang="en-GB" sz="600">
                        <a:effectLst/>
                        <a:latin typeface="Garamond" panose="02020404030301010803" pitchFamily="18" charset="0"/>
                        <a:ea typeface="Calibri" panose="020F0502020204030204" pitchFamily="34" charset="0"/>
                        <a:cs typeface="Times New Roman" panose="02020603050405020304" pitchFamily="18" charset="0"/>
                      </a:endParaRPr>
                    </a:p>
                  </a:txBody>
                  <a:tcPr marL="34043" marR="34043" marT="0" marB="0"/>
                </a:tc>
                <a:tc>
                  <a:txBody>
                    <a:bodyPr/>
                    <a:lstStyle/>
                    <a:p>
                      <a:pPr algn="ctr">
                        <a:lnSpc>
                          <a:spcPct val="107000"/>
                        </a:lnSpc>
                        <a:spcAft>
                          <a:spcPts val="0"/>
                        </a:spcAft>
                      </a:pPr>
                      <a:r>
                        <a:rPr lang="en-GB" sz="600">
                          <a:effectLst/>
                        </a:rPr>
                        <a:t>Possible Resources</a:t>
                      </a:r>
                      <a:endParaRPr lang="en-GB" sz="600">
                        <a:effectLst/>
                        <a:latin typeface="Garamond" panose="02020404030301010803" pitchFamily="18" charset="0"/>
                        <a:ea typeface="Calibri" panose="020F0502020204030204" pitchFamily="34" charset="0"/>
                        <a:cs typeface="Times New Roman" panose="02020603050405020304" pitchFamily="18" charset="0"/>
                      </a:endParaRPr>
                    </a:p>
                  </a:txBody>
                  <a:tcPr marL="34043" marR="34043" marT="0" marB="0"/>
                </a:tc>
                <a:extLst>
                  <a:ext uri="{0D108BD9-81ED-4DB2-BD59-A6C34878D82A}">
                    <a16:rowId xmlns:a16="http://schemas.microsoft.com/office/drawing/2014/main" val="10019"/>
                  </a:ext>
                </a:extLst>
              </a:tr>
              <a:tr h="484471">
                <a:tc>
                  <a:txBody>
                    <a:bodyPr/>
                    <a:lstStyle/>
                    <a:p>
                      <a:pPr>
                        <a:lnSpc>
                          <a:spcPct val="107000"/>
                        </a:lnSpc>
                        <a:spcAft>
                          <a:spcPts val="0"/>
                        </a:spcAft>
                      </a:pPr>
                      <a:r>
                        <a:rPr lang="en-GB" sz="600">
                          <a:effectLst/>
                        </a:rPr>
                        <a:t>Hearing aid care &amp; management</a:t>
                      </a:r>
                    </a:p>
                    <a:p>
                      <a:pPr>
                        <a:lnSpc>
                          <a:spcPct val="107000"/>
                        </a:lnSpc>
                        <a:spcAft>
                          <a:spcPts val="0"/>
                        </a:spcAft>
                      </a:pPr>
                      <a:r>
                        <a:rPr lang="en-GB" sz="600">
                          <a:effectLst/>
                        </a:rPr>
                        <a:t>Early communication </a:t>
                      </a:r>
                    </a:p>
                    <a:p>
                      <a:pPr>
                        <a:lnSpc>
                          <a:spcPct val="107000"/>
                        </a:lnSpc>
                        <a:spcAft>
                          <a:spcPts val="0"/>
                        </a:spcAft>
                      </a:pPr>
                      <a:r>
                        <a:rPr lang="en-GB" sz="600">
                          <a:effectLst/>
                        </a:rPr>
                        <a:t>Play</a:t>
                      </a:r>
                    </a:p>
                    <a:p>
                      <a:pPr>
                        <a:lnSpc>
                          <a:spcPct val="107000"/>
                        </a:lnSpc>
                        <a:spcAft>
                          <a:spcPts val="0"/>
                        </a:spcAft>
                      </a:pPr>
                      <a:r>
                        <a:rPr lang="en-GB" sz="600">
                          <a:effectLst/>
                        </a:rPr>
                        <a:t>Language development</a:t>
                      </a:r>
                      <a:endParaRPr lang="en-GB" sz="600">
                        <a:effectLst/>
                        <a:latin typeface="Garamond" panose="02020404030301010803" pitchFamily="18" charset="0"/>
                        <a:ea typeface="Calibri" panose="020F0502020204030204" pitchFamily="34" charset="0"/>
                        <a:cs typeface="Times New Roman" panose="02020603050405020304" pitchFamily="18" charset="0"/>
                      </a:endParaRPr>
                    </a:p>
                  </a:txBody>
                  <a:tcPr marL="34043" marR="34043" marT="0" marB="0"/>
                </a:tc>
                <a:tc>
                  <a:txBody>
                    <a:bodyPr/>
                    <a:lstStyle/>
                    <a:p>
                      <a:pPr>
                        <a:lnSpc>
                          <a:spcPct val="107000"/>
                        </a:lnSpc>
                        <a:spcAft>
                          <a:spcPts val="0"/>
                        </a:spcAft>
                      </a:pPr>
                      <a:r>
                        <a:rPr lang="en-GB" sz="600" dirty="0">
                          <a:effectLst/>
                        </a:rPr>
                        <a:t>Monitoring protocol</a:t>
                      </a:r>
                    </a:p>
                    <a:p>
                      <a:pPr>
                        <a:lnSpc>
                          <a:spcPct val="107000"/>
                        </a:lnSpc>
                        <a:spcAft>
                          <a:spcPts val="0"/>
                        </a:spcAft>
                      </a:pPr>
                      <a:r>
                        <a:rPr lang="en-GB" sz="600" dirty="0">
                          <a:effectLst/>
                        </a:rPr>
                        <a:t>Musical instruments/toys</a:t>
                      </a:r>
                    </a:p>
                    <a:p>
                      <a:pPr>
                        <a:lnSpc>
                          <a:spcPct val="107000"/>
                        </a:lnSpc>
                        <a:spcAft>
                          <a:spcPts val="0"/>
                        </a:spcAft>
                      </a:pPr>
                      <a:r>
                        <a:rPr lang="en-GB" sz="600" dirty="0">
                          <a:effectLst/>
                        </a:rPr>
                        <a:t>Manufacturer websites</a:t>
                      </a:r>
                    </a:p>
                    <a:p>
                      <a:pPr>
                        <a:lnSpc>
                          <a:spcPct val="107000"/>
                        </a:lnSpc>
                        <a:spcAft>
                          <a:spcPts val="0"/>
                        </a:spcAft>
                      </a:pPr>
                      <a:r>
                        <a:rPr lang="en-GB" sz="600" dirty="0">
                          <a:effectLst/>
                        </a:rPr>
                        <a:t>Ear Foundation</a:t>
                      </a:r>
                      <a:endParaRPr lang="en-GB" sz="600" dirty="0">
                        <a:effectLst/>
                        <a:latin typeface="Garamond" panose="02020404030301010803" pitchFamily="18" charset="0"/>
                        <a:ea typeface="Calibri" panose="020F0502020204030204" pitchFamily="34" charset="0"/>
                        <a:cs typeface="Times New Roman" panose="02020603050405020304" pitchFamily="18" charset="0"/>
                      </a:endParaRPr>
                    </a:p>
                  </a:txBody>
                  <a:tcPr marL="34043" marR="34043" marT="0" marB="0"/>
                </a:tc>
                <a:extLst>
                  <a:ext uri="{0D108BD9-81ED-4DB2-BD59-A6C34878D82A}">
                    <a16:rowId xmlns:a16="http://schemas.microsoft.com/office/drawing/2014/main" val="10020"/>
                  </a:ext>
                </a:extLst>
              </a:tr>
            </a:tbl>
          </a:graphicData>
        </a:graphic>
      </p:graphicFrame>
    </p:spTree>
    <p:extLst>
      <p:ext uri="{BB962C8B-B14F-4D97-AF65-F5344CB8AC3E}">
        <p14:creationId xmlns:p14="http://schemas.microsoft.com/office/powerpoint/2010/main" val="264139517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3600" dirty="0">
                <a:solidFill>
                  <a:srgbClr val="1B9589"/>
                </a:solidFill>
                <a:latin typeface="Arial" panose="020B0604020202020204" pitchFamily="34" charset="0"/>
                <a:cs typeface="Arial" panose="020B0604020202020204" pitchFamily="34" charset="0"/>
              </a:rPr>
              <a:t>The VI Plan</a:t>
            </a:r>
            <a:br>
              <a:rPr lang="en-GB" sz="4400" dirty="0">
                <a:solidFill>
                  <a:srgbClr val="1B9589"/>
                </a:solidFill>
                <a:latin typeface="Arial" panose="020B0604020202020204" pitchFamily="34" charset="0"/>
                <a:cs typeface="Arial" panose="020B0604020202020204" pitchFamily="34" charset="0"/>
              </a:rPr>
            </a:br>
            <a:endParaRPr lang="en-GB" sz="4400" dirty="0"/>
          </a:p>
        </p:txBody>
      </p:sp>
      <p:sp>
        <p:nvSpPr>
          <p:cNvPr id="5" name="Rectangle 4"/>
          <p:cNvSpPr/>
          <p:nvPr/>
        </p:nvSpPr>
        <p:spPr>
          <a:xfrm>
            <a:off x="611560" y="1000515"/>
            <a:ext cx="6246440" cy="4306500"/>
          </a:xfrm>
          <a:prstGeom prst="rect">
            <a:avLst/>
          </a:prstGeom>
        </p:spPr>
        <p:txBody>
          <a:bodyPr wrap="square">
            <a:spAutoFit/>
          </a:bodyPr>
          <a:lstStyle/>
          <a:p>
            <a:pPr>
              <a:lnSpc>
                <a:spcPct val="107000"/>
              </a:lnSpc>
              <a:spcAft>
                <a:spcPts val="800"/>
              </a:spcAft>
            </a:pPr>
            <a:r>
              <a:rPr lang="en-GB" sz="2000" dirty="0">
                <a:latin typeface="Arial" panose="020B0604020202020204" pitchFamily="34" charset="0"/>
                <a:ea typeface="Calibri" panose="020F0502020204030204" pitchFamily="34" charset="0"/>
                <a:cs typeface="Arial" panose="020B0604020202020204" pitchFamily="34" charset="0"/>
              </a:rPr>
              <a:t>Visual skills scheme of work as first scheme of work to work on.</a:t>
            </a:r>
          </a:p>
          <a:p>
            <a:pPr>
              <a:lnSpc>
                <a:spcPct val="107000"/>
              </a:lnSpc>
              <a:spcAft>
                <a:spcPts val="800"/>
              </a:spcAft>
            </a:pPr>
            <a:r>
              <a:rPr lang="en-GB" sz="2000" dirty="0">
                <a:latin typeface="Arial" panose="020B0604020202020204" pitchFamily="34" charset="0"/>
                <a:ea typeface="Calibri" panose="020F0502020204030204" pitchFamily="34" charset="0"/>
                <a:cs typeface="Arial" panose="020B0604020202020204" pitchFamily="34" charset="0"/>
              </a:rPr>
              <a:t>Select areas of visual development and appropriate resources that we have or need to buy.</a:t>
            </a:r>
          </a:p>
          <a:p>
            <a:pPr>
              <a:lnSpc>
                <a:spcPct val="107000"/>
              </a:lnSpc>
              <a:spcAft>
                <a:spcPts val="800"/>
              </a:spcAft>
            </a:pPr>
            <a:r>
              <a:rPr lang="en-GB" sz="2000" dirty="0">
                <a:latin typeface="Arial" panose="020B0604020202020204" pitchFamily="34" charset="0"/>
                <a:ea typeface="Calibri" panose="020F0502020204030204" pitchFamily="34" charset="0"/>
                <a:cs typeface="Arial" panose="020B0604020202020204" pitchFamily="34" charset="0"/>
              </a:rPr>
              <a:t>Gather ideas from development journal – new edition.</a:t>
            </a:r>
          </a:p>
          <a:p>
            <a:pPr>
              <a:lnSpc>
                <a:spcPct val="107000"/>
              </a:lnSpc>
              <a:spcAft>
                <a:spcPts val="800"/>
              </a:spcAft>
            </a:pPr>
            <a:r>
              <a:rPr lang="en-GB" sz="2000" dirty="0">
                <a:latin typeface="Arial" panose="020B0604020202020204" pitchFamily="34" charset="0"/>
                <a:ea typeface="Calibri" panose="020F0502020204030204" pitchFamily="34" charset="0"/>
                <a:cs typeface="Arial" panose="020B0604020202020204" pitchFamily="34" charset="0"/>
              </a:rPr>
              <a:t>Create activities for each area of visual development.</a:t>
            </a:r>
          </a:p>
          <a:p>
            <a:pPr>
              <a:lnSpc>
                <a:spcPct val="107000"/>
              </a:lnSpc>
              <a:spcAft>
                <a:spcPts val="800"/>
              </a:spcAft>
            </a:pPr>
            <a:r>
              <a:rPr lang="en-GB" sz="2000" dirty="0">
                <a:latin typeface="Arial" panose="020B0604020202020204" pitchFamily="34" charset="0"/>
                <a:ea typeface="Calibri" panose="020F0502020204030204" pitchFamily="34" charset="0"/>
                <a:cs typeface="Arial" panose="020B0604020202020204" pitchFamily="34" charset="0"/>
              </a:rPr>
              <a:t>Organise hanging storage area – to store bags with each areas activities. Like school peg style.</a:t>
            </a:r>
          </a:p>
          <a:p>
            <a:pPr>
              <a:lnSpc>
                <a:spcPct val="107000"/>
              </a:lnSpc>
              <a:spcAft>
                <a:spcPts val="800"/>
              </a:spcAft>
            </a:pPr>
            <a:r>
              <a:rPr lang="en-GB" sz="2000" dirty="0">
                <a:latin typeface="Arial" panose="020B0604020202020204" pitchFamily="34" charset="0"/>
                <a:ea typeface="Calibri" panose="020F0502020204030204" pitchFamily="34" charset="0"/>
                <a:cs typeface="Arial" panose="020B0604020202020204" pitchFamily="34" charset="0"/>
              </a:rPr>
              <a:t>Pre braille/Tactile skills leading to Grade 1 Braille scheme work</a:t>
            </a:r>
          </a:p>
          <a:p>
            <a:pPr>
              <a:lnSpc>
                <a:spcPct val="107000"/>
              </a:lnSpc>
              <a:spcAft>
                <a:spcPts val="800"/>
              </a:spcAft>
            </a:pPr>
            <a:r>
              <a:rPr lang="en-GB" sz="2000" dirty="0">
                <a:latin typeface="Arial" panose="020B0604020202020204" pitchFamily="34" charset="0"/>
                <a:ea typeface="Calibri" panose="020F0502020204030204" pitchFamily="34" charset="0"/>
                <a:cs typeface="Arial" panose="020B0604020202020204" pitchFamily="34" charset="0"/>
              </a:rPr>
              <a:t>Grade 2 Braille scheme of work</a:t>
            </a:r>
            <a:endParaRPr lang="en-GB" sz="2000" dirty="0">
              <a:effectLst/>
              <a:latin typeface="Arial" panose="020B060402020202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16431875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2800" dirty="0">
                <a:solidFill>
                  <a:srgbClr val="1B9589"/>
                </a:solidFill>
                <a:latin typeface="Arial" panose="020B0604020202020204" pitchFamily="34" charset="0"/>
                <a:cs typeface="Arial" panose="020B0604020202020204" pitchFamily="34" charset="0"/>
              </a:rPr>
              <a:t>Teachers are enthusiastic and committed to the project – they agreed ground rules:</a:t>
            </a:r>
            <a:br>
              <a:rPr lang="en-GB" sz="2800" dirty="0">
                <a:solidFill>
                  <a:srgbClr val="1B9589"/>
                </a:solidFill>
                <a:latin typeface="Arial" panose="020B0604020202020204" pitchFamily="34" charset="0"/>
                <a:cs typeface="Arial" panose="020B0604020202020204" pitchFamily="34" charset="0"/>
              </a:rPr>
            </a:br>
            <a:endParaRPr lang="en-GB" sz="2800" dirty="0"/>
          </a:p>
        </p:txBody>
      </p:sp>
      <p:sp>
        <p:nvSpPr>
          <p:cNvPr id="5" name="Rectangle 4"/>
          <p:cNvSpPr/>
          <p:nvPr/>
        </p:nvSpPr>
        <p:spPr>
          <a:xfrm>
            <a:off x="179512" y="-1210796"/>
            <a:ext cx="8784976" cy="7206012"/>
          </a:xfrm>
          <a:prstGeom prst="rect">
            <a:avLst/>
          </a:prstGeom>
        </p:spPr>
        <p:txBody>
          <a:bodyPr wrap="square">
            <a:spAutoFit/>
          </a:bodyPr>
          <a:lstStyle/>
          <a:p>
            <a:pPr>
              <a:lnSpc>
                <a:spcPct val="107000"/>
              </a:lnSpc>
              <a:spcAft>
                <a:spcPts val="0"/>
              </a:spcAft>
            </a:pPr>
            <a:endParaRPr lang="en-GB" sz="1600" dirty="0">
              <a:solidFill>
                <a:srgbClr val="000000"/>
              </a:solidFill>
              <a:latin typeface="Arial" panose="020B0604020202020204" pitchFamily="34" charset="0"/>
              <a:ea typeface="Calibri" panose="020F0502020204030204" pitchFamily="34" charset="0"/>
              <a:cs typeface="Times New Roman" panose="02020603050405020304" pitchFamily="18" charset="0"/>
            </a:endParaRPr>
          </a:p>
          <a:p>
            <a:pPr>
              <a:lnSpc>
                <a:spcPct val="107000"/>
              </a:lnSpc>
              <a:spcAft>
                <a:spcPts val="0"/>
              </a:spcAft>
            </a:pPr>
            <a:endParaRPr lang="en-GB" sz="1600" dirty="0">
              <a:solidFill>
                <a:srgbClr val="000000"/>
              </a:solidFill>
              <a:latin typeface="Arial" panose="020B0604020202020204" pitchFamily="34" charset="0"/>
              <a:ea typeface="Calibri" panose="020F0502020204030204" pitchFamily="34" charset="0"/>
              <a:cs typeface="Times New Roman" panose="02020603050405020304" pitchFamily="18" charset="0"/>
            </a:endParaRPr>
          </a:p>
          <a:p>
            <a:pPr>
              <a:lnSpc>
                <a:spcPct val="107000"/>
              </a:lnSpc>
              <a:spcAft>
                <a:spcPts val="0"/>
              </a:spcAft>
            </a:pPr>
            <a:endParaRPr lang="en-GB" sz="1600" dirty="0">
              <a:solidFill>
                <a:srgbClr val="000000"/>
              </a:solidFill>
              <a:latin typeface="Arial" panose="020B0604020202020204" pitchFamily="34" charset="0"/>
              <a:ea typeface="Calibri" panose="020F0502020204030204" pitchFamily="34" charset="0"/>
              <a:cs typeface="Times New Roman" panose="02020603050405020304" pitchFamily="18" charset="0"/>
            </a:endParaRPr>
          </a:p>
          <a:p>
            <a:pPr>
              <a:lnSpc>
                <a:spcPct val="107000"/>
              </a:lnSpc>
              <a:spcAft>
                <a:spcPts val="0"/>
              </a:spcAft>
            </a:pPr>
            <a:endParaRPr lang="en-GB" sz="1600" dirty="0">
              <a:solidFill>
                <a:srgbClr val="000000"/>
              </a:solidFill>
              <a:latin typeface="Arial" panose="020B0604020202020204" pitchFamily="34" charset="0"/>
              <a:ea typeface="Calibri" panose="020F0502020204030204" pitchFamily="34" charset="0"/>
              <a:cs typeface="Times New Roman" panose="02020603050405020304" pitchFamily="18" charset="0"/>
            </a:endParaRPr>
          </a:p>
          <a:p>
            <a:pPr>
              <a:lnSpc>
                <a:spcPct val="107000"/>
              </a:lnSpc>
              <a:spcAft>
                <a:spcPts val="0"/>
              </a:spcAft>
            </a:pPr>
            <a:endParaRPr lang="en-GB" sz="1600" dirty="0">
              <a:solidFill>
                <a:srgbClr val="000000"/>
              </a:solidFill>
              <a:latin typeface="Arial" panose="020B0604020202020204" pitchFamily="34" charset="0"/>
              <a:ea typeface="Calibri" panose="020F0502020204030204" pitchFamily="34" charset="0"/>
              <a:cs typeface="Times New Roman" panose="02020603050405020304" pitchFamily="18" charset="0"/>
            </a:endParaRPr>
          </a:p>
          <a:p>
            <a:pPr>
              <a:lnSpc>
                <a:spcPct val="107000"/>
              </a:lnSpc>
              <a:spcAft>
                <a:spcPts val="0"/>
              </a:spcAft>
            </a:pPr>
            <a:endParaRPr lang="en-GB" sz="1600" dirty="0">
              <a:solidFill>
                <a:srgbClr val="000000"/>
              </a:solidFill>
              <a:latin typeface="Arial" panose="020B0604020202020204" pitchFamily="34" charset="0"/>
              <a:ea typeface="Calibri" panose="020F0502020204030204" pitchFamily="34" charset="0"/>
              <a:cs typeface="Times New Roman" panose="02020603050405020304" pitchFamily="18" charset="0"/>
            </a:endParaRPr>
          </a:p>
          <a:p>
            <a:pPr>
              <a:lnSpc>
                <a:spcPct val="107000"/>
              </a:lnSpc>
              <a:spcAft>
                <a:spcPts val="0"/>
              </a:spcAft>
            </a:pPr>
            <a:endParaRPr lang="en-GB" sz="1600" dirty="0">
              <a:solidFill>
                <a:srgbClr val="000000"/>
              </a:solidFill>
              <a:latin typeface="Arial" panose="020B0604020202020204" pitchFamily="34" charset="0"/>
              <a:ea typeface="Calibri" panose="020F0502020204030204" pitchFamily="34" charset="0"/>
              <a:cs typeface="Times New Roman" panose="02020603050405020304" pitchFamily="18" charset="0"/>
            </a:endParaRPr>
          </a:p>
          <a:p>
            <a:pPr>
              <a:lnSpc>
                <a:spcPct val="107000"/>
              </a:lnSpc>
              <a:spcAft>
                <a:spcPts val="0"/>
              </a:spcAft>
            </a:pPr>
            <a:endParaRPr lang="en-GB" sz="1600" dirty="0">
              <a:solidFill>
                <a:srgbClr val="000000"/>
              </a:solidFill>
              <a:latin typeface="Arial" panose="020B0604020202020204" pitchFamily="34" charset="0"/>
              <a:ea typeface="Calibri" panose="020F0502020204030204" pitchFamily="34" charset="0"/>
              <a:cs typeface="Times New Roman" panose="02020603050405020304" pitchFamily="18" charset="0"/>
            </a:endParaRPr>
          </a:p>
          <a:p>
            <a:pPr>
              <a:lnSpc>
                <a:spcPct val="107000"/>
              </a:lnSpc>
              <a:spcAft>
                <a:spcPts val="0"/>
              </a:spcAft>
            </a:pPr>
            <a:endParaRPr lang="en-GB" sz="1600" dirty="0">
              <a:solidFill>
                <a:srgbClr val="000000"/>
              </a:solidFill>
              <a:latin typeface="Arial" panose="020B0604020202020204" pitchFamily="34" charset="0"/>
              <a:ea typeface="Calibri" panose="020F0502020204030204" pitchFamily="34" charset="0"/>
              <a:cs typeface="Times New Roman" panose="02020603050405020304" pitchFamily="18" charset="0"/>
            </a:endParaRPr>
          </a:p>
          <a:p>
            <a:pPr>
              <a:lnSpc>
                <a:spcPct val="107000"/>
              </a:lnSpc>
              <a:spcAft>
                <a:spcPts val="0"/>
              </a:spcAft>
            </a:pPr>
            <a:endParaRPr lang="en-GB" sz="1600" dirty="0">
              <a:solidFill>
                <a:srgbClr val="000000"/>
              </a:solidFill>
              <a:latin typeface="Arial" panose="020B0604020202020204" pitchFamily="34" charset="0"/>
              <a:ea typeface="Calibri" panose="020F0502020204030204" pitchFamily="34" charset="0"/>
              <a:cs typeface="Times New Roman" panose="02020603050405020304" pitchFamily="18" charset="0"/>
            </a:endParaRPr>
          </a:p>
          <a:p>
            <a:pPr>
              <a:lnSpc>
                <a:spcPct val="107000"/>
              </a:lnSpc>
              <a:spcAft>
                <a:spcPts val="0"/>
              </a:spcAft>
            </a:pPr>
            <a:endParaRPr lang="en-GB" sz="1600" dirty="0">
              <a:solidFill>
                <a:srgbClr val="000000"/>
              </a:solidFill>
              <a:latin typeface="Arial" panose="020B0604020202020204" pitchFamily="34" charset="0"/>
              <a:ea typeface="Calibri" panose="020F0502020204030204" pitchFamily="34" charset="0"/>
              <a:cs typeface="Times New Roman" panose="02020603050405020304" pitchFamily="18" charset="0"/>
            </a:endParaRPr>
          </a:p>
          <a:p>
            <a:pPr>
              <a:lnSpc>
                <a:spcPct val="107000"/>
              </a:lnSpc>
              <a:spcAft>
                <a:spcPts val="0"/>
              </a:spcAft>
            </a:pPr>
            <a:r>
              <a:rPr lang="en-GB" sz="1600" dirty="0">
                <a:solidFill>
                  <a:srgbClr val="000000"/>
                </a:solidFill>
                <a:latin typeface="Arial" panose="020B0604020202020204" pitchFamily="34" charset="0"/>
                <a:ea typeface="Calibri" panose="020F0502020204030204" pitchFamily="34" charset="0"/>
                <a:cs typeface="Times New Roman" panose="02020603050405020304" pitchFamily="18" charset="0"/>
              </a:rPr>
              <a:t>It is essential that the time each Tuesday (1.00 - 4.00pm) is protected and used productively therefore: </a:t>
            </a:r>
            <a:endParaRPr lang="en-GB" sz="1600" dirty="0">
              <a:latin typeface="Garamond" panose="02020404030301010803" pitchFamily="18" charset="0"/>
              <a:ea typeface="Calibri" panose="020F0502020204030204" pitchFamily="34" charset="0"/>
              <a:cs typeface="Times New Roman" panose="02020603050405020304" pitchFamily="18" charset="0"/>
            </a:endParaRPr>
          </a:p>
          <a:p>
            <a:pPr marL="342900" indent="-342900">
              <a:lnSpc>
                <a:spcPct val="107000"/>
              </a:lnSpc>
              <a:spcAft>
                <a:spcPts val="0"/>
              </a:spcAft>
              <a:buAutoNum type="arabicParenR"/>
            </a:pPr>
            <a:r>
              <a:rPr lang="en-GB" sz="1600" dirty="0">
                <a:solidFill>
                  <a:srgbClr val="000000"/>
                </a:solidFill>
                <a:latin typeface="Arial" panose="020B0604020202020204" pitchFamily="34" charset="0"/>
                <a:ea typeface="Calibri" panose="020F0502020204030204" pitchFamily="34" charset="0"/>
                <a:cs typeface="Times New Roman" panose="02020603050405020304" pitchFamily="18" charset="0"/>
              </a:rPr>
              <a:t>No interruptions from colleagues during collaborative working time</a:t>
            </a:r>
            <a:endParaRPr lang="en-GB" sz="1600" dirty="0">
              <a:latin typeface="Garamond" panose="02020404030301010803" pitchFamily="18" charset="0"/>
              <a:ea typeface="Calibri" panose="020F0502020204030204" pitchFamily="34" charset="0"/>
              <a:cs typeface="Times New Roman" panose="02020603050405020304" pitchFamily="18" charset="0"/>
            </a:endParaRPr>
          </a:p>
          <a:p>
            <a:pPr marL="342900" indent="-342900">
              <a:lnSpc>
                <a:spcPct val="107000"/>
              </a:lnSpc>
              <a:spcAft>
                <a:spcPts val="0"/>
              </a:spcAft>
              <a:buAutoNum type="arabicParenR"/>
            </a:pPr>
            <a:r>
              <a:rPr lang="en-GB" sz="1600" dirty="0" err="1">
                <a:solidFill>
                  <a:srgbClr val="000000"/>
                </a:solidFill>
                <a:latin typeface="Arial" panose="020B0604020202020204" pitchFamily="34" charset="0"/>
                <a:ea typeface="Calibri" panose="020F0502020204030204" pitchFamily="34" charset="0"/>
                <a:cs typeface="Times New Roman" panose="02020603050405020304" pitchFamily="18" charset="0"/>
              </a:rPr>
              <a:t>SaPTS</a:t>
            </a:r>
            <a:r>
              <a:rPr lang="en-GB" sz="1600" dirty="0">
                <a:solidFill>
                  <a:srgbClr val="000000"/>
                </a:solidFill>
                <a:latin typeface="Arial" panose="020B0604020202020204" pitchFamily="34" charset="0"/>
                <a:ea typeface="Calibri" panose="020F0502020204030204" pitchFamily="34" charset="0"/>
                <a:cs typeface="Times New Roman" panose="02020603050405020304" pitchFamily="18" charset="0"/>
              </a:rPr>
              <a:t> non-teaching staff should work elsewhere in the Hub </a:t>
            </a:r>
          </a:p>
          <a:p>
            <a:pPr marL="342900" indent="-342900">
              <a:lnSpc>
                <a:spcPct val="107000"/>
              </a:lnSpc>
              <a:spcAft>
                <a:spcPts val="0"/>
              </a:spcAft>
              <a:buAutoNum type="arabicParenR"/>
            </a:pPr>
            <a:r>
              <a:rPr lang="en-GB" sz="1600" dirty="0">
                <a:solidFill>
                  <a:srgbClr val="000000"/>
                </a:solidFill>
                <a:latin typeface="Arial" panose="020B0604020202020204" pitchFamily="34" charset="0"/>
                <a:ea typeface="Calibri" panose="020F0502020204030204" pitchFamily="34" charset="0"/>
                <a:cs typeface="Times New Roman" panose="02020603050405020304" pitchFamily="18" charset="0"/>
              </a:rPr>
              <a:t>People arriving for team meetings should not come into the </a:t>
            </a:r>
            <a:r>
              <a:rPr lang="en-GB" sz="1600" dirty="0" err="1">
                <a:solidFill>
                  <a:srgbClr val="000000"/>
                </a:solidFill>
                <a:latin typeface="Arial" panose="020B0604020202020204" pitchFamily="34" charset="0"/>
                <a:ea typeface="Calibri" panose="020F0502020204030204" pitchFamily="34" charset="0"/>
                <a:cs typeface="Times New Roman" panose="02020603050405020304" pitchFamily="18" charset="0"/>
              </a:rPr>
              <a:t>SaPTS</a:t>
            </a:r>
            <a:r>
              <a:rPr lang="en-GB" sz="1600" dirty="0">
                <a:solidFill>
                  <a:srgbClr val="000000"/>
                </a:solidFill>
                <a:latin typeface="Arial" panose="020B0604020202020204" pitchFamily="34" charset="0"/>
                <a:ea typeface="Calibri" panose="020F0502020204030204" pitchFamily="34" charset="0"/>
                <a:cs typeface="Times New Roman" panose="02020603050405020304" pitchFamily="18" charset="0"/>
              </a:rPr>
              <a:t> office in advance of the team meeting </a:t>
            </a:r>
            <a:endParaRPr lang="en-GB" sz="1600" dirty="0">
              <a:latin typeface="Garamond" panose="02020404030301010803" pitchFamily="18" charset="0"/>
              <a:ea typeface="Calibri" panose="020F0502020204030204" pitchFamily="34" charset="0"/>
              <a:cs typeface="Times New Roman" panose="02020603050405020304" pitchFamily="18" charset="0"/>
            </a:endParaRPr>
          </a:p>
          <a:p>
            <a:pPr marL="342900" indent="-342900">
              <a:lnSpc>
                <a:spcPct val="107000"/>
              </a:lnSpc>
              <a:spcAft>
                <a:spcPts val="0"/>
              </a:spcAft>
              <a:buAutoNum type="arabicParenR"/>
            </a:pPr>
            <a:r>
              <a:rPr lang="en-GB" sz="1600" dirty="0">
                <a:solidFill>
                  <a:srgbClr val="000000"/>
                </a:solidFill>
                <a:latin typeface="Arial" panose="020B0604020202020204" pitchFamily="34" charset="0"/>
                <a:ea typeface="Calibri" panose="020F0502020204030204" pitchFamily="34" charset="0"/>
                <a:cs typeface="Times New Roman" panose="02020603050405020304" pitchFamily="18" charset="0"/>
              </a:rPr>
              <a:t>No phone calls to be made / taken and no emailing during collaborative working time</a:t>
            </a:r>
            <a:endParaRPr lang="en-GB" sz="1600" dirty="0">
              <a:latin typeface="Garamond" panose="02020404030301010803" pitchFamily="18" charset="0"/>
              <a:ea typeface="Calibri" panose="020F0502020204030204" pitchFamily="34" charset="0"/>
              <a:cs typeface="Times New Roman" panose="02020603050405020304" pitchFamily="18" charset="0"/>
            </a:endParaRPr>
          </a:p>
          <a:p>
            <a:pPr marL="342900" indent="-342900">
              <a:lnSpc>
                <a:spcPct val="107000"/>
              </a:lnSpc>
              <a:spcAft>
                <a:spcPts val="0"/>
              </a:spcAft>
              <a:buAutoNum type="arabicParenR"/>
            </a:pPr>
            <a:r>
              <a:rPr lang="en-GB" sz="1600" dirty="0">
                <a:solidFill>
                  <a:srgbClr val="000000"/>
                </a:solidFill>
                <a:latin typeface="Arial" panose="020B0604020202020204" pitchFamily="34" charset="0"/>
                <a:ea typeface="Calibri" panose="020F0502020204030204" pitchFamily="34" charset="0"/>
                <a:cs typeface="Times New Roman" panose="02020603050405020304" pitchFamily="18" charset="0"/>
              </a:rPr>
              <a:t>Annual reviews and meetings will be declined and settings told we are not available on Tuesday </a:t>
            </a:r>
            <a:r>
              <a:rPr lang="en-GB" sz="1600" dirty="0" err="1">
                <a:solidFill>
                  <a:srgbClr val="000000"/>
                </a:solidFill>
                <a:latin typeface="Arial" panose="020B0604020202020204" pitchFamily="34" charset="0"/>
                <a:ea typeface="Calibri" panose="020F0502020204030204" pitchFamily="34" charset="0"/>
                <a:cs typeface="Times New Roman" panose="02020603050405020304" pitchFamily="18" charset="0"/>
              </a:rPr>
              <a:t>pms</a:t>
            </a:r>
            <a:endParaRPr lang="en-GB" sz="1600" dirty="0">
              <a:latin typeface="Garamond" panose="02020404030301010803" pitchFamily="18" charset="0"/>
              <a:ea typeface="Calibri" panose="020F0502020204030204" pitchFamily="34" charset="0"/>
              <a:cs typeface="Times New Roman" panose="02020603050405020304" pitchFamily="18" charset="0"/>
            </a:endParaRPr>
          </a:p>
          <a:p>
            <a:pPr marL="342900" indent="-342900">
              <a:lnSpc>
                <a:spcPct val="107000"/>
              </a:lnSpc>
              <a:spcAft>
                <a:spcPts val="0"/>
              </a:spcAft>
              <a:buAutoNum type="arabicParenR"/>
            </a:pPr>
            <a:r>
              <a:rPr lang="en-GB" sz="1600" dirty="0">
                <a:solidFill>
                  <a:srgbClr val="000000"/>
                </a:solidFill>
                <a:latin typeface="Arial" panose="020B0604020202020204" pitchFamily="34" charset="0"/>
                <a:ea typeface="Calibri" panose="020F0502020204030204" pitchFamily="34" charset="0"/>
                <a:cs typeface="Times New Roman" panose="02020603050405020304" pitchFamily="18" charset="0"/>
              </a:rPr>
              <a:t>No training to be booked during this time</a:t>
            </a:r>
            <a:endParaRPr lang="en-GB" sz="1600" dirty="0">
              <a:latin typeface="Garamond" panose="02020404030301010803" pitchFamily="18" charset="0"/>
              <a:ea typeface="Calibri" panose="020F0502020204030204" pitchFamily="34" charset="0"/>
              <a:cs typeface="Times New Roman" panose="02020603050405020304" pitchFamily="18" charset="0"/>
            </a:endParaRPr>
          </a:p>
          <a:p>
            <a:pPr marL="342900" indent="-342900">
              <a:lnSpc>
                <a:spcPct val="107000"/>
              </a:lnSpc>
              <a:spcAft>
                <a:spcPts val="0"/>
              </a:spcAft>
              <a:buAutoNum type="arabicParenR"/>
            </a:pPr>
            <a:r>
              <a:rPr lang="en-GB" sz="1600" dirty="0">
                <a:solidFill>
                  <a:srgbClr val="000000"/>
                </a:solidFill>
                <a:latin typeface="Arial" panose="020B0604020202020204" pitchFamily="34" charset="0"/>
                <a:ea typeface="Calibri" panose="020F0502020204030204" pitchFamily="34" charset="0"/>
                <a:cs typeface="Times New Roman" panose="02020603050405020304" pitchFamily="18" charset="0"/>
              </a:rPr>
              <a:t>Meetings should start promptly and teachers should ring in if they are running late</a:t>
            </a:r>
            <a:endParaRPr lang="en-GB" sz="1600" dirty="0">
              <a:latin typeface="Garamond" panose="02020404030301010803" pitchFamily="18" charset="0"/>
              <a:ea typeface="Calibri" panose="020F0502020204030204" pitchFamily="34" charset="0"/>
              <a:cs typeface="Times New Roman" panose="02020603050405020304" pitchFamily="18" charset="0"/>
            </a:endParaRPr>
          </a:p>
          <a:p>
            <a:pPr marL="342900" indent="-342900">
              <a:lnSpc>
                <a:spcPct val="107000"/>
              </a:lnSpc>
              <a:spcAft>
                <a:spcPts val="0"/>
              </a:spcAft>
              <a:buAutoNum type="arabicParenR"/>
            </a:pPr>
            <a:r>
              <a:rPr lang="en-GB" sz="1600" dirty="0">
                <a:solidFill>
                  <a:srgbClr val="000000"/>
                </a:solidFill>
                <a:latin typeface="Arial" panose="020B0604020202020204" pitchFamily="34" charset="0"/>
                <a:ea typeface="Calibri" panose="020F0502020204030204" pitchFamily="34" charset="0"/>
                <a:cs typeface="Times New Roman" panose="02020603050405020304" pitchFamily="18" charset="0"/>
              </a:rPr>
              <a:t>Action points to be produced and reviewed each meeting - group lead to email to Service Manager and save on the shared drive in the collaborative working folder </a:t>
            </a:r>
            <a:endParaRPr lang="en-GB" sz="1600" dirty="0">
              <a:latin typeface="Garamond" panose="02020404030301010803" pitchFamily="18" charset="0"/>
              <a:ea typeface="Calibri" panose="020F0502020204030204" pitchFamily="34" charset="0"/>
              <a:cs typeface="Times New Roman" panose="02020603050405020304" pitchFamily="18" charset="0"/>
            </a:endParaRPr>
          </a:p>
          <a:p>
            <a:pPr>
              <a:lnSpc>
                <a:spcPct val="107000"/>
              </a:lnSpc>
              <a:spcAft>
                <a:spcPts val="0"/>
              </a:spcAft>
            </a:pPr>
            <a:r>
              <a:rPr lang="en-GB" sz="1600" dirty="0">
                <a:solidFill>
                  <a:srgbClr val="000000"/>
                </a:solidFill>
                <a:latin typeface="Arial" panose="020B0604020202020204" pitchFamily="34" charset="0"/>
                <a:ea typeface="Calibri" panose="020F0502020204030204" pitchFamily="34" charset="0"/>
                <a:cs typeface="Times New Roman" panose="02020603050405020304" pitchFamily="18" charset="0"/>
              </a:rPr>
              <a:t> </a:t>
            </a:r>
            <a:endParaRPr lang="en-GB" sz="1600" dirty="0">
              <a:latin typeface="Garamond" panose="02020404030301010803" pitchFamily="18" charset="0"/>
              <a:ea typeface="Calibri" panose="020F0502020204030204" pitchFamily="34" charset="0"/>
              <a:cs typeface="Times New Roman" panose="02020603050405020304" pitchFamily="18" charset="0"/>
            </a:endParaRPr>
          </a:p>
          <a:p>
            <a:pPr>
              <a:lnSpc>
                <a:spcPct val="107000"/>
              </a:lnSpc>
              <a:spcAft>
                <a:spcPts val="800"/>
              </a:spcAft>
            </a:pPr>
            <a:r>
              <a:rPr lang="en-GB" sz="1600" dirty="0">
                <a:solidFill>
                  <a:srgbClr val="000000"/>
                </a:solidFill>
                <a:latin typeface="Arial" panose="020B0604020202020204" pitchFamily="34" charset="0"/>
                <a:ea typeface="Calibri" panose="020F0502020204030204" pitchFamily="34" charset="0"/>
                <a:cs typeface="Times New Roman" panose="02020603050405020304" pitchFamily="18" charset="0"/>
              </a:rPr>
              <a:t>At the end of the project there should be completed pieces of work ready to use or ready to be produced by Print and Design</a:t>
            </a:r>
            <a:endParaRPr lang="en-GB" sz="1600" dirty="0">
              <a:effectLst/>
              <a:latin typeface="Garamond" panose="02020404030301010803"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1916055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57200" y="2686050"/>
            <a:ext cx="8229600" cy="2743200"/>
          </a:xfrm>
        </p:spPr>
      </p:pic>
      <p:sp>
        <p:nvSpPr>
          <p:cNvPr id="4" name="Text Placeholder 3"/>
          <p:cNvSpPr>
            <a:spLocks noGrp="1"/>
          </p:cNvSpPr>
          <p:nvPr>
            <p:ph type="body" sz="quarter" idx="11"/>
          </p:nvPr>
        </p:nvSpPr>
        <p:spPr>
          <a:xfrm>
            <a:off x="539552" y="332656"/>
            <a:ext cx="6264275" cy="1368152"/>
          </a:xfrm>
        </p:spPr>
        <p:txBody>
          <a:bodyPr/>
          <a:lstStyle/>
          <a:p>
            <a:r>
              <a:rPr lang="en-GB" sz="4400" dirty="0" err="1">
                <a:solidFill>
                  <a:srgbClr val="1B998D"/>
                </a:solidFill>
              </a:rPr>
              <a:t>So.</a:t>
            </a:r>
            <a:r>
              <a:rPr lang="en-GB" sz="4400" dirty="0">
                <a:solidFill>
                  <a:srgbClr val="1B998D"/>
                </a:solidFill>
              </a:rPr>
              <a:t>.</a:t>
            </a:r>
          </a:p>
        </p:txBody>
      </p:sp>
    </p:spTree>
    <p:extLst>
      <p:ext uri="{BB962C8B-B14F-4D97-AF65-F5344CB8AC3E}">
        <p14:creationId xmlns:p14="http://schemas.microsoft.com/office/powerpoint/2010/main" val="1549369456"/>
      </p:ext>
    </p:extLst>
  </p:cSld>
  <p:clrMapOvr>
    <a:masterClrMapping/>
  </p:clrMapOvr>
</p:sld>
</file>

<file path=ppt/theme/theme1.xml><?xml version="1.0" encoding="utf-8"?>
<a:theme xmlns:a="http://schemas.openxmlformats.org/drawingml/2006/main" name="Office Theme">
  <a:themeElements>
    <a:clrScheme name="Custom 2">
      <a:dk1>
        <a:srgbClr val="000000"/>
      </a:dk1>
      <a:lt1>
        <a:srgbClr val="FFFFFF"/>
      </a:lt1>
      <a:dk2>
        <a:srgbClr val="434342"/>
      </a:dk2>
      <a:lt2>
        <a:srgbClr val="CDD7D9"/>
      </a:lt2>
      <a:accent1>
        <a:srgbClr val="08A1D9"/>
      </a:accent1>
      <a:accent2>
        <a:srgbClr val="00B050"/>
      </a:accent2>
      <a:accent3>
        <a:srgbClr val="08A1D9"/>
      </a:accent3>
      <a:accent4>
        <a:srgbClr val="FFFF00"/>
      </a:accent4>
      <a:accent5>
        <a:srgbClr val="0070C0"/>
      </a:accent5>
      <a:accent6>
        <a:srgbClr val="FFC000"/>
      </a:accent6>
      <a:hlink>
        <a:srgbClr val="7030A0"/>
      </a:hlink>
      <a:folHlink>
        <a:srgbClr val="969696"/>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5532</TotalTime>
  <Words>2805</Words>
  <Application>Microsoft Office PowerPoint</Application>
  <PresentationFormat>On-screen Show (4:3)</PresentationFormat>
  <Paragraphs>463</Paragraphs>
  <Slides>37</Slides>
  <Notes>13</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37</vt:i4>
      </vt:variant>
    </vt:vector>
  </HeadingPairs>
  <TitlesOfParts>
    <vt:vector size="46" baseType="lpstr">
      <vt:lpstr>Arial</vt:lpstr>
      <vt:lpstr>Arial Black</vt:lpstr>
      <vt:lpstr>Calibri</vt:lpstr>
      <vt:lpstr>Garamond</vt:lpstr>
      <vt:lpstr>Gill Sans MT</vt:lpstr>
      <vt:lpstr>Symbol</vt:lpstr>
      <vt:lpstr>Times New Roman</vt:lpstr>
      <vt:lpstr>Wingdings</vt:lpstr>
      <vt:lpstr>Office Theme</vt:lpstr>
      <vt:lpstr> Service collaborative working project to reduce teacher workload  </vt:lpstr>
      <vt:lpstr>Background </vt:lpstr>
      <vt:lpstr>Working hours for both teaching and non-teaching staff are clearly defined </vt:lpstr>
      <vt:lpstr>Working hours for Sensory Support Assistants attending BSL / Braille class </vt:lpstr>
      <vt:lpstr>General expectations for teachers </vt:lpstr>
      <vt:lpstr>Teachers perception was that their workload was high… </vt:lpstr>
      <vt:lpstr>In addition … </vt:lpstr>
      <vt:lpstr>PowerPoint Presentation</vt:lpstr>
      <vt:lpstr>PowerPoint Presentation</vt:lpstr>
      <vt:lpstr>PowerPoint Presentation</vt:lpstr>
      <vt:lpstr>PowerPoint Presentation</vt:lpstr>
      <vt:lpstr>PowerPoint Presentation</vt:lpstr>
      <vt:lpstr>PowerPoint Presentation</vt:lpstr>
      <vt:lpstr>What are the limitations of the data which schools produce and use?  </vt:lpstr>
      <vt:lpstr>PowerPoint Presentation</vt:lpstr>
      <vt:lpstr>Implications for SaPTS  </vt:lpstr>
      <vt:lpstr>Embedding the Principles of Effective Data Practice, Edison David Granton Primary School </vt:lpstr>
      <vt:lpstr>How could we apply this to SaPTS? </vt:lpstr>
      <vt:lpstr>PowerPoint Presentation</vt:lpstr>
      <vt:lpstr>Shared planning - implications for SaPTS</vt:lpstr>
      <vt:lpstr>PowerPoint Presentation</vt:lpstr>
      <vt:lpstr>PowerPoint Presentation</vt:lpstr>
      <vt:lpstr>PowerPoint Presentation</vt:lpstr>
      <vt:lpstr>How relevant is this to SaPTS </vt:lpstr>
      <vt:lpstr>PowerPoint Presentation</vt:lpstr>
      <vt:lpstr>How was this done?</vt:lpstr>
      <vt:lpstr>Teacher Workload Review Groups’ Summary</vt:lpstr>
      <vt:lpstr>PowerPoint Presentation</vt:lpstr>
      <vt:lpstr>PowerPoint Presentation</vt:lpstr>
      <vt:lpstr>The themes we identified</vt:lpstr>
      <vt:lpstr>The SaPTS collaborative working project </vt:lpstr>
      <vt:lpstr>We have </vt:lpstr>
      <vt:lpstr>Early feedback …. </vt:lpstr>
      <vt:lpstr>The HI Plan </vt:lpstr>
      <vt:lpstr>The VI Plan </vt:lpstr>
      <vt:lpstr>Teachers are enthusiastic and committed to the project – they agreed ground rules: </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Administrator</dc:creator>
  <cp:lastModifiedBy>Lindsey Rousseau</cp:lastModifiedBy>
  <cp:revision>356</cp:revision>
  <dcterms:created xsi:type="dcterms:W3CDTF">2014-07-21T16:00:29Z</dcterms:created>
  <dcterms:modified xsi:type="dcterms:W3CDTF">2018-10-01T20:55:34Z</dcterms:modified>
</cp:coreProperties>
</file>