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23" r:id="rId5"/>
  </p:sldMasterIdLst>
  <p:notesMasterIdLst>
    <p:notesMasterId r:id="rId15"/>
  </p:notesMasterIdLst>
  <p:sldIdLst>
    <p:sldId id="296" r:id="rId6"/>
    <p:sldId id="265" r:id="rId7"/>
    <p:sldId id="303" r:id="rId8"/>
    <p:sldId id="310" r:id="rId9"/>
    <p:sldId id="311" r:id="rId10"/>
    <p:sldId id="312" r:id="rId11"/>
    <p:sldId id="309" r:id="rId12"/>
    <p:sldId id="307" r:id="rId13"/>
    <p:sldId id="313" r:id="rId1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4B5B"/>
    <a:srgbClr val="B4C9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107" autoAdjust="0"/>
  </p:normalViewPr>
  <p:slideViewPr>
    <p:cSldViewPr>
      <p:cViewPr varScale="1">
        <p:scale>
          <a:sx n="102" d="100"/>
          <a:sy n="102" d="100"/>
        </p:scale>
        <p:origin x="188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23E6D9EC-174E-4AA5-B50A-C30850696FE5}" type="datetimeFigureOut">
              <a:rPr lang="en-GB" smtClean="0"/>
              <a:t>02/10/2018</a:t>
            </a:fld>
            <a:endParaRPr lang="en-GB" dirty="0"/>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3BD9C24-AFC1-4596-9666-F979E332FF9C}" type="slidenum">
              <a:rPr lang="en-GB" smtClean="0"/>
              <a:t>‹#›</a:t>
            </a:fld>
            <a:endParaRPr lang="en-GB" dirty="0"/>
          </a:p>
        </p:txBody>
      </p:sp>
    </p:spTree>
    <p:extLst>
      <p:ext uri="{BB962C8B-B14F-4D97-AF65-F5344CB8AC3E}">
        <p14:creationId xmlns:p14="http://schemas.microsoft.com/office/powerpoint/2010/main" val="42706345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seashelltrust.org.uk/care/our-facilities"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bg2">
                    <a:lumMod val="25000"/>
                  </a:schemeClr>
                </a:solidFill>
              </a:rPr>
              <a:t>National Charity that operates Family</a:t>
            </a:r>
            <a:r>
              <a:rPr lang="en-GB" sz="1200" baseline="0" dirty="0">
                <a:solidFill>
                  <a:schemeClr val="bg2">
                    <a:lumMod val="25000"/>
                  </a:schemeClr>
                </a:solidFill>
              </a:rPr>
              <a:t> and </a:t>
            </a:r>
            <a:r>
              <a:rPr lang="en-GB" sz="1200" dirty="0">
                <a:solidFill>
                  <a:schemeClr val="bg2">
                    <a:lumMod val="25000"/>
                  </a:schemeClr>
                </a:solidFill>
              </a:rPr>
              <a:t> Outreach services, a school, college and residential homes for children and young people with the most complex needs.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All pupils have severe and complex learning and communication difficulties and/or disabilities.</a:t>
            </a:r>
          </a:p>
          <a:p>
            <a:endParaRPr lang="en-GB" dirty="0"/>
          </a:p>
        </p:txBody>
      </p:sp>
      <p:sp>
        <p:nvSpPr>
          <p:cNvPr id="4" name="Slide Number Placeholder 3"/>
          <p:cNvSpPr>
            <a:spLocks noGrp="1"/>
          </p:cNvSpPr>
          <p:nvPr>
            <p:ph type="sldNum" sz="quarter" idx="10"/>
          </p:nvPr>
        </p:nvSpPr>
        <p:spPr/>
        <p:txBody>
          <a:bodyPr/>
          <a:lstStyle/>
          <a:p>
            <a:fld id="{63BD9C24-AFC1-4596-9666-F979E332FF9C}" type="slidenum">
              <a:rPr lang="en-GB" smtClean="0"/>
              <a:t>2</a:t>
            </a:fld>
            <a:endParaRPr lang="en-GB" dirty="0"/>
          </a:p>
        </p:txBody>
      </p:sp>
    </p:spTree>
    <p:extLst>
      <p:ext uri="{BB962C8B-B14F-4D97-AF65-F5344CB8AC3E}">
        <p14:creationId xmlns:p14="http://schemas.microsoft.com/office/powerpoint/2010/main" val="27255996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The Royal School Manchester is a national resource, a residential, co-educational, non-maintained provision. All pupils admitted have EHCP.</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Referral route: LA/social workers or families </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Prospective pupils are assessed prior to entry to ensure they meet admission criteria</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There are currently (September 2018) </a:t>
            </a:r>
            <a:r>
              <a:rPr lang="en-GB" sz="1200" b="1" kern="1200" dirty="0">
                <a:solidFill>
                  <a:schemeClr val="tx1"/>
                </a:solidFill>
                <a:effectLst/>
                <a:latin typeface="+mn-lt"/>
                <a:ea typeface="+mn-ea"/>
                <a:cs typeface="+mn-cs"/>
              </a:rPr>
              <a:t>47 pupil on roll, </a:t>
            </a:r>
            <a:r>
              <a:rPr lang="en-GB" sz="1200" kern="1200" dirty="0">
                <a:solidFill>
                  <a:schemeClr val="tx1"/>
                </a:solidFill>
                <a:effectLst/>
                <a:latin typeface="+mn-lt"/>
                <a:ea typeface="+mn-ea"/>
                <a:cs typeface="+mn-cs"/>
              </a:rPr>
              <a:t>school is registered with the </a:t>
            </a:r>
            <a:r>
              <a:rPr lang="en-GB" sz="1200" kern="1200" dirty="0" err="1">
                <a:solidFill>
                  <a:schemeClr val="tx1"/>
                </a:solidFill>
                <a:effectLst/>
                <a:latin typeface="+mn-lt"/>
                <a:ea typeface="+mn-ea"/>
                <a:cs typeface="+mn-cs"/>
              </a:rPr>
              <a:t>DfE</a:t>
            </a:r>
            <a:r>
              <a:rPr lang="en-GB" sz="1200" kern="1200" dirty="0">
                <a:solidFill>
                  <a:schemeClr val="tx1"/>
                </a:solidFill>
                <a:effectLst/>
                <a:latin typeface="+mn-lt"/>
                <a:ea typeface="+mn-ea"/>
                <a:cs typeface="+mn-cs"/>
              </a:rPr>
              <a:t> for 50 places. Demand for places in 2018 now exceeds the remaining 3 placements as we have requests for 6 more placements for this school year. </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The social and economic backgrounds of pupils within School are mixed with 15% people of black and ethnic minority families. </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 The School takes pupils from across the United Kingdom, representing 26 Local Authorities which makes up the School’s notional catchment area.</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A higher proportion of referrals are being received from the NW region with 85% of the school population coming from this area from September 2018.</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 Children and young people attend as day pupils, several of whom access some short-break (respite) provision or as residential pupils. This includes weekly and termly boarding as well as 52 week placements to meet both individual and family needs</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 The School’s primary aim is to raise achievement and facilitate the progress of pupils through appropriate and effective communication systems thus enable them to make choices and decisions about their lifestyles and improve life outcomes</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School offers an extended curriculum, including after school clubs, focused on the development of daily living skills including key skills, delivered through individualised programmes.</a:t>
            </a:r>
          </a:p>
          <a:p>
            <a:pPr lvl="0"/>
            <a:r>
              <a:rPr lang="en-GB" sz="1200" kern="1200" dirty="0">
                <a:solidFill>
                  <a:schemeClr val="tx1"/>
                </a:solidFill>
                <a:effectLst/>
                <a:latin typeface="+mn-lt"/>
                <a:ea typeface="+mn-ea"/>
                <a:cs typeface="+mn-cs"/>
              </a:rPr>
              <a:t> The severe, complex and diverse needs of the pupils, necessitates individually planned programmes of study and learning to take account of the distinct learning needs and styles of the students</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All pupils have severe and complex learning and communication difficulties and/or disabilities.</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 RSM is now a Teaching School and National Support School Offer Initial Teacher Training (ITT) placements for SEND</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Last year we improved our assessment processes in line with the changes in statutory assessment </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now working to improve careers education for young people. We have recently improved our recording and evaluation processes</a:t>
            </a:r>
          </a:p>
          <a:p>
            <a:pPr marL="171450" lvl="0" indent="-171450">
              <a:buFont typeface="Arial" panose="020B0604020202020204" pitchFamily="34" charset="0"/>
              <a:buChar char="•"/>
            </a:pPr>
            <a:r>
              <a:rPr lang="en-GB" sz="1200" b="1" kern="1200" dirty="0">
                <a:solidFill>
                  <a:schemeClr val="tx1"/>
                </a:solidFill>
                <a:effectLst/>
                <a:latin typeface="+mn-lt"/>
                <a:ea typeface="+mn-ea"/>
                <a:cs typeface="+mn-cs"/>
              </a:rPr>
              <a:t>RSM along with college and care services have introduced active support to improve consistent strategies across education and care to enable our children and young people to live more independent lives</a:t>
            </a:r>
            <a:r>
              <a:rPr lang="en-GB" sz="1200" kern="1200" dirty="0">
                <a:solidFill>
                  <a:schemeClr val="tx1"/>
                </a:solidFill>
                <a:effectLst/>
                <a:latin typeface="+mn-lt"/>
                <a:ea typeface="+mn-ea"/>
                <a:cs typeface="+mn-cs"/>
              </a:rPr>
              <a:t>.</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We offer our staff opportunities for career progression and development within the trust. We have 14 trained </a:t>
            </a:r>
            <a:r>
              <a:rPr lang="en-GB" sz="1200" kern="1200" dirty="0" err="1">
                <a:solidFill>
                  <a:schemeClr val="tx1"/>
                </a:solidFill>
                <a:effectLst/>
                <a:latin typeface="+mn-lt"/>
                <a:ea typeface="+mn-ea"/>
                <a:cs typeface="+mn-cs"/>
              </a:rPr>
              <a:t>Intervenors</a:t>
            </a:r>
            <a:r>
              <a:rPr lang="en-GB" sz="1200" kern="1200" dirty="0">
                <a:solidFill>
                  <a:schemeClr val="tx1"/>
                </a:solidFill>
                <a:effectLst/>
                <a:latin typeface="+mn-lt"/>
                <a:ea typeface="+mn-ea"/>
                <a:cs typeface="+mn-cs"/>
              </a:rPr>
              <a:t>, The North West </a:t>
            </a:r>
            <a:r>
              <a:rPr lang="en-GB" sz="1200" kern="1200" dirty="0" err="1">
                <a:solidFill>
                  <a:schemeClr val="tx1"/>
                </a:solidFill>
                <a:effectLst/>
                <a:latin typeface="+mn-lt"/>
                <a:ea typeface="+mn-ea"/>
                <a:cs typeface="+mn-cs"/>
              </a:rPr>
              <a:t>Intervenor</a:t>
            </a:r>
            <a:r>
              <a:rPr lang="en-GB" sz="1200" kern="1200" dirty="0">
                <a:solidFill>
                  <a:schemeClr val="tx1"/>
                </a:solidFill>
                <a:effectLst/>
                <a:latin typeface="+mn-lt"/>
                <a:ea typeface="+mn-ea"/>
                <a:cs typeface="+mn-cs"/>
              </a:rPr>
              <a:t> network meetings and training programmes are hosted and supported by Seashell Trust. 10 ASC trained staff, and 9 out of our 15 teachers have mandatory qualifications in VI, HI, MSI. </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RSM has developed the creative arts and outdoor learning provision and we are currently working towards gaining the </a:t>
            </a:r>
            <a:r>
              <a:rPr lang="en-GB" sz="1200" kern="1200" dirty="0" err="1">
                <a:solidFill>
                  <a:schemeClr val="tx1"/>
                </a:solidFill>
                <a:effectLst/>
                <a:latin typeface="+mn-lt"/>
                <a:ea typeface="+mn-ea"/>
                <a:cs typeface="+mn-cs"/>
              </a:rPr>
              <a:t>Artsmark</a:t>
            </a:r>
            <a:r>
              <a:rPr lang="en-GB" sz="1200" kern="1200" dirty="0">
                <a:solidFill>
                  <a:schemeClr val="tx1"/>
                </a:solidFill>
                <a:effectLst/>
                <a:latin typeface="+mn-lt"/>
                <a:ea typeface="+mn-ea"/>
                <a:cs typeface="+mn-cs"/>
              </a:rPr>
              <a:t> platinum award.</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We have some strong links with local schools and local authorities. Both local special schools and LA’s support school improvements through participation in learning walks and OTL. </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Stakeholders views are sought at annual review and through learning walks and questionnaires to staff, parents and local authorities. </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School staff have published articles in SEN magazines, DBI International and BATOD. Staff have presented at National and International conferences.</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School has been successful in the recent autism accreditation and are now applying for advanced accreditation for our practices in Autism.</a:t>
            </a:r>
          </a:p>
          <a:p>
            <a:pPr lvl="0"/>
            <a:endParaRPr lang="en-GB" sz="1200" b="1"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 Royal College Manchester</a:t>
            </a:r>
            <a:r>
              <a:rPr lang="en-GB" sz="1200" kern="1200" dirty="0">
                <a:solidFill>
                  <a:schemeClr val="tx1"/>
                </a:solidFill>
                <a:effectLst/>
                <a:latin typeface="+mn-lt"/>
                <a:ea typeface="+mn-ea"/>
                <a:cs typeface="+mn-cs"/>
              </a:rPr>
              <a:t> is an innovative independent specialist FE college.</a:t>
            </a:r>
          </a:p>
          <a:p>
            <a:pPr lvl="0"/>
            <a:r>
              <a:rPr lang="en-GB" sz="1200" kern="1200" dirty="0">
                <a:solidFill>
                  <a:schemeClr val="tx1"/>
                </a:solidFill>
                <a:effectLst/>
                <a:latin typeface="+mn-lt"/>
                <a:ea typeface="+mn-ea"/>
                <a:cs typeface="+mn-cs"/>
              </a:rPr>
              <a:t>We have experience and expertise in supporting young people with severe or profound learning difficulties and severe or profound communication difficulties relating to one or more of the following conditions:</a:t>
            </a:r>
          </a:p>
          <a:p>
            <a:r>
              <a:rPr lang="en-GB" sz="1200" kern="1200" dirty="0">
                <a:solidFill>
                  <a:schemeClr val="tx1"/>
                </a:solidFill>
                <a:effectLst/>
                <a:latin typeface="+mn-lt"/>
                <a:ea typeface="+mn-ea"/>
                <a:cs typeface="+mn-cs"/>
              </a:rPr>
              <a:t>autism</a:t>
            </a:r>
          </a:p>
          <a:p>
            <a:r>
              <a:rPr lang="en-GB" sz="1200" kern="1200" dirty="0" err="1">
                <a:solidFill>
                  <a:schemeClr val="tx1"/>
                </a:solidFill>
                <a:effectLst/>
                <a:latin typeface="+mn-lt"/>
                <a:ea typeface="+mn-ea"/>
                <a:cs typeface="+mn-cs"/>
              </a:rPr>
              <a:t>deafblindness</a:t>
            </a:r>
            <a:r>
              <a:rPr lang="en-GB" sz="1200" kern="1200" dirty="0">
                <a:solidFill>
                  <a:schemeClr val="tx1"/>
                </a:solidFill>
                <a:effectLst/>
                <a:latin typeface="+mn-lt"/>
                <a:ea typeface="+mn-ea"/>
                <a:cs typeface="+mn-cs"/>
              </a:rPr>
              <a:t>/multi-sensory impairments</a:t>
            </a:r>
          </a:p>
          <a:p>
            <a:r>
              <a:rPr lang="en-GB" sz="1200" kern="1200" dirty="0">
                <a:solidFill>
                  <a:schemeClr val="tx1"/>
                </a:solidFill>
                <a:effectLst/>
                <a:latin typeface="+mn-lt"/>
                <a:ea typeface="+mn-ea"/>
                <a:cs typeface="+mn-cs"/>
              </a:rPr>
              <a:t>hearing impairments</a:t>
            </a:r>
          </a:p>
          <a:p>
            <a:r>
              <a:rPr lang="en-GB" sz="1200" kern="1200" dirty="0">
                <a:solidFill>
                  <a:schemeClr val="tx1"/>
                </a:solidFill>
                <a:effectLst/>
                <a:latin typeface="+mn-lt"/>
                <a:ea typeface="+mn-ea"/>
                <a:cs typeface="+mn-cs"/>
              </a:rPr>
              <a:t>visual impairments</a:t>
            </a:r>
          </a:p>
          <a:p>
            <a:r>
              <a:rPr lang="en-GB" sz="1200" kern="1200" dirty="0">
                <a:solidFill>
                  <a:schemeClr val="tx1"/>
                </a:solidFill>
                <a:effectLst/>
                <a:latin typeface="+mn-lt"/>
                <a:ea typeface="+mn-ea"/>
                <a:cs typeface="+mn-cs"/>
              </a:rPr>
              <a:t>complex physical disabilities and/or additional medical needs, including degenerative conditions</a:t>
            </a:r>
          </a:p>
          <a:p>
            <a:r>
              <a:rPr lang="en-GB" sz="1200" kern="1200" dirty="0">
                <a:solidFill>
                  <a:schemeClr val="tx1"/>
                </a:solidFill>
                <a:effectLst/>
                <a:latin typeface="+mn-lt"/>
                <a:ea typeface="+mn-ea"/>
                <a:cs typeface="+mn-cs"/>
              </a:rPr>
              <a:t>All students have limited functional communication and, with the support of staff and our total communication approach, learn meaningful and effective communication strategies including speech, sign, Objects of Reference, PECS, intensive interaction and the use of technology to meet their individual needs</a:t>
            </a:r>
          </a:p>
        </p:txBody>
      </p:sp>
      <p:sp>
        <p:nvSpPr>
          <p:cNvPr id="4" name="Slide Number Placeholder 3"/>
          <p:cNvSpPr>
            <a:spLocks noGrp="1"/>
          </p:cNvSpPr>
          <p:nvPr>
            <p:ph type="sldNum" sz="quarter" idx="10"/>
          </p:nvPr>
        </p:nvSpPr>
        <p:spPr/>
        <p:txBody>
          <a:bodyPr/>
          <a:lstStyle/>
          <a:p>
            <a:fld id="{63BD9C24-AFC1-4596-9666-F979E332FF9C}" type="slidenum">
              <a:rPr lang="en-GB" smtClean="0"/>
              <a:t>3</a:t>
            </a:fld>
            <a:endParaRPr lang="en-GB" dirty="0"/>
          </a:p>
        </p:txBody>
      </p:sp>
    </p:spTree>
    <p:extLst>
      <p:ext uri="{BB962C8B-B14F-4D97-AF65-F5344CB8AC3E}">
        <p14:creationId xmlns:p14="http://schemas.microsoft.com/office/powerpoint/2010/main" val="6371451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We take great care to ensure that each child or young adult has an appropriate peer group.</a:t>
            </a:r>
          </a:p>
          <a:p>
            <a:r>
              <a:rPr lang="en-US" sz="1200" b="1" kern="1200" dirty="0">
                <a:solidFill>
                  <a:schemeClr val="tx1"/>
                </a:solidFill>
                <a:effectLst/>
                <a:latin typeface="+mn-lt"/>
                <a:ea typeface="+mn-ea"/>
                <a:cs typeface="+mn-cs"/>
              </a:rPr>
              <a:t>Social and Leisure Activities</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Wide range of social and leisure activities </a:t>
            </a:r>
            <a:r>
              <a:rPr lang="en-US" sz="1200" b="0" u="none" strike="noStrike" kern="1200" dirty="0">
                <a:solidFill>
                  <a:schemeClr val="tx1"/>
                </a:solidFill>
                <a:effectLst/>
                <a:latin typeface="+mn-lt"/>
                <a:ea typeface="+mn-ea"/>
                <a:cs typeface="+mn-cs"/>
                <a:hlinkClick r:id="rId3"/>
              </a:rPr>
              <a:t>on site</a:t>
            </a:r>
            <a:r>
              <a:rPr lang="en-US" sz="1200" b="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and in the local community.  </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Activities focused on developing an independence and communication skills. </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Everyone is encouraged to develop self-care and living skills in the home, including practical tasks such as shopping, cleaning, cooking and support to access the community. </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We create opportunities for children and young adult to integrate into the community and make a positive contribution.</a:t>
            </a:r>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Activities on offer</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We offer and encourage all our children and young adults to enjoy many new life experiences.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Activities include:</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Fitness in our Accessible Fitness Suite</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After School Club - Royal School Manchester offers weekly after school club sessions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Archery - support by qualified instructors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Athletics club</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Bike club - with adapted bicycles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Cinema visits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Climbing club - supported by qualified instructors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Deaf club (if appropriate)</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Music therapy delivered by qualified instructors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Religious needs of all denominations can be met by visits to and from religious services at church, mosque or synagogue as appropriate</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Swimming - we have a fully-equipped, disabled-friendly swimming pool and hydrotherapy pool </a:t>
            </a: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050" dirty="0"/>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3BD9C24-AFC1-4596-9666-F979E332FF9C}" type="slidenum">
              <a:rPr lang="en-GB" smtClean="0"/>
              <a:t>4</a:t>
            </a:fld>
            <a:endParaRPr lang="en-GB" dirty="0"/>
          </a:p>
        </p:txBody>
      </p:sp>
    </p:spTree>
    <p:extLst>
      <p:ext uri="{BB962C8B-B14F-4D97-AF65-F5344CB8AC3E}">
        <p14:creationId xmlns:p14="http://schemas.microsoft.com/office/powerpoint/2010/main" val="37694650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ITT Initial Teacher Training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3BD9C24-AFC1-4596-9666-F979E332FF9C}" type="slidenum">
              <a:rPr lang="en-GB" smtClean="0"/>
              <a:t>5</a:t>
            </a:fld>
            <a:endParaRPr lang="en-GB" dirty="0"/>
          </a:p>
        </p:txBody>
      </p:sp>
    </p:spTree>
    <p:extLst>
      <p:ext uri="{BB962C8B-B14F-4D97-AF65-F5344CB8AC3E}">
        <p14:creationId xmlns:p14="http://schemas.microsoft.com/office/powerpoint/2010/main" val="2466220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3BD9C24-AFC1-4596-9666-F979E332FF9C}" type="slidenum">
              <a:rPr lang="en-GB" smtClean="0"/>
              <a:t>6</a:t>
            </a:fld>
            <a:endParaRPr lang="en-GB" dirty="0"/>
          </a:p>
        </p:txBody>
      </p:sp>
    </p:spTree>
    <p:extLst>
      <p:ext uri="{BB962C8B-B14F-4D97-AF65-F5344CB8AC3E}">
        <p14:creationId xmlns:p14="http://schemas.microsoft.com/office/powerpoint/2010/main" val="18764493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3BD9C24-AFC1-4596-9666-F979E332FF9C}" type="slidenum">
              <a:rPr lang="en-GB" smtClean="0"/>
              <a:t>7</a:t>
            </a:fld>
            <a:endParaRPr lang="en-GB" dirty="0"/>
          </a:p>
        </p:txBody>
      </p:sp>
    </p:spTree>
    <p:extLst>
      <p:ext uri="{BB962C8B-B14F-4D97-AF65-F5344CB8AC3E}">
        <p14:creationId xmlns:p14="http://schemas.microsoft.com/office/powerpoint/2010/main" val="35892563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3BD9C24-AFC1-4596-9666-F979E332FF9C}" type="slidenum">
              <a:rPr lang="en-GB" smtClean="0"/>
              <a:t>8</a:t>
            </a:fld>
            <a:endParaRPr lang="en-GB" dirty="0"/>
          </a:p>
        </p:txBody>
      </p:sp>
    </p:spTree>
    <p:extLst>
      <p:ext uri="{BB962C8B-B14F-4D97-AF65-F5344CB8AC3E}">
        <p14:creationId xmlns:p14="http://schemas.microsoft.com/office/powerpoint/2010/main" val="2962886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dirty="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rgbClr val="B4C960"/>
                </a:solidFill>
                <a:latin typeface="Arial" panose="020B0604020202020204" pitchFamily="34" charset="0"/>
                <a:ea typeface="+mj-ea"/>
                <a:cs typeface="Arial" panose="020B0604020202020204" pitchFamily="34" charset="0"/>
              </a:defRPr>
            </a:lvl1pPr>
          </a:lstStyle>
          <a:p>
            <a:r>
              <a:rPr lang="en-US"/>
              <a:t>Click to edit Master title style</a:t>
            </a:r>
            <a:endParaRPr dirty="0"/>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rgbClr val="92B3B9"/>
                </a:solidFill>
                <a:latin typeface="Arial" panose="020B0604020202020204" pitchFamily="34" charset="0"/>
                <a:ea typeface="+mn-ea"/>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342900" indent="-342900">
              <a:spcAft>
                <a:spcPts val="150"/>
              </a:spcAft>
              <a:buFont typeface="Arial" panose="020B0604020202020204" pitchFamily="34" charset="0"/>
              <a:buChar char="•"/>
              <a:defRPr sz="2400">
                <a:solidFill>
                  <a:srgbClr val="92B3B9"/>
                </a:solidFill>
                <a:latin typeface="Arial" panose="020B0604020202020204" pitchFamily="34" charset="0"/>
                <a:cs typeface="Arial" panose="020B0604020202020204" pitchFamily="34" charset="0"/>
              </a:defRPr>
            </a:lvl1pPr>
            <a:lvl2pPr marL="685800" indent="-336550">
              <a:spcAft>
                <a:spcPts val="150"/>
              </a:spcAft>
              <a:buFont typeface="Arial" panose="020B0604020202020204" pitchFamily="34" charset="0"/>
              <a:buChar char="•"/>
              <a:defRPr sz="2200">
                <a:solidFill>
                  <a:srgbClr val="92B3B9"/>
                </a:solidFill>
                <a:latin typeface="Arial" panose="020B0604020202020204" pitchFamily="34" charset="0"/>
                <a:cs typeface="Arial" panose="020B0604020202020204" pitchFamily="34" charset="0"/>
              </a:defRPr>
            </a:lvl2pPr>
            <a:lvl3pPr marL="968375" indent="-282575">
              <a:spcAft>
                <a:spcPts val="150"/>
              </a:spcAft>
              <a:buFont typeface="Arial" panose="020B0604020202020204" pitchFamily="34" charset="0"/>
              <a:buChar char="•"/>
              <a:defRPr>
                <a:solidFill>
                  <a:srgbClr val="92B3B9"/>
                </a:solidFill>
              </a:defRPr>
            </a:lvl3pPr>
            <a:lvl4pPr marL="1263650" indent="-295275">
              <a:spcAft>
                <a:spcPts val="150"/>
              </a:spcAft>
              <a:buFont typeface="Arial" panose="020B0604020202020204" pitchFamily="34" charset="0"/>
              <a:buChar char="•"/>
              <a:defRPr>
                <a:solidFill>
                  <a:srgbClr val="92B3B9"/>
                </a:solidFill>
              </a:defRPr>
            </a:lvl4pPr>
            <a:lvl5pPr marL="1546225" indent="-282575">
              <a:spcAft>
                <a:spcPts val="150"/>
              </a:spcAft>
              <a:buFont typeface="Arial" panose="020B0604020202020204" pitchFamily="34" charset="0"/>
              <a:buChar char="•"/>
              <a:defRPr>
                <a:solidFill>
                  <a:srgbClr val="92B3B9"/>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US"/>
              <a:t>Click to edit Master title style</a:t>
            </a:r>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56095" y="3533775"/>
            <a:ext cx="8416925" cy="1822451"/>
          </a:xfrm>
        </p:spPr>
        <p:txBody>
          <a:bodyPr anchor="t"/>
          <a:lstStyle>
            <a:lvl1pPr algn="ctr">
              <a:defRPr sz="4800"/>
            </a:lvl1pPr>
          </a:lstStyle>
          <a:p>
            <a:r>
              <a:rPr lang="en-US"/>
              <a:t>Click to edit Master title style</a:t>
            </a:r>
            <a:endParaRPr dirty="0"/>
          </a:p>
        </p:txBody>
      </p:sp>
      <p:sp>
        <p:nvSpPr>
          <p:cNvPr id="3" name="Subtitle 2"/>
          <p:cNvSpPr>
            <a:spLocks noGrp="1"/>
          </p:cNvSpPr>
          <p:nvPr>
            <p:ph type="subTitle" idx="1"/>
          </p:nvPr>
        </p:nvSpPr>
        <p:spPr>
          <a:xfrm>
            <a:off x="356095" y="5356226"/>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
        <p:nvSpPr>
          <p:cNvPr id="9" name="Picture Placeholder 2"/>
          <p:cNvSpPr>
            <a:spLocks noGrp="1"/>
          </p:cNvSpPr>
          <p:nvPr>
            <p:ph type="pic" idx="13"/>
          </p:nvPr>
        </p:nvSpPr>
        <p:spPr>
          <a:xfrm>
            <a:off x="370980" y="1009649"/>
            <a:ext cx="8402040" cy="2524126"/>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p:cNvSpPr/>
          <p:nvPr userDrawn="1"/>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dirty="0">
              <a:solidFill>
                <a:schemeClr val="tx1">
                  <a:lumMod val="65000"/>
                  <a:lumOff val="35000"/>
                </a:schemeClr>
              </a:solidFill>
              <a:latin typeface="+mn-lt"/>
              <a:ea typeface="+mn-ea"/>
              <a:cs typeface="+mn-cs"/>
            </a:endParaRPr>
          </a:p>
        </p:txBody>
      </p:sp>
      <p:sp>
        <p:nvSpPr>
          <p:cNvPr id="8"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rgbClr val="B4C960"/>
                </a:solidFill>
                <a:latin typeface="Arial" panose="020B0604020202020204" pitchFamily="34" charset="0"/>
                <a:ea typeface="+mj-ea"/>
                <a:cs typeface="Arial" panose="020B0604020202020204" pitchFamily="34" charset="0"/>
              </a:defRPr>
            </a:lvl1pPr>
          </a:lstStyle>
          <a:p>
            <a:r>
              <a:rPr lang="en-US"/>
              <a:t>Click to edit Master title style</a:t>
            </a:r>
            <a:endParaRPr dirty="0"/>
          </a:p>
        </p:txBody>
      </p:sp>
      <p:sp>
        <p:nvSpPr>
          <p:cNvPr id="9"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rgbClr val="92B3B9"/>
                </a:solidFill>
                <a:latin typeface="Arial" panose="020B0604020202020204" pitchFamily="34" charset="0"/>
                <a:ea typeface="+mn-ea"/>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solidFill>
                  <a:srgbClr val="92B3B9"/>
                </a:solidFill>
                <a:latin typeface="Arial" panose="020B0604020202020204" pitchFamily="34" charset="0"/>
                <a:cs typeface="Arial" panose="020B0604020202020204" pitchFamily="34" charset="0"/>
              </a:defRPr>
            </a:lvl1pPr>
            <a:lvl2pPr>
              <a:defRPr sz="1800">
                <a:solidFill>
                  <a:srgbClr val="92B3B9"/>
                </a:solidFill>
                <a:latin typeface="Arial" panose="020B0604020202020204" pitchFamily="34" charset="0"/>
                <a:cs typeface="Arial" panose="020B0604020202020204" pitchFamily="34" charset="0"/>
              </a:defRPr>
            </a:lvl2pPr>
            <a:lvl3pPr>
              <a:defRPr sz="1800">
                <a:solidFill>
                  <a:srgbClr val="92B3B9"/>
                </a:solidFill>
                <a:latin typeface="Arial" panose="020B0604020202020204" pitchFamily="34" charset="0"/>
                <a:cs typeface="Arial" panose="020B0604020202020204" pitchFamily="34" charset="0"/>
              </a:defRPr>
            </a:lvl3pPr>
            <a:lvl4pPr>
              <a:defRPr sz="1800">
                <a:solidFill>
                  <a:srgbClr val="92B3B9"/>
                </a:solidFill>
                <a:latin typeface="Arial" panose="020B0604020202020204" pitchFamily="34" charset="0"/>
                <a:cs typeface="Arial" panose="020B0604020202020204" pitchFamily="34" charset="0"/>
              </a:defRPr>
            </a:lvl4pPr>
            <a:lvl5pPr>
              <a:defRPr sz="1800">
                <a:solidFill>
                  <a:srgbClr val="92B3B9"/>
                </a:solidFill>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solidFill>
                  <a:srgbClr val="92B3B9"/>
                </a:solidFill>
              </a:defRPr>
            </a:lvl1pPr>
            <a:lvl2pPr>
              <a:defRPr sz="1800">
                <a:solidFill>
                  <a:srgbClr val="92B3B9"/>
                </a:solidFill>
              </a:defRPr>
            </a:lvl2pPr>
            <a:lvl3pPr>
              <a:defRPr sz="1800">
                <a:solidFill>
                  <a:srgbClr val="92B3B9"/>
                </a:solidFill>
              </a:defRPr>
            </a:lvl3pPr>
            <a:lvl4pPr>
              <a:defRPr sz="1800">
                <a:solidFill>
                  <a:srgbClr val="92B3B9"/>
                </a:solidFill>
              </a:defRPr>
            </a:lvl4pPr>
            <a:lvl5pPr>
              <a:defRPr sz="1800">
                <a:solidFill>
                  <a:srgbClr val="92B3B9"/>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8"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US"/>
              <a:t>Click to edit Master title style</a:t>
            </a:r>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1">
                <a:solidFill>
                  <a:srgbClr val="92B3B9"/>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solidFill>
                  <a:srgbClr val="92B3B9"/>
                </a:solidFill>
              </a:defRPr>
            </a:lvl1pPr>
            <a:lvl2pPr>
              <a:defRPr sz="1800">
                <a:solidFill>
                  <a:srgbClr val="92B3B9"/>
                </a:solidFill>
              </a:defRPr>
            </a:lvl2pPr>
            <a:lvl3pPr>
              <a:defRPr sz="1800">
                <a:solidFill>
                  <a:srgbClr val="92B3B9"/>
                </a:solidFill>
              </a:defRPr>
            </a:lvl3pPr>
            <a:lvl4pPr>
              <a:defRPr sz="1800">
                <a:solidFill>
                  <a:srgbClr val="92B3B9"/>
                </a:solidFill>
              </a:defRPr>
            </a:lvl4pPr>
            <a:lvl5pPr>
              <a:defRPr sz="1800">
                <a:solidFill>
                  <a:srgbClr val="92B3B9"/>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1">
                <a:solidFill>
                  <a:srgbClr val="92B3B9"/>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solidFill>
                  <a:srgbClr val="92B3B9"/>
                </a:solidFill>
              </a:defRPr>
            </a:lvl1pPr>
            <a:lvl2pPr>
              <a:defRPr sz="1800">
                <a:solidFill>
                  <a:srgbClr val="92B3B9"/>
                </a:solidFill>
              </a:defRPr>
            </a:lvl2pPr>
            <a:lvl3pPr>
              <a:defRPr sz="1800">
                <a:solidFill>
                  <a:srgbClr val="92B3B9"/>
                </a:solidFill>
              </a:defRPr>
            </a:lvl3pPr>
            <a:lvl4pPr>
              <a:defRPr sz="1800">
                <a:solidFill>
                  <a:srgbClr val="92B3B9"/>
                </a:solidFill>
              </a:defRPr>
            </a:lvl4pPr>
            <a:lvl5pPr>
              <a:defRPr sz="1800">
                <a:solidFill>
                  <a:srgbClr val="92B3B9"/>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10"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US"/>
              <a:t>Click to edit Master title style</a:t>
            </a:r>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GB" dirty="0"/>
              <a:t>Click to edit Master title</a:t>
            </a:r>
            <a:endParaRPr dirty="0"/>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pic>
        <p:nvPicPr>
          <p:cNvPr id="9" name="Picture 8"/>
          <p:cNvPicPr>
            <a:picLocks noChangeAspect="1"/>
          </p:cNvPicPr>
          <p:nvPr/>
        </p:nvPicPr>
        <p:blipFill>
          <a:blip r:embed="rId10" cstate="print">
            <a:clrChange>
              <a:clrFrom>
                <a:srgbClr val="FFFFFE"/>
              </a:clrFrom>
              <a:clrTo>
                <a:srgbClr val="FFFFFE">
                  <a:alpha val="0"/>
                </a:srgbClr>
              </a:clrTo>
            </a:clrChange>
            <a:extLst>
              <a:ext uri="{28A0092B-C50C-407E-A947-70E740481C1C}">
                <a14:useLocalDpi xmlns:a14="http://schemas.microsoft.com/office/drawing/2010/main" val="0"/>
              </a:ext>
            </a:extLst>
          </a:blip>
          <a:stretch>
            <a:fillRect/>
          </a:stretch>
        </p:blipFill>
        <p:spPr>
          <a:xfrm>
            <a:off x="6767860" y="131424"/>
            <a:ext cx="2260092" cy="864418"/>
          </a:xfrm>
          <a:prstGeom prst="rect">
            <a:avLst/>
          </a:prstGeom>
        </p:spPr>
      </p:pic>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Lst>
  <p:txStyles>
    <p:titleStyle>
      <a:lvl1pPr algn="l" defTabSz="914400" rtl="0" eaLnBrk="1" latinLnBrk="0" hangingPunct="1">
        <a:spcBef>
          <a:spcPct val="0"/>
        </a:spcBef>
        <a:buNone/>
        <a:defRPr sz="4400" b="1" kern="1200">
          <a:solidFill>
            <a:srgbClr val="B4C960"/>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2400" kern="1200">
          <a:solidFill>
            <a:srgbClr val="92B3B9"/>
          </a:solidFill>
          <a:latin typeface="Arial" panose="020B0604020202020204" pitchFamily="34" charset="0"/>
          <a:ea typeface="+mn-ea"/>
          <a:cs typeface="Arial" panose="020B0604020202020204" pitchFamily="34" charset="0"/>
        </a:defRPr>
      </a:lvl1pPr>
      <a:lvl2pPr marL="692150" indent="-342900" algn="l" defTabSz="914400" rtl="0" eaLnBrk="1" latinLnBrk="0" hangingPunct="1">
        <a:spcBef>
          <a:spcPts val="150"/>
        </a:spcBef>
        <a:buClr>
          <a:schemeClr val="accent1">
            <a:lumMod val="75000"/>
          </a:schemeClr>
        </a:buClr>
        <a:buSzPct val="110000"/>
        <a:buFont typeface="Arial" panose="020B0604020202020204" pitchFamily="34" charset="0"/>
        <a:buChar char="•"/>
        <a:defRPr sz="2200" kern="1200">
          <a:solidFill>
            <a:srgbClr val="92B3B9"/>
          </a:solidFill>
          <a:latin typeface="Arial" panose="020B0604020202020204" pitchFamily="34" charset="0"/>
          <a:ea typeface="+mn-ea"/>
          <a:cs typeface="Arial" panose="020B0604020202020204" pitchFamily="34" charset="0"/>
        </a:defRPr>
      </a:lvl2pPr>
      <a:lvl3pPr marL="1028700" indent="-34290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2000" kern="1200">
          <a:solidFill>
            <a:srgbClr val="92B3B9"/>
          </a:solidFill>
          <a:latin typeface="Arial" panose="020B0604020202020204" pitchFamily="34" charset="0"/>
          <a:ea typeface="+mn-ea"/>
          <a:cs typeface="Arial" panose="020B0604020202020204" pitchFamily="34" charset="0"/>
        </a:defRPr>
      </a:lvl3pPr>
      <a:lvl4pPr marL="1254125" indent="-285750" algn="l" defTabSz="914400" rtl="0" eaLnBrk="1" latinLnBrk="0" hangingPunct="1">
        <a:spcBef>
          <a:spcPts val="150"/>
        </a:spcBef>
        <a:buClr>
          <a:schemeClr val="accent1">
            <a:lumMod val="75000"/>
          </a:schemeClr>
        </a:buClr>
        <a:buSzPct val="110000"/>
        <a:buFont typeface="Arial" panose="020B0604020202020204" pitchFamily="34" charset="0"/>
        <a:buChar char="•"/>
        <a:defRPr sz="1800" kern="1200">
          <a:solidFill>
            <a:srgbClr val="92B3B9"/>
          </a:solidFill>
          <a:latin typeface="Arial" panose="020B0604020202020204" pitchFamily="34" charset="0"/>
          <a:ea typeface="+mn-ea"/>
          <a:cs typeface="Arial" panose="020B0604020202020204" pitchFamily="34" charset="0"/>
        </a:defRPr>
      </a:lvl4pPr>
      <a:lvl5pPr marL="1549400" indent="-28575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1800" kern="1200">
          <a:solidFill>
            <a:srgbClr val="92B3B9"/>
          </a:solidFill>
          <a:latin typeface="Arial" panose="020B0604020202020204" pitchFamily="34" charset="0"/>
          <a:ea typeface="+mn-ea"/>
          <a:cs typeface="Arial" panose="020B0604020202020204" pitchFamily="34" charset="0"/>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473954" y="1598557"/>
            <a:ext cx="6187374" cy="648073"/>
          </a:xfrm>
        </p:spPr>
        <p:txBody>
          <a:bodyPr/>
          <a:lstStyle/>
          <a:p>
            <a:r>
              <a:rPr lang="en-US" sz="3000" dirty="0"/>
              <a:t>Seashell Trust</a:t>
            </a:r>
            <a:br>
              <a:rPr lang="en-US" sz="3000" dirty="0"/>
            </a:br>
            <a:r>
              <a:rPr lang="en-US" sz="3000" dirty="0"/>
              <a:t>A New Chapter…</a:t>
            </a:r>
            <a:endParaRPr lang="en-GB" sz="3000" dirty="0"/>
          </a:p>
        </p:txBody>
      </p:sp>
      <p:sp>
        <p:nvSpPr>
          <p:cNvPr id="3" name="Content Placeholder 2"/>
          <p:cNvSpPr>
            <a:spLocks noGrp="1"/>
          </p:cNvSpPr>
          <p:nvPr>
            <p:ph type="subTitle" idx="1"/>
          </p:nvPr>
        </p:nvSpPr>
        <p:spPr>
          <a:xfrm>
            <a:off x="1322920" y="2348880"/>
            <a:ext cx="6489440" cy="1152128"/>
          </a:xfrm>
        </p:spPr>
        <p:txBody>
          <a:bodyPr>
            <a:noAutofit/>
          </a:bodyPr>
          <a:lstStyle/>
          <a:p>
            <a:pPr marL="0" indent="0">
              <a:buNone/>
            </a:pPr>
            <a:r>
              <a:rPr lang="en-US" sz="2600" b="1" dirty="0">
                <a:solidFill>
                  <a:schemeClr val="bg2">
                    <a:lumMod val="25000"/>
                  </a:schemeClr>
                </a:solidFill>
              </a:rPr>
              <a:t>3</a:t>
            </a:r>
            <a:r>
              <a:rPr lang="en-US" sz="2600" b="1" baseline="30000" dirty="0">
                <a:solidFill>
                  <a:schemeClr val="bg2">
                    <a:lumMod val="25000"/>
                  </a:schemeClr>
                </a:solidFill>
              </a:rPr>
              <a:t>rd</a:t>
            </a:r>
            <a:r>
              <a:rPr lang="en-US" sz="2600" b="1" dirty="0">
                <a:solidFill>
                  <a:schemeClr val="bg2">
                    <a:lumMod val="25000"/>
                  </a:schemeClr>
                </a:solidFill>
              </a:rPr>
              <a:t> October 2018 </a:t>
            </a:r>
          </a:p>
          <a:p>
            <a:pPr marL="0" indent="0">
              <a:buNone/>
            </a:pPr>
            <a:r>
              <a:rPr lang="en-US" sz="2600" b="1" dirty="0">
                <a:solidFill>
                  <a:schemeClr val="bg2">
                    <a:lumMod val="25000"/>
                  </a:schemeClr>
                </a:solidFill>
              </a:rPr>
              <a:t>NATSIP National Working Day</a:t>
            </a:r>
          </a:p>
          <a:p>
            <a:pPr marL="0" indent="0">
              <a:buNone/>
            </a:pPr>
            <a:endParaRPr lang="en-US" sz="1000" b="1" dirty="0">
              <a:solidFill>
                <a:schemeClr val="bg2">
                  <a:lumMod val="25000"/>
                </a:schemeClr>
              </a:solidFill>
            </a:endParaRPr>
          </a:p>
          <a:p>
            <a:r>
              <a:rPr lang="en-US" sz="2000" b="1" dirty="0">
                <a:solidFill>
                  <a:schemeClr val="bg2">
                    <a:lumMod val="25000"/>
                  </a:schemeClr>
                </a:solidFill>
              </a:rPr>
              <a:t> Presented by </a:t>
            </a:r>
            <a:r>
              <a:rPr lang="en-GB" sz="2000" b="1" dirty="0">
                <a:solidFill>
                  <a:schemeClr val="bg2">
                    <a:lumMod val="25000"/>
                  </a:schemeClr>
                </a:solidFill>
              </a:rPr>
              <a:t>Jolanta McCall - CEO/Principal</a:t>
            </a:r>
          </a:p>
          <a:p>
            <a:pPr marL="0" indent="0">
              <a:buNone/>
            </a:pPr>
            <a:endParaRPr lang="en-GB" sz="2600" b="1" dirty="0">
              <a:solidFill>
                <a:schemeClr val="bg2">
                  <a:lumMod val="25000"/>
                </a:schemeClr>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87420" y="3987609"/>
            <a:ext cx="4288836" cy="2841354"/>
          </a:xfrm>
          <a:prstGeom prst="rect">
            <a:avLst/>
          </a:prstGeom>
        </p:spPr>
      </p:pic>
    </p:spTree>
    <p:extLst>
      <p:ext uri="{BB962C8B-B14F-4D97-AF65-F5344CB8AC3E}">
        <p14:creationId xmlns:p14="http://schemas.microsoft.com/office/powerpoint/2010/main" val="42560092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0762" y="685282"/>
            <a:ext cx="9394762" cy="6172718"/>
          </a:xfrm>
        </p:spPr>
        <p:txBody>
          <a:bodyPr>
            <a:normAutofit fontScale="92500"/>
          </a:bodyPr>
          <a:lstStyle/>
          <a:p>
            <a:pPr lvl="1"/>
            <a:r>
              <a:rPr lang="en-US" sz="2300" dirty="0">
                <a:solidFill>
                  <a:schemeClr val="bg2">
                    <a:lumMod val="25000"/>
                  </a:schemeClr>
                </a:solidFill>
              </a:rPr>
              <a:t>National Charity since </a:t>
            </a:r>
            <a:r>
              <a:rPr lang="en-US" sz="2300" dirty="0">
                <a:solidFill>
                  <a:srgbClr val="184B5B"/>
                </a:solidFill>
              </a:rPr>
              <a:t>1823</a:t>
            </a:r>
          </a:p>
          <a:p>
            <a:pPr lvl="1"/>
            <a:endParaRPr lang="en-US" sz="2000" dirty="0">
              <a:solidFill>
                <a:srgbClr val="184B5B"/>
              </a:solidFill>
            </a:endParaRPr>
          </a:p>
          <a:p>
            <a:pPr lvl="1"/>
            <a:endParaRPr lang="en-US" sz="2000" dirty="0">
              <a:solidFill>
                <a:srgbClr val="184B5B"/>
              </a:solidFill>
            </a:endParaRPr>
          </a:p>
          <a:p>
            <a:pPr lvl="1"/>
            <a:endParaRPr lang="en-US" sz="2000" dirty="0">
              <a:solidFill>
                <a:srgbClr val="184B5B"/>
              </a:solidFill>
            </a:endParaRPr>
          </a:p>
          <a:p>
            <a:pPr marL="349250" lvl="1" indent="0">
              <a:buNone/>
            </a:pPr>
            <a:endParaRPr lang="en-GB" sz="2000" dirty="0">
              <a:solidFill>
                <a:schemeClr val="bg2">
                  <a:lumMod val="25000"/>
                </a:schemeClr>
              </a:solidFill>
            </a:endParaRPr>
          </a:p>
          <a:p>
            <a:pPr lvl="1"/>
            <a:endParaRPr lang="en-GB" sz="2000" dirty="0">
              <a:solidFill>
                <a:schemeClr val="bg2">
                  <a:lumMod val="25000"/>
                </a:schemeClr>
              </a:solidFill>
            </a:endParaRPr>
          </a:p>
          <a:p>
            <a:pPr lvl="1"/>
            <a:endParaRPr lang="en-GB" sz="2000" dirty="0">
              <a:solidFill>
                <a:schemeClr val="bg2">
                  <a:lumMod val="25000"/>
                </a:schemeClr>
              </a:solidFill>
            </a:endParaRPr>
          </a:p>
          <a:p>
            <a:pPr lvl="1"/>
            <a:r>
              <a:rPr lang="en-GB" sz="2300" dirty="0">
                <a:solidFill>
                  <a:schemeClr val="bg2">
                    <a:lumMod val="25000"/>
                  </a:schemeClr>
                </a:solidFill>
              </a:rPr>
              <a:t>Based in Cheadle Hulme, Stockport, in the </a:t>
            </a:r>
          </a:p>
          <a:p>
            <a:pPr marL="349250" lvl="1" indent="0">
              <a:buNone/>
            </a:pPr>
            <a:r>
              <a:rPr lang="en-GB" sz="2300" dirty="0">
                <a:solidFill>
                  <a:schemeClr val="bg2">
                    <a:lumMod val="25000"/>
                  </a:schemeClr>
                </a:solidFill>
              </a:rPr>
              <a:t>    North West of England</a:t>
            </a:r>
          </a:p>
          <a:p>
            <a:pPr lvl="1"/>
            <a:endParaRPr lang="en-GB" sz="1000" dirty="0">
              <a:solidFill>
                <a:schemeClr val="bg2">
                  <a:lumMod val="25000"/>
                </a:schemeClr>
              </a:solidFill>
            </a:endParaRPr>
          </a:p>
          <a:p>
            <a:pPr lvl="1"/>
            <a:r>
              <a:rPr lang="en-GB" sz="2300" dirty="0">
                <a:solidFill>
                  <a:schemeClr val="bg2">
                    <a:lumMod val="25000"/>
                  </a:schemeClr>
                </a:solidFill>
              </a:rPr>
              <a:t>Royal School Manchester, Royal College Manchester, Care services across 17 new residential homes, Outreach and Family services</a:t>
            </a:r>
          </a:p>
          <a:p>
            <a:pPr marL="349250" lvl="1" indent="0">
              <a:buNone/>
            </a:pPr>
            <a:endParaRPr lang="en-GB" sz="1000" dirty="0">
              <a:solidFill>
                <a:schemeClr val="bg2">
                  <a:lumMod val="25000"/>
                </a:schemeClr>
              </a:solidFill>
            </a:endParaRPr>
          </a:p>
          <a:p>
            <a:pPr lvl="1"/>
            <a:r>
              <a:rPr lang="en-GB" sz="2300" dirty="0">
                <a:solidFill>
                  <a:schemeClr val="bg2">
                    <a:lumMod val="25000"/>
                  </a:schemeClr>
                </a:solidFill>
              </a:rPr>
              <a:t>Our Vision</a:t>
            </a:r>
          </a:p>
          <a:p>
            <a:pPr marL="685800" lvl="2" indent="0">
              <a:buNone/>
            </a:pPr>
            <a:r>
              <a:rPr lang="en-GB" sz="2400" b="1" i="1" dirty="0">
                <a:solidFill>
                  <a:srgbClr val="184B5B"/>
                </a:solidFill>
              </a:rPr>
              <a:t>For the children, young people and adults in our care to be safe, happy and to achieve the best possible life outcomes so that they are valued and valuable members of their communities</a:t>
            </a:r>
          </a:p>
          <a:p>
            <a:pPr lvl="1"/>
            <a:endParaRPr lang="en-GB" dirty="0">
              <a:solidFill>
                <a:schemeClr val="bg2">
                  <a:lumMod val="25000"/>
                </a:schemeClr>
              </a:solidFill>
            </a:endParaRPr>
          </a:p>
          <a:p>
            <a:pPr marL="349250" lvl="1" indent="0">
              <a:buNone/>
            </a:pPr>
            <a:endParaRPr lang="en-GB" sz="2600" dirty="0">
              <a:solidFill>
                <a:schemeClr val="bg2">
                  <a:lumMod val="25000"/>
                </a:schemeClr>
              </a:solidFill>
            </a:endParaRPr>
          </a:p>
          <a:p>
            <a:pPr lvl="1"/>
            <a:endParaRPr lang="en-GB" sz="2600" dirty="0"/>
          </a:p>
          <a:p>
            <a:pPr lvl="1"/>
            <a:endParaRPr lang="en-GB" dirty="0"/>
          </a:p>
        </p:txBody>
      </p:sp>
      <p:sp>
        <p:nvSpPr>
          <p:cNvPr id="3" name="Title 2"/>
          <p:cNvSpPr>
            <a:spLocks noGrp="1"/>
          </p:cNvSpPr>
          <p:nvPr>
            <p:ph type="title"/>
          </p:nvPr>
        </p:nvSpPr>
        <p:spPr>
          <a:xfrm>
            <a:off x="0" y="0"/>
            <a:ext cx="6299200" cy="692696"/>
          </a:xfrm>
        </p:spPr>
        <p:txBody>
          <a:bodyPr/>
          <a:lstStyle/>
          <a:p>
            <a:r>
              <a:rPr lang="en-GB" dirty="0"/>
              <a:t>Seashell Trust</a:t>
            </a:r>
          </a:p>
        </p:txBody>
      </p:sp>
      <p:pic>
        <p:nvPicPr>
          <p:cNvPr id="4" name="Picture 3"/>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2280" y="1988840"/>
            <a:ext cx="1800200" cy="1875313"/>
          </a:xfrm>
          <a:prstGeom prst="rect">
            <a:avLst/>
          </a:prstGeom>
          <a:noFill/>
          <a:ln>
            <a:noFill/>
          </a:ln>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3888" y="1124744"/>
            <a:ext cx="2735312" cy="1918272"/>
          </a:xfrm>
          <a:prstGeom prst="rect">
            <a:avLst/>
          </a:prstGeom>
        </p:spPr>
      </p:pic>
    </p:spTree>
    <p:extLst>
      <p:ext uri="{BB962C8B-B14F-4D97-AF65-F5344CB8AC3E}">
        <p14:creationId xmlns:p14="http://schemas.microsoft.com/office/powerpoint/2010/main" val="13313511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1336956"/>
            <a:ext cx="9036496" cy="5521044"/>
          </a:xfrm>
        </p:spPr>
        <p:txBody>
          <a:bodyPr>
            <a:normAutofit/>
          </a:bodyPr>
          <a:lstStyle/>
          <a:p>
            <a:pPr lvl="1"/>
            <a:r>
              <a:rPr lang="en-GB" sz="2600" dirty="0">
                <a:solidFill>
                  <a:schemeClr val="bg2">
                    <a:lumMod val="25000"/>
                  </a:schemeClr>
                </a:solidFill>
              </a:rPr>
              <a:t>Royal School Manchester</a:t>
            </a:r>
          </a:p>
          <a:p>
            <a:pPr marL="349250" lvl="1" indent="0">
              <a:buNone/>
            </a:pPr>
            <a:endParaRPr lang="en-GB" sz="2600" dirty="0">
              <a:solidFill>
                <a:schemeClr val="bg2">
                  <a:lumMod val="25000"/>
                </a:schemeClr>
              </a:solidFill>
            </a:endParaRPr>
          </a:p>
          <a:p>
            <a:pPr marL="349250" lvl="1" indent="0">
              <a:buNone/>
            </a:pPr>
            <a:endParaRPr lang="en-GB" sz="2600" dirty="0">
              <a:solidFill>
                <a:schemeClr val="bg2">
                  <a:lumMod val="25000"/>
                </a:schemeClr>
              </a:solidFill>
            </a:endParaRPr>
          </a:p>
          <a:p>
            <a:pPr lvl="1"/>
            <a:endParaRPr lang="en-GB" sz="2600" dirty="0">
              <a:solidFill>
                <a:schemeClr val="bg2">
                  <a:lumMod val="25000"/>
                </a:schemeClr>
              </a:solidFill>
            </a:endParaRPr>
          </a:p>
          <a:p>
            <a:pPr marL="349250" lvl="1" indent="0">
              <a:buNone/>
            </a:pPr>
            <a:endParaRPr lang="en-US" sz="2600" dirty="0">
              <a:solidFill>
                <a:schemeClr val="bg2">
                  <a:lumMod val="25000"/>
                </a:schemeClr>
              </a:solidFill>
            </a:endParaRPr>
          </a:p>
          <a:p>
            <a:pPr lvl="1"/>
            <a:r>
              <a:rPr lang="en-US" sz="2600" dirty="0">
                <a:solidFill>
                  <a:schemeClr val="bg2">
                    <a:lumMod val="25000"/>
                  </a:schemeClr>
                </a:solidFill>
              </a:rPr>
              <a:t>Royal College Manchester </a:t>
            </a:r>
            <a:endParaRPr lang="en-GB" sz="2600" dirty="0"/>
          </a:p>
          <a:p>
            <a:pPr lvl="1"/>
            <a:endParaRPr lang="en-GB" dirty="0"/>
          </a:p>
        </p:txBody>
      </p:sp>
      <p:sp>
        <p:nvSpPr>
          <p:cNvPr id="3" name="Title 2"/>
          <p:cNvSpPr>
            <a:spLocks noGrp="1"/>
          </p:cNvSpPr>
          <p:nvPr>
            <p:ph type="title"/>
          </p:nvPr>
        </p:nvSpPr>
        <p:spPr>
          <a:xfrm>
            <a:off x="0" y="0"/>
            <a:ext cx="6299200" cy="1336956"/>
          </a:xfrm>
        </p:spPr>
        <p:txBody>
          <a:bodyPr/>
          <a:lstStyle/>
          <a:p>
            <a:r>
              <a:rPr lang="en-GB" dirty="0"/>
              <a:t>Seashell Trust - Education</a:t>
            </a:r>
          </a:p>
        </p:txBody>
      </p:sp>
      <p:sp>
        <p:nvSpPr>
          <p:cNvPr id="5" name="Rectangle 1"/>
          <p:cNvSpPr>
            <a:spLocks noChangeArrowheads="1"/>
          </p:cNvSpPr>
          <p:nvPr/>
        </p:nvSpPr>
        <p:spPr bwMode="auto">
          <a:xfrm>
            <a:off x="1470025" y="31432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8" name="Table 7"/>
          <p:cNvGraphicFramePr>
            <a:graphicFrameLocks noGrp="1"/>
          </p:cNvGraphicFramePr>
          <p:nvPr>
            <p:extLst>
              <p:ext uri="{D42A27DB-BD31-4B8C-83A1-F6EECF244321}">
                <p14:modId xmlns:p14="http://schemas.microsoft.com/office/powerpoint/2010/main" val="1653108053"/>
              </p:ext>
            </p:extLst>
          </p:nvPr>
        </p:nvGraphicFramePr>
        <p:xfrm>
          <a:off x="899593" y="1844823"/>
          <a:ext cx="6120679" cy="1584177"/>
        </p:xfrm>
        <a:graphic>
          <a:graphicData uri="http://schemas.openxmlformats.org/drawingml/2006/table">
            <a:tbl>
              <a:tblPr firstRow="1" firstCol="1" bandRow="1">
                <a:tableStyleId>{5C22544A-7EE6-4342-B048-85BDC9FD1C3A}</a:tableStyleId>
              </a:tblPr>
              <a:tblGrid>
                <a:gridCol w="1307584">
                  <a:extLst>
                    <a:ext uri="{9D8B030D-6E8A-4147-A177-3AD203B41FA5}">
                      <a16:colId xmlns:a16="http://schemas.microsoft.com/office/drawing/2014/main" val="686950599"/>
                    </a:ext>
                  </a:extLst>
                </a:gridCol>
                <a:gridCol w="770643">
                  <a:extLst>
                    <a:ext uri="{9D8B030D-6E8A-4147-A177-3AD203B41FA5}">
                      <a16:colId xmlns:a16="http://schemas.microsoft.com/office/drawing/2014/main" val="2123577374"/>
                    </a:ext>
                  </a:extLst>
                </a:gridCol>
                <a:gridCol w="961024">
                  <a:extLst>
                    <a:ext uri="{9D8B030D-6E8A-4147-A177-3AD203B41FA5}">
                      <a16:colId xmlns:a16="http://schemas.microsoft.com/office/drawing/2014/main" val="2367144059"/>
                    </a:ext>
                  </a:extLst>
                </a:gridCol>
                <a:gridCol w="837902">
                  <a:extLst>
                    <a:ext uri="{9D8B030D-6E8A-4147-A177-3AD203B41FA5}">
                      <a16:colId xmlns:a16="http://schemas.microsoft.com/office/drawing/2014/main" val="2889589832"/>
                    </a:ext>
                  </a:extLst>
                </a:gridCol>
                <a:gridCol w="747842">
                  <a:extLst>
                    <a:ext uri="{9D8B030D-6E8A-4147-A177-3AD203B41FA5}">
                      <a16:colId xmlns:a16="http://schemas.microsoft.com/office/drawing/2014/main" val="2017866133"/>
                    </a:ext>
                  </a:extLst>
                </a:gridCol>
                <a:gridCol w="747842">
                  <a:extLst>
                    <a:ext uri="{9D8B030D-6E8A-4147-A177-3AD203B41FA5}">
                      <a16:colId xmlns:a16="http://schemas.microsoft.com/office/drawing/2014/main" val="85407118"/>
                    </a:ext>
                  </a:extLst>
                </a:gridCol>
                <a:gridCol w="747842">
                  <a:extLst>
                    <a:ext uri="{9D8B030D-6E8A-4147-A177-3AD203B41FA5}">
                      <a16:colId xmlns:a16="http://schemas.microsoft.com/office/drawing/2014/main" val="1158987358"/>
                    </a:ext>
                  </a:extLst>
                </a:gridCol>
              </a:tblGrid>
              <a:tr h="267661">
                <a:tc>
                  <a:txBody>
                    <a:bodyPr/>
                    <a:lstStyle/>
                    <a:p>
                      <a:pPr algn="l">
                        <a:lnSpc>
                          <a:spcPct val="107000"/>
                        </a:lnSpc>
                      </a:pPr>
                      <a:endParaRPr lang="en-GB" sz="1100">
                        <a:effectLst/>
                        <a:latin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2013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2014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2015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2016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2017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2018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4186024406"/>
                  </a:ext>
                </a:extLst>
              </a:tr>
              <a:tr h="267661">
                <a:tc>
                  <a:txBody>
                    <a:bodyPr/>
                    <a:lstStyle/>
                    <a:p>
                      <a:pPr algn="ctr">
                        <a:lnSpc>
                          <a:spcPct val="106000"/>
                        </a:lnSpc>
                        <a:spcAft>
                          <a:spcPts val="0"/>
                        </a:spcAft>
                      </a:pPr>
                      <a:r>
                        <a:rPr lang="en-GB" sz="1100" kern="1200">
                          <a:effectLst/>
                        </a:rPr>
                        <a:t>Deaf/SLD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dirty="0">
                          <a:effectLst/>
                        </a:rPr>
                        <a:t>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      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    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4286020664"/>
                  </a:ext>
                </a:extLst>
              </a:tr>
              <a:tr h="190030">
                <a:tc>
                  <a:txBody>
                    <a:bodyPr/>
                    <a:lstStyle/>
                    <a:p>
                      <a:pPr algn="ctr">
                        <a:lnSpc>
                          <a:spcPct val="106000"/>
                        </a:lnSpc>
                        <a:spcAft>
                          <a:spcPts val="0"/>
                        </a:spcAft>
                      </a:pPr>
                      <a:r>
                        <a:rPr lang="en-GB" sz="1100" kern="1200">
                          <a:effectLst/>
                        </a:rPr>
                        <a:t>MSI</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14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10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12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  16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16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13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3787586974"/>
                  </a:ext>
                </a:extLst>
              </a:tr>
              <a:tr h="190030">
                <a:tc>
                  <a:txBody>
                    <a:bodyPr/>
                    <a:lstStyle/>
                    <a:p>
                      <a:pPr algn="ctr">
                        <a:lnSpc>
                          <a:spcPct val="106000"/>
                        </a:lnSpc>
                        <a:spcAft>
                          <a:spcPts val="0"/>
                        </a:spcAft>
                      </a:pPr>
                      <a:r>
                        <a:rPr lang="en-GB" sz="1100" kern="1200">
                          <a:effectLst/>
                        </a:rPr>
                        <a:t>Autism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15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25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25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19</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22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22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471689303"/>
                  </a:ext>
                </a:extLst>
              </a:tr>
              <a:tr h="267661">
                <a:tc>
                  <a:txBody>
                    <a:bodyPr/>
                    <a:lstStyle/>
                    <a:p>
                      <a:pPr algn="ctr">
                        <a:lnSpc>
                          <a:spcPct val="106000"/>
                        </a:lnSpc>
                        <a:spcAft>
                          <a:spcPts val="0"/>
                        </a:spcAft>
                      </a:pPr>
                      <a:r>
                        <a:rPr lang="en-GB" sz="1100" kern="1200">
                          <a:effectLst/>
                        </a:rPr>
                        <a:t>Other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      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dirty="0">
                          <a:effectLst/>
                        </a:rPr>
                        <a:t> 9</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646642021"/>
                  </a:ext>
                </a:extLst>
              </a:tr>
              <a:tr h="401134">
                <a:tc>
                  <a:txBody>
                    <a:bodyPr/>
                    <a:lstStyle/>
                    <a:p>
                      <a:pPr algn="ctr">
                        <a:lnSpc>
                          <a:spcPct val="106000"/>
                        </a:lnSpc>
                        <a:spcAft>
                          <a:spcPts val="0"/>
                        </a:spcAft>
                      </a:pPr>
                      <a:r>
                        <a:rPr lang="en-GB" sz="1100" kern="1200" dirty="0">
                          <a:effectLst/>
                        </a:rPr>
                        <a:t>Total Numbers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37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a:effectLst/>
                        </a:rPr>
                        <a:t>46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dirty="0">
                          <a:effectLst/>
                        </a:rPr>
                        <a:t>46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dirty="0">
                          <a:effectLst/>
                        </a:rPr>
                        <a:t>46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dirty="0">
                          <a:effectLst/>
                        </a:rPr>
                        <a:t>49 </a:t>
                      </a:r>
                    </a:p>
                    <a:p>
                      <a:pPr algn="ctr">
                        <a:lnSpc>
                          <a:spcPct val="106000"/>
                        </a:lnSpc>
                        <a:spcAft>
                          <a:spcPts val="0"/>
                        </a:spcAft>
                      </a:pPr>
                      <a:r>
                        <a:rPr lang="en-GB" sz="1100" kern="1200" dirty="0">
                          <a:effectLst/>
                        </a:rPr>
                        <a:t>(50)</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100" kern="1200" dirty="0">
                          <a:effectLst/>
                        </a:rPr>
                        <a:t>47</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3859574696"/>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333394583"/>
              </p:ext>
            </p:extLst>
          </p:nvPr>
        </p:nvGraphicFramePr>
        <p:xfrm>
          <a:off x="899593" y="4365104"/>
          <a:ext cx="6192686" cy="1584174"/>
        </p:xfrm>
        <a:graphic>
          <a:graphicData uri="http://schemas.openxmlformats.org/drawingml/2006/table">
            <a:tbl>
              <a:tblPr firstRow="1" firstCol="1" bandRow="1">
                <a:tableStyleId>{5C22544A-7EE6-4342-B048-85BDC9FD1C3A}</a:tableStyleId>
              </a:tblPr>
              <a:tblGrid>
                <a:gridCol w="1322967">
                  <a:extLst>
                    <a:ext uri="{9D8B030D-6E8A-4147-A177-3AD203B41FA5}">
                      <a16:colId xmlns:a16="http://schemas.microsoft.com/office/drawing/2014/main" val="579893310"/>
                    </a:ext>
                  </a:extLst>
                </a:gridCol>
                <a:gridCol w="779708">
                  <a:extLst>
                    <a:ext uri="{9D8B030D-6E8A-4147-A177-3AD203B41FA5}">
                      <a16:colId xmlns:a16="http://schemas.microsoft.com/office/drawing/2014/main" val="273339240"/>
                    </a:ext>
                  </a:extLst>
                </a:gridCol>
                <a:gridCol w="972329">
                  <a:extLst>
                    <a:ext uri="{9D8B030D-6E8A-4147-A177-3AD203B41FA5}">
                      <a16:colId xmlns:a16="http://schemas.microsoft.com/office/drawing/2014/main" val="1955246753"/>
                    </a:ext>
                  </a:extLst>
                </a:gridCol>
                <a:gridCol w="847759">
                  <a:extLst>
                    <a:ext uri="{9D8B030D-6E8A-4147-A177-3AD203B41FA5}">
                      <a16:colId xmlns:a16="http://schemas.microsoft.com/office/drawing/2014/main" val="4241715701"/>
                    </a:ext>
                  </a:extLst>
                </a:gridCol>
                <a:gridCol w="756641">
                  <a:extLst>
                    <a:ext uri="{9D8B030D-6E8A-4147-A177-3AD203B41FA5}">
                      <a16:colId xmlns:a16="http://schemas.microsoft.com/office/drawing/2014/main" val="3496835083"/>
                    </a:ext>
                  </a:extLst>
                </a:gridCol>
                <a:gridCol w="756641">
                  <a:extLst>
                    <a:ext uri="{9D8B030D-6E8A-4147-A177-3AD203B41FA5}">
                      <a16:colId xmlns:a16="http://schemas.microsoft.com/office/drawing/2014/main" val="2766946614"/>
                    </a:ext>
                  </a:extLst>
                </a:gridCol>
                <a:gridCol w="756641">
                  <a:extLst>
                    <a:ext uri="{9D8B030D-6E8A-4147-A177-3AD203B41FA5}">
                      <a16:colId xmlns:a16="http://schemas.microsoft.com/office/drawing/2014/main" val="1255195287"/>
                    </a:ext>
                  </a:extLst>
                </a:gridCol>
              </a:tblGrid>
              <a:tr h="227835">
                <a:tc>
                  <a:txBody>
                    <a:bodyPr/>
                    <a:lstStyle/>
                    <a:p>
                      <a:pPr algn="l">
                        <a:lnSpc>
                          <a:spcPct val="107000"/>
                        </a:lnSpc>
                      </a:pPr>
                      <a:endParaRPr lang="en-GB" sz="1100">
                        <a:effectLst/>
                        <a:latin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2013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2014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2015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2016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2017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2018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1657903511"/>
                  </a:ext>
                </a:extLst>
              </a:tr>
              <a:tr h="227835">
                <a:tc>
                  <a:txBody>
                    <a:bodyPr/>
                    <a:lstStyle/>
                    <a:p>
                      <a:pPr algn="ctr">
                        <a:lnSpc>
                          <a:spcPct val="106000"/>
                        </a:lnSpc>
                        <a:spcAft>
                          <a:spcPts val="0"/>
                        </a:spcAft>
                      </a:pPr>
                      <a:r>
                        <a:rPr lang="en-GB" sz="1200" kern="1200">
                          <a:effectLst/>
                        </a:rPr>
                        <a:t>Deaf/SLD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15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24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22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23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17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l">
                        <a:lnSpc>
                          <a:spcPct val="107000"/>
                        </a:lnSpc>
                      </a:pPr>
                      <a:endParaRPr lang="en-GB" sz="1100">
                        <a:effectLst/>
                        <a:latin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3929699293"/>
                  </a:ext>
                </a:extLst>
              </a:tr>
              <a:tr h="227835">
                <a:tc>
                  <a:txBody>
                    <a:bodyPr/>
                    <a:lstStyle/>
                    <a:p>
                      <a:pPr algn="ctr">
                        <a:lnSpc>
                          <a:spcPct val="106000"/>
                        </a:lnSpc>
                        <a:spcAft>
                          <a:spcPts val="0"/>
                        </a:spcAft>
                      </a:pPr>
                      <a:r>
                        <a:rPr lang="en-GB" sz="1200" kern="1200">
                          <a:effectLst/>
                        </a:rPr>
                        <a:t>MSI</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l">
                        <a:lnSpc>
                          <a:spcPct val="107000"/>
                        </a:lnSpc>
                      </a:pPr>
                      <a:endParaRPr lang="en-GB" sz="1100">
                        <a:effectLst/>
                        <a:latin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1237007921"/>
                  </a:ext>
                </a:extLst>
              </a:tr>
              <a:tr h="227835">
                <a:tc>
                  <a:txBody>
                    <a:bodyPr/>
                    <a:lstStyle/>
                    <a:p>
                      <a:pPr algn="ctr">
                        <a:lnSpc>
                          <a:spcPct val="106000"/>
                        </a:lnSpc>
                        <a:spcAft>
                          <a:spcPts val="0"/>
                        </a:spcAft>
                      </a:pPr>
                      <a:r>
                        <a:rPr lang="en-GB" sz="1200" kern="1200">
                          <a:effectLst/>
                        </a:rPr>
                        <a:t>Autism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20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26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31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20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22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l">
                        <a:lnSpc>
                          <a:spcPct val="107000"/>
                        </a:lnSpc>
                      </a:pPr>
                      <a:endParaRPr lang="en-GB" sz="1100">
                        <a:effectLst/>
                        <a:latin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1066192119"/>
                  </a:ext>
                </a:extLst>
              </a:tr>
              <a:tr h="227835">
                <a:tc>
                  <a:txBody>
                    <a:bodyPr/>
                    <a:lstStyle/>
                    <a:p>
                      <a:pPr algn="ctr">
                        <a:lnSpc>
                          <a:spcPct val="106000"/>
                        </a:lnSpc>
                        <a:spcAft>
                          <a:spcPts val="0"/>
                        </a:spcAft>
                      </a:pPr>
                      <a:r>
                        <a:rPr lang="en-GB" sz="1200" kern="1200">
                          <a:effectLst/>
                        </a:rPr>
                        <a:t>Other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a:effectLst/>
                        </a:rPr>
                        <a:t>18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a:effectLst/>
                        </a:rPr>
                        <a:t>14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a:effectLst/>
                        </a:rPr>
                        <a:t>20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a:effectLst/>
                        </a:rPr>
                        <a:t>32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a:effectLst/>
                        </a:rPr>
                        <a:t>33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l">
                        <a:lnSpc>
                          <a:spcPct val="107000"/>
                        </a:lnSpc>
                      </a:pPr>
                      <a:endParaRPr lang="en-GB" sz="1100">
                        <a:effectLst/>
                        <a:latin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2235526994"/>
                  </a:ext>
                </a:extLst>
              </a:tr>
              <a:tr h="444999">
                <a:tc>
                  <a:txBody>
                    <a:bodyPr/>
                    <a:lstStyle/>
                    <a:p>
                      <a:pPr algn="ctr">
                        <a:lnSpc>
                          <a:spcPct val="106000"/>
                        </a:lnSpc>
                        <a:spcAft>
                          <a:spcPts val="0"/>
                        </a:spcAft>
                      </a:pPr>
                      <a:r>
                        <a:rPr lang="en-GB" sz="1200" kern="1200">
                          <a:effectLst/>
                        </a:rPr>
                        <a:t>Total Numbers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56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71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76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80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a:effectLst/>
                        </a:rPr>
                        <a:t>76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6000"/>
                        </a:lnSpc>
                        <a:spcAft>
                          <a:spcPts val="0"/>
                        </a:spcAft>
                      </a:pPr>
                      <a:r>
                        <a:rPr lang="en-GB" sz="1200" kern="1200" dirty="0">
                          <a:effectLst/>
                        </a:rPr>
                        <a:t>72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2664748886"/>
                  </a:ext>
                </a:extLst>
              </a:tr>
            </a:tbl>
          </a:graphicData>
        </a:graphic>
      </p:graphicFrame>
    </p:spTree>
    <p:extLst>
      <p:ext uri="{BB962C8B-B14F-4D97-AF65-F5344CB8AC3E}">
        <p14:creationId xmlns:p14="http://schemas.microsoft.com/office/powerpoint/2010/main" val="393481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9602" y="1700808"/>
            <a:ext cx="9036496" cy="5521044"/>
          </a:xfrm>
        </p:spPr>
        <p:txBody>
          <a:bodyPr>
            <a:normAutofit/>
          </a:bodyPr>
          <a:lstStyle/>
          <a:p>
            <a:pPr lvl="0">
              <a:buClr>
                <a:srgbClr val="184B5B"/>
              </a:buClr>
            </a:pPr>
            <a:r>
              <a:rPr lang="en-US" dirty="0">
                <a:solidFill>
                  <a:srgbClr val="184B5B"/>
                </a:solidFill>
              </a:rPr>
              <a:t>17 four bedroom houses (two and single </a:t>
            </a:r>
            <a:r>
              <a:rPr lang="en-US" dirty="0" err="1">
                <a:solidFill>
                  <a:srgbClr val="184B5B"/>
                </a:solidFill>
              </a:rPr>
              <a:t>storey</a:t>
            </a:r>
            <a:r>
              <a:rPr lang="en-US" dirty="0">
                <a:solidFill>
                  <a:srgbClr val="184B5B"/>
                </a:solidFill>
              </a:rPr>
              <a:t>)</a:t>
            </a:r>
            <a:endParaRPr lang="en-GB" sz="1800" dirty="0">
              <a:solidFill>
                <a:srgbClr val="184B5B"/>
              </a:solidFill>
            </a:endParaRPr>
          </a:p>
          <a:p>
            <a:pPr lvl="0">
              <a:buClr>
                <a:srgbClr val="184B5B"/>
              </a:buClr>
            </a:pPr>
            <a:r>
              <a:rPr lang="en-US" dirty="0">
                <a:solidFill>
                  <a:srgbClr val="184B5B"/>
                </a:solidFill>
              </a:rPr>
              <a:t>Built in 2015/16 </a:t>
            </a:r>
            <a:endParaRPr lang="en-GB" sz="1800" dirty="0">
              <a:solidFill>
                <a:srgbClr val="184B5B"/>
              </a:solidFill>
            </a:endParaRPr>
          </a:p>
          <a:p>
            <a:pPr lvl="0">
              <a:buClr>
                <a:srgbClr val="184B5B"/>
              </a:buClr>
            </a:pPr>
            <a:r>
              <a:rPr lang="en-US" dirty="0">
                <a:solidFill>
                  <a:srgbClr val="184B5B"/>
                </a:solidFill>
              </a:rPr>
              <a:t>Specifically adapted for children and young adults with a range of disabilities</a:t>
            </a:r>
            <a:endParaRPr lang="en-GB" sz="1800" dirty="0">
              <a:solidFill>
                <a:srgbClr val="184B5B"/>
              </a:solidFill>
            </a:endParaRPr>
          </a:p>
          <a:p>
            <a:pPr lvl="0">
              <a:buClr>
                <a:srgbClr val="184B5B"/>
              </a:buClr>
            </a:pPr>
            <a:r>
              <a:rPr lang="en-US" dirty="0">
                <a:solidFill>
                  <a:srgbClr val="184B5B"/>
                </a:solidFill>
              </a:rPr>
              <a:t>Provide a pleasant and attractive living environment in a community </a:t>
            </a:r>
            <a:endParaRPr lang="en-GB" sz="1800" dirty="0">
              <a:solidFill>
                <a:srgbClr val="184B5B"/>
              </a:solidFill>
            </a:endParaRPr>
          </a:p>
          <a:p>
            <a:pPr lvl="0">
              <a:buClr>
                <a:srgbClr val="184B5B"/>
              </a:buClr>
            </a:pPr>
            <a:r>
              <a:rPr lang="en-US" dirty="0">
                <a:solidFill>
                  <a:srgbClr val="184B5B"/>
                </a:solidFill>
              </a:rPr>
              <a:t>Person-</a:t>
            </a:r>
            <a:r>
              <a:rPr lang="en-US" dirty="0" err="1">
                <a:solidFill>
                  <a:srgbClr val="184B5B"/>
                </a:solidFill>
              </a:rPr>
              <a:t>centred</a:t>
            </a:r>
            <a:r>
              <a:rPr lang="en-US" dirty="0">
                <a:solidFill>
                  <a:srgbClr val="184B5B"/>
                </a:solidFill>
              </a:rPr>
              <a:t> interior, displaying their own artwork and shopping for household items</a:t>
            </a:r>
            <a:endParaRPr lang="en-GB" sz="1800" dirty="0">
              <a:solidFill>
                <a:srgbClr val="184B5B"/>
              </a:solidFill>
            </a:endParaRPr>
          </a:p>
          <a:p>
            <a:pPr lvl="0">
              <a:buClr>
                <a:srgbClr val="184B5B"/>
              </a:buClr>
            </a:pPr>
            <a:r>
              <a:rPr lang="en-US" dirty="0">
                <a:solidFill>
                  <a:srgbClr val="184B5B"/>
                </a:solidFill>
              </a:rPr>
              <a:t>Access to computers, Wi-Fi, Skype</a:t>
            </a:r>
            <a:endParaRPr lang="en-GB" sz="1800" dirty="0">
              <a:solidFill>
                <a:srgbClr val="184B5B"/>
              </a:solidFill>
            </a:endParaRPr>
          </a:p>
          <a:p>
            <a:pPr lvl="1">
              <a:buClr>
                <a:srgbClr val="184B5B"/>
              </a:buClr>
            </a:pPr>
            <a:endParaRPr lang="en-GB" sz="2600" dirty="0">
              <a:solidFill>
                <a:schemeClr val="tx1"/>
              </a:solidFill>
            </a:endParaRPr>
          </a:p>
          <a:p>
            <a:pPr marL="349250" lvl="1" indent="0">
              <a:buNone/>
            </a:pPr>
            <a:endParaRPr lang="en-GB" sz="2600" dirty="0">
              <a:solidFill>
                <a:schemeClr val="tx1"/>
              </a:solidFill>
            </a:endParaRPr>
          </a:p>
          <a:p>
            <a:pPr marL="349250" lvl="1" indent="0">
              <a:buNone/>
            </a:pPr>
            <a:endParaRPr lang="en-GB" sz="2600" dirty="0">
              <a:solidFill>
                <a:schemeClr val="tx1"/>
              </a:solidFill>
            </a:endParaRPr>
          </a:p>
          <a:p>
            <a:pPr lvl="1"/>
            <a:endParaRPr lang="en-GB" sz="2600" dirty="0">
              <a:solidFill>
                <a:schemeClr val="bg2">
                  <a:lumMod val="25000"/>
                </a:schemeClr>
              </a:solidFill>
            </a:endParaRPr>
          </a:p>
          <a:p>
            <a:pPr lvl="1"/>
            <a:endParaRPr lang="en-GB" sz="2600" dirty="0">
              <a:solidFill>
                <a:schemeClr val="bg2">
                  <a:lumMod val="25000"/>
                </a:schemeClr>
              </a:solidFill>
            </a:endParaRPr>
          </a:p>
          <a:p>
            <a:pPr lvl="1"/>
            <a:endParaRPr lang="en-GB" sz="2600" dirty="0">
              <a:solidFill>
                <a:schemeClr val="bg2">
                  <a:lumMod val="25000"/>
                </a:schemeClr>
              </a:solidFill>
            </a:endParaRPr>
          </a:p>
          <a:p>
            <a:pPr marL="349250" lvl="1" indent="0">
              <a:buNone/>
            </a:pPr>
            <a:endParaRPr lang="en-GB" sz="2600" dirty="0">
              <a:solidFill>
                <a:schemeClr val="bg2">
                  <a:lumMod val="25000"/>
                </a:schemeClr>
              </a:solidFill>
            </a:endParaRPr>
          </a:p>
          <a:p>
            <a:pPr marL="349250" lvl="1" indent="0">
              <a:buNone/>
            </a:pPr>
            <a:endParaRPr lang="en-GB" sz="2600" dirty="0">
              <a:solidFill>
                <a:schemeClr val="bg2">
                  <a:lumMod val="25000"/>
                </a:schemeClr>
              </a:solidFill>
            </a:endParaRPr>
          </a:p>
          <a:p>
            <a:pPr lvl="1"/>
            <a:endParaRPr lang="en-GB" sz="2600" dirty="0"/>
          </a:p>
          <a:p>
            <a:pPr lvl="1"/>
            <a:endParaRPr lang="en-GB" dirty="0"/>
          </a:p>
        </p:txBody>
      </p:sp>
      <p:sp>
        <p:nvSpPr>
          <p:cNvPr id="3" name="Title 2"/>
          <p:cNvSpPr>
            <a:spLocks noGrp="1"/>
          </p:cNvSpPr>
          <p:nvPr>
            <p:ph type="title"/>
          </p:nvPr>
        </p:nvSpPr>
        <p:spPr>
          <a:xfrm>
            <a:off x="0" y="0"/>
            <a:ext cx="6299200" cy="1336956"/>
          </a:xfrm>
        </p:spPr>
        <p:txBody>
          <a:bodyPr/>
          <a:lstStyle/>
          <a:p>
            <a:r>
              <a:rPr lang="en-GB" dirty="0"/>
              <a:t>Seashell Trust – </a:t>
            </a:r>
            <a:br>
              <a:rPr lang="en-GB" dirty="0"/>
            </a:br>
            <a:r>
              <a:rPr lang="en-GB" dirty="0"/>
              <a:t>Care Services</a:t>
            </a:r>
          </a:p>
        </p:txBody>
      </p:sp>
      <p:sp>
        <p:nvSpPr>
          <p:cNvPr id="5" name="Rectangle 1"/>
          <p:cNvSpPr>
            <a:spLocks noChangeArrowheads="1"/>
          </p:cNvSpPr>
          <p:nvPr/>
        </p:nvSpPr>
        <p:spPr bwMode="auto">
          <a:xfrm>
            <a:off x="1470025" y="31432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24128" y="4585693"/>
            <a:ext cx="3275856" cy="2183904"/>
          </a:xfrm>
          <a:prstGeom prst="rect">
            <a:avLst/>
          </a:prstGeom>
        </p:spPr>
      </p:pic>
    </p:spTree>
    <p:extLst>
      <p:ext uri="{BB962C8B-B14F-4D97-AF65-F5344CB8AC3E}">
        <p14:creationId xmlns:p14="http://schemas.microsoft.com/office/powerpoint/2010/main" val="4049987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4" y="1628800"/>
            <a:ext cx="9036496" cy="5521044"/>
          </a:xfrm>
        </p:spPr>
        <p:txBody>
          <a:bodyPr>
            <a:normAutofit/>
          </a:bodyPr>
          <a:lstStyle/>
          <a:p>
            <a:pPr lvl="1"/>
            <a:r>
              <a:rPr lang="en-US" sz="2600" dirty="0">
                <a:solidFill>
                  <a:schemeClr val="bg2">
                    <a:lumMod val="25000"/>
                  </a:schemeClr>
                </a:solidFill>
              </a:rPr>
              <a:t>Children &amp; YP with extremely high complexity of needs </a:t>
            </a:r>
          </a:p>
          <a:p>
            <a:pPr lvl="1"/>
            <a:r>
              <a:rPr lang="en-US" sz="2600" dirty="0">
                <a:solidFill>
                  <a:schemeClr val="bg2">
                    <a:lumMod val="25000"/>
                  </a:schemeClr>
                </a:solidFill>
              </a:rPr>
              <a:t>Children &amp; YP and their family centered approach</a:t>
            </a:r>
          </a:p>
          <a:p>
            <a:pPr lvl="1"/>
            <a:r>
              <a:rPr lang="en-US" sz="2600" dirty="0">
                <a:solidFill>
                  <a:schemeClr val="bg2">
                    <a:lumMod val="25000"/>
                  </a:schemeClr>
                </a:solidFill>
              </a:rPr>
              <a:t>Highly skilled, enthusiastic and committed staff </a:t>
            </a:r>
          </a:p>
          <a:p>
            <a:pPr lvl="1"/>
            <a:r>
              <a:rPr lang="en-US" sz="2600" dirty="0">
                <a:solidFill>
                  <a:schemeClr val="bg2">
                    <a:lumMod val="25000"/>
                  </a:schemeClr>
                </a:solidFill>
              </a:rPr>
              <a:t>Community feel</a:t>
            </a:r>
          </a:p>
          <a:p>
            <a:pPr lvl="1"/>
            <a:r>
              <a:rPr lang="en-US" sz="2600" dirty="0">
                <a:solidFill>
                  <a:schemeClr val="bg2">
                    <a:lumMod val="25000"/>
                  </a:schemeClr>
                </a:solidFill>
              </a:rPr>
              <a:t>Innovative intervention </a:t>
            </a:r>
          </a:p>
          <a:p>
            <a:pPr lvl="1"/>
            <a:r>
              <a:rPr lang="en-US" sz="2600" dirty="0">
                <a:solidFill>
                  <a:schemeClr val="bg2">
                    <a:lumMod val="25000"/>
                  </a:schemeClr>
                </a:solidFill>
              </a:rPr>
              <a:t>Multi-disciplinary approach across all services </a:t>
            </a:r>
          </a:p>
          <a:p>
            <a:pPr lvl="1"/>
            <a:r>
              <a:rPr lang="en-US" sz="2600" dirty="0">
                <a:solidFill>
                  <a:schemeClr val="bg2">
                    <a:lumMod val="25000"/>
                  </a:schemeClr>
                </a:solidFill>
              </a:rPr>
              <a:t>Centre of expertise, autism accreditation from National Autistic Society</a:t>
            </a:r>
            <a:endParaRPr lang="en-US" sz="2600" dirty="0">
              <a:solidFill>
                <a:schemeClr val="accent6"/>
              </a:solidFill>
            </a:endParaRPr>
          </a:p>
          <a:p>
            <a:pPr lvl="1"/>
            <a:r>
              <a:rPr lang="en-US" sz="2600" dirty="0">
                <a:solidFill>
                  <a:schemeClr val="bg2">
                    <a:lumMod val="25000"/>
                  </a:schemeClr>
                </a:solidFill>
              </a:rPr>
              <a:t>RSM Teaching School and National Support School offering ITT placement for SEND</a:t>
            </a:r>
            <a:endParaRPr lang="en-GB" sz="2600" dirty="0"/>
          </a:p>
          <a:p>
            <a:pPr lvl="1"/>
            <a:endParaRPr lang="en-GB" dirty="0"/>
          </a:p>
        </p:txBody>
      </p:sp>
      <p:sp>
        <p:nvSpPr>
          <p:cNvPr id="3" name="Title 2"/>
          <p:cNvSpPr>
            <a:spLocks noGrp="1"/>
          </p:cNvSpPr>
          <p:nvPr>
            <p:ph type="title"/>
          </p:nvPr>
        </p:nvSpPr>
        <p:spPr>
          <a:xfrm>
            <a:off x="0" y="0"/>
            <a:ext cx="6299200" cy="1336956"/>
          </a:xfrm>
        </p:spPr>
        <p:txBody>
          <a:bodyPr/>
          <a:lstStyle/>
          <a:p>
            <a:r>
              <a:rPr lang="en-GB" dirty="0"/>
              <a:t>Seashell Trust – </a:t>
            </a:r>
            <a:br>
              <a:rPr lang="en-GB" dirty="0"/>
            </a:br>
            <a:r>
              <a:rPr lang="en-GB" dirty="0"/>
              <a:t>What’s Special…</a:t>
            </a:r>
          </a:p>
        </p:txBody>
      </p:sp>
      <p:sp>
        <p:nvSpPr>
          <p:cNvPr id="5" name="Rectangle 1"/>
          <p:cNvSpPr>
            <a:spLocks noChangeArrowheads="1"/>
          </p:cNvSpPr>
          <p:nvPr/>
        </p:nvSpPr>
        <p:spPr bwMode="auto">
          <a:xfrm>
            <a:off x="1470025" y="31432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3752314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7504" y="1336956"/>
            <a:ext cx="9036496" cy="5521044"/>
          </a:xfrm>
        </p:spPr>
        <p:txBody>
          <a:bodyPr>
            <a:normAutofit/>
          </a:bodyPr>
          <a:lstStyle/>
          <a:p>
            <a:pPr lvl="1"/>
            <a:endParaRPr lang="en-US" sz="2600" dirty="0">
              <a:solidFill>
                <a:schemeClr val="bg2">
                  <a:lumMod val="25000"/>
                </a:schemeClr>
              </a:solidFill>
            </a:endParaRPr>
          </a:p>
          <a:p>
            <a:pPr lvl="1"/>
            <a:r>
              <a:rPr lang="en-US" sz="2600" dirty="0">
                <a:solidFill>
                  <a:schemeClr val="bg2">
                    <a:lumMod val="25000"/>
                  </a:schemeClr>
                </a:solidFill>
              </a:rPr>
              <a:t>Referral to placement process </a:t>
            </a:r>
          </a:p>
          <a:p>
            <a:pPr lvl="1"/>
            <a:r>
              <a:rPr lang="en-US" sz="2600" dirty="0">
                <a:solidFill>
                  <a:schemeClr val="bg2">
                    <a:lumMod val="25000"/>
                  </a:schemeClr>
                </a:solidFill>
              </a:rPr>
              <a:t>Delays in confirmation of placement from LAs</a:t>
            </a:r>
          </a:p>
          <a:p>
            <a:pPr lvl="1"/>
            <a:r>
              <a:rPr lang="en-US" sz="2600" dirty="0">
                <a:solidFill>
                  <a:schemeClr val="bg2">
                    <a:lumMod val="25000"/>
                  </a:schemeClr>
                </a:solidFill>
              </a:rPr>
              <a:t>Cost of placements</a:t>
            </a:r>
          </a:p>
          <a:p>
            <a:pPr lvl="1"/>
            <a:r>
              <a:rPr lang="en-US" sz="2600" dirty="0">
                <a:solidFill>
                  <a:schemeClr val="bg2">
                    <a:lumMod val="25000"/>
                  </a:schemeClr>
                </a:solidFill>
              </a:rPr>
              <a:t>School physical environment – need for a new building </a:t>
            </a:r>
          </a:p>
          <a:p>
            <a:pPr lvl="1"/>
            <a:r>
              <a:rPr lang="en-US" sz="2600" dirty="0">
                <a:solidFill>
                  <a:schemeClr val="bg2">
                    <a:lumMod val="25000"/>
                  </a:schemeClr>
                </a:solidFill>
              </a:rPr>
              <a:t>High turnover of staff due to job demands </a:t>
            </a:r>
          </a:p>
          <a:p>
            <a:pPr lvl="1"/>
            <a:r>
              <a:rPr lang="en-US" sz="2600" dirty="0">
                <a:solidFill>
                  <a:schemeClr val="bg2">
                    <a:lumMod val="25000"/>
                  </a:schemeClr>
                </a:solidFill>
              </a:rPr>
              <a:t>Restructure of Care services </a:t>
            </a:r>
            <a:endParaRPr lang="en-GB" sz="2600" dirty="0">
              <a:solidFill>
                <a:schemeClr val="bg2">
                  <a:lumMod val="25000"/>
                </a:schemeClr>
              </a:solidFill>
            </a:endParaRPr>
          </a:p>
          <a:p>
            <a:pPr marL="349250" lvl="1" indent="0">
              <a:buNone/>
            </a:pPr>
            <a:endParaRPr lang="en-GB" sz="2600" dirty="0">
              <a:solidFill>
                <a:schemeClr val="bg2">
                  <a:lumMod val="25000"/>
                </a:schemeClr>
              </a:solidFill>
            </a:endParaRPr>
          </a:p>
          <a:p>
            <a:pPr marL="349250" lvl="1" indent="0">
              <a:buNone/>
            </a:pPr>
            <a:endParaRPr lang="en-GB" sz="2600" dirty="0">
              <a:solidFill>
                <a:schemeClr val="bg2">
                  <a:lumMod val="25000"/>
                </a:schemeClr>
              </a:solidFill>
            </a:endParaRPr>
          </a:p>
          <a:p>
            <a:pPr lvl="1"/>
            <a:endParaRPr lang="en-GB" sz="2600" dirty="0">
              <a:solidFill>
                <a:schemeClr val="bg2">
                  <a:lumMod val="25000"/>
                </a:schemeClr>
              </a:solidFill>
            </a:endParaRPr>
          </a:p>
          <a:p>
            <a:pPr lvl="1"/>
            <a:endParaRPr lang="en-GB" sz="2600" dirty="0">
              <a:solidFill>
                <a:schemeClr val="bg2">
                  <a:lumMod val="25000"/>
                </a:schemeClr>
              </a:solidFill>
            </a:endParaRPr>
          </a:p>
          <a:p>
            <a:pPr lvl="1"/>
            <a:endParaRPr lang="en-GB" sz="2600" dirty="0">
              <a:solidFill>
                <a:schemeClr val="bg2">
                  <a:lumMod val="25000"/>
                </a:schemeClr>
              </a:solidFill>
            </a:endParaRPr>
          </a:p>
          <a:p>
            <a:pPr marL="349250" lvl="1" indent="0">
              <a:buNone/>
            </a:pPr>
            <a:endParaRPr lang="en-GB" sz="2600" dirty="0">
              <a:solidFill>
                <a:schemeClr val="bg2">
                  <a:lumMod val="25000"/>
                </a:schemeClr>
              </a:solidFill>
            </a:endParaRPr>
          </a:p>
          <a:p>
            <a:pPr marL="349250" lvl="1" indent="0">
              <a:buNone/>
            </a:pPr>
            <a:endParaRPr lang="en-GB" sz="2600" dirty="0">
              <a:solidFill>
                <a:schemeClr val="bg2">
                  <a:lumMod val="25000"/>
                </a:schemeClr>
              </a:solidFill>
            </a:endParaRPr>
          </a:p>
          <a:p>
            <a:pPr lvl="1"/>
            <a:endParaRPr lang="en-GB" sz="2600" dirty="0"/>
          </a:p>
          <a:p>
            <a:pPr lvl="1"/>
            <a:endParaRPr lang="en-GB" dirty="0"/>
          </a:p>
        </p:txBody>
      </p:sp>
      <p:sp>
        <p:nvSpPr>
          <p:cNvPr id="3" name="Title 2"/>
          <p:cNvSpPr>
            <a:spLocks noGrp="1"/>
          </p:cNvSpPr>
          <p:nvPr>
            <p:ph type="title"/>
          </p:nvPr>
        </p:nvSpPr>
        <p:spPr>
          <a:xfrm>
            <a:off x="0" y="0"/>
            <a:ext cx="6299200" cy="1336956"/>
          </a:xfrm>
        </p:spPr>
        <p:txBody>
          <a:bodyPr/>
          <a:lstStyle/>
          <a:p>
            <a:r>
              <a:rPr lang="en-GB" dirty="0"/>
              <a:t>Seashell Trust –</a:t>
            </a:r>
            <a:br>
              <a:rPr lang="en-GB" dirty="0"/>
            </a:br>
            <a:r>
              <a:rPr lang="en-GB" dirty="0"/>
              <a:t>Challenges …</a:t>
            </a:r>
          </a:p>
        </p:txBody>
      </p:sp>
      <p:sp>
        <p:nvSpPr>
          <p:cNvPr id="5" name="Rectangle 1"/>
          <p:cNvSpPr>
            <a:spLocks noChangeArrowheads="1"/>
          </p:cNvSpPr>
          <p:nvPr/>
        </p:nvSpPr>
        <p:spPr bwMode="auto">
          <a:xfrm>
            <a:off x="1470025" y="31432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035878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7504" y="893986"/>
            <a:ext cx="9036496" cy="5429061"/>
          </a:xfrm>
        </p:spPr>
        <p:txBody>
          <a:bodyPr>
            <a:normAutofit/>
          </a:bodyPr>
          <a:lstStyle/>
          <a:p>
            <a:pPr marL="0" indent="0">
              <a:buNone/>
            </a:pPr>
            <a:endParaRPr lang="en-GB" sz="2000" i="1" dirty="0">
              <a:solidFill>
                <a:schemeClr val="tx1"/>
              </a:solidFill>
            </a:endParaRPr>
          </a:p>
          <a:p>
            <a:pPr marL="0" indent="0">
              <a:buNone/>
            </a:pPr>
            <a:r>
              <a:rPr lang="en-GB" sz="2000" i="1" dirty="0">
                <a:solidFill>
                  <a:srgbClr val="184B5B"/>
                </a:solidFill>
              </a:rPr>
              <a:t> “</a:t>
            </a:r>
            <a:r>
              <a:rPr lang="en-GB" sz="2000" b="1" i="1" dirty="0">
                <a:solidFill>
                  <a:srgbClr val="184B5B"/>
                </a:solidFill>
              </a:rPr>
              <a:t>My son has been at Seashell school since year 7, he's currently in year 13. He has received outstanding care and education during that time, with school programmes tailored precisely to his individual needs and delivered by dedicated, experienced and very skilled staff.”</a:t>
            </a:r>
          </a:p>
          <a:p>
            <a:pPr marL="0" indent="0">
              <a:buNone/>
            </a:pPr>
            <a:endParaRPr lang="en-GB" sz="1600" dirty="0">
              <a:solidFill>
                <a:schemeClr val="tx1"/>
              </a:solidFill>
            </a:endParaRPr>
          </a:p>
        </p:txBody>
      </p:sp>
      <p:sp>
        <p:nvSpPr>
          <p:cNvPr id="3" name="Title 2"/>
          <p:cNvSpPr>
            <a:spLocks noGrp="1"/>
          </p:cNvSpPr>
          <p:nvPr>
            <p:ph type="title"/>
          </p:nvPr>
        </p:nvSpPr>
        <p:spPr>
          <a:xfrm>
            <a:off x="-15645" y="14554"/>
            <a:ext cx="6948264" cy="847803"/>
          </a:xfrm>
        </p:spPr>
        <p:txBody>
          <a:bodyPr/>
          <a:lstStyle/>
          <a:p>
            <a:r>
              <a:rPr lang="en-US" dirty="0"/>
              <a:t>Parental Feedback</a:t>
            </a:r>
            <a:endParaRPr lang="en-GB" dirty="0"/>
          </a:p>
        </p:txBody>
      </p:sp>
      <p:sp>
        <p:nvSpPr>
          <p:cNvPr id="6" name="Oval Callout 5"/>
          <p:cNvSpPr/>
          <p:nvPr/>
        </p:nvSpPr>
        <p:spPr>
          <a:xfrm>
            <a:off x="251520" y="3140968"/>
            <a:ext cx="4861048" cy="3096344"/>
          </a:xfrm>
          <a:prstGeom prst="wedgeEllipseCallout">
            <a:avLst/>
          </a:prstGeom>
          <a:solidFill>
            <a:srgbClr val="B4C960"/>
          </a:solidFill>
          <a:ln>
            <a:solidFill>
              <a:srgbClr val="184B5B"/>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nSpc>
                <a:spcPct val="107000"/>
              </a:lnSpc>
              <a:spcBef>
                <a:spcPts val="150"/>
              </a:spcBef>
              <a:spcAft>
                <a:spcPts val="150"/>
              </a:spcAft>
            </a:pPr>
            <a:r>
              <a:rPr lang="en-GB" sz="2000" b="1" kern="1200" dirty="0">
                <a:solidFill>
                  <a:srgbClr val="184B5B"/>
                </a:solidFill>
                <a:effectLst/>
                <a:latin typeface="Arial" panose="020B0604020202020204" pitchFamily="34" charset="0"/>
                <a:ea typeface="Times New Roman" panose="02020603050405020304" pitchFamily="18" charset="0"/>
                <a:cs typeface="Times New Roman" panose="02020603050405020304" pitchFamily="18" charset="0"/>
              </a:rPr>
              <a:t>“My daughter has made progress beyond all expectation, particularly in terms of her independence skills and ability to interact with others”</a:t>
            </a:r>
            <a:endParaRPr lang="en-GB" sz="2000" b="1" dirty="0">
              <a:solidFill>
                <a:srgbClr val="184B5B"/>
              </a:solidFill>
              <a:effectLst/>
              <a:ea typeface="Calibri" panose="020F0502020204030204" pitchFamily="34" charset="0"/>
              <a:cs typeface="Times New Roman" panose="02020603050405020304" pitchFamily="18" charset="0"/>
            </a:endParaRPr>
          </a:p>
          <a:p>
            <a:pPr algn="ctr">
              <a:lnSpc>
                <a:spcPct val="107000"/>
              </a:lnSpc>
              <a:spcAft>
                <a:spcPts val="800"/>
              </a:spcAft>
            </a:pPr>
            <a:r>
              <a:rPr lang="en-GB" sz="1100" dirty="0">
                <a:effectLst/>
                <a:ea typeface="Calibri" panose="020F0502020204030204" pitchFamily="34" charset="0"/>
                <a:cs typeface="Times New Roman" panose="02020603050405020304" pitchFamily="18" charset="0"/>
              </a:rPr>
              <a:t> </a:t>
            </a:r>
          </a:p>
        </p:txBody>
      </p:sp>
      <p:sp>
        <p:nvSpPr>
          <p:cNvPr id="7" name="Rectangular Callout 6"/>
          <p:cNvSpPr/>
          <p:nvPr/>
        </p:nvSpPr>
        <p:spPr>
          <a:xfrm>
            <a:off x="5292080" y="3140968"/>
            <a:ext cx="3672408" cy="3096344"/>
          </a:xfrm>
          <a:prstGeom prst="wedgeRectCallout">
            <a:avLst/>
          </a:prstGeom>
          <a:solidFill>
            <a:srgbClr val="B4C960"/>
          </a:solidFill>
          <a:ln>
            <a:solidFill>
              <a:srgbClr val="184B5B"/>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nSpc>
                <a:spcPct val="107000"/>
              </a:lnSpc>
              <a:spcBef>
                <a:spcPts val="150"/>
              </a:spcBef>
              <a:spcAft>
                <a:spcPts val="150"/>
              </a:spcAft>
            </a:pPr>
            <a:r>
              <a:rPr lang="en-GB" sz="2000" kern="1200" dirty="0">
                <a:solidFill>
                  <a:srgbClr val="184B5B"/>
                </a:solidFill>
                <a:effectLst/>
                <a:latin typeface="Arial" panose="020B0604020202020204" pitchFamily="34" charset="0"/>
                <a:ea typeface="Times New Roman" panose="02020603050405020304" pitchFamily="18" charset="0"/>
                <a:cs typeface="Times New Roman" panose="02020603050405020304" pitchFamily="18" charset="0"/>
              </a:rPr>
              <a:t>“</a:t>
            </a:r>
            <a:r>
              <a:rPr lang="en-GB" sz="2000" b="1" kern="1200" dirty="0">
                <a:solidFill>
                  <a:srgbClr val="184B5B"/>
                </a:solidFill>
                <a:effectLst/>
                <a:latin typeface="Arial" panose="020B0604020202020204" pitchFamily="34" charset="0"/>
                <a:ea typeface="Times New Roman" panose="02020603050405020304" pitchFamily="18" charset="0"/>
                <a:cs typeface="Times New Roman" panose="02020603050405020304" pitchFamily="18" charset="0"/>
              </a:rPr>
              <a:t>Seashell Trust has always welcomed parents and other family members visiting, and we feel fortunate that our son has been able to spend such critical years there.” </a:t>
            </a:r>
            <a:endParaRPr lang="en-GB" sz="2000" b="1" dirty="0">
              <a:solidFill>
                <a:srgbClr val="184B5B"/>
              </a:solidFill>
              <a:effectLst/>
              <a:ea typeface="Calibri" panose="020F0502020204030204" pitchFamily="34" charset="0"/>
              <a:cs typeface="Times New Roman" panose="02020603050405020304" pitchFamily="18" charset="0"/>
            </a:endParaRPr>
          </a:p>
          <a:p>
            <a:pPr algn="ctr">
              <a:lnSpc>
                <a:spcPct val="107000"/>
              </a:lnSpc>
              <a:spcAft>
                <a:spcPts val="800"/>
              </a:spcAft>
            </a:pPr>
            <a:r>
              <a:rPr lang="en-GB" sz="1100" dirty="0">
                <a:effectLst/>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4658404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 y="1340768"/>
            <a:ext cx="9144001" cy="3528392"/>
          </a:xfrm>
        </p:spPr>
        <p:txBody>
          <a:bodyPr>
            <a:normAutofit/>
          </a:bodyPr>
          <a:lstStyle/>
          <a:p>
            <a:pPr lvl="1"/>
            <a:r>
              <a:rPr lang="en-US" sz="2400" dirty="0">
                <a:solidFill>
                  <a:schemeClr val="bg2">
                    <a:lumMod val="25000"/>
                  </a:schemeClr>
                </a:solidFill>
              </a:rPr>
              <a:t>Established </a:t>
            </a:r>
            <a:r>
              <a:rPr lang="en-US" sz="2400" dirty="0" err="1">
                <a:solidFill>
                  <a:schemeClr val="bg2">
                    <a:lumMod val="25000"/>
                  </a:schemeClr>
                </a:solidFill>
              </a:rPr>
              <a:t>centre</a:t>
            </a:r>
            <a:r>
              <a:rPr lang="en-US" sz="2400" dirty="0">
                <a:solidFill>
                  <a:schemeClr val="bg2">
                    <a:lumMod val="25000"/>
                  </a:schemeClr>
                </a:solidFill>
              </a:rPr>
              <a:t> of excellence and innovation for severe complex needs children &amp; young people </a:t>
            </a:r>
          </a:p>
          <a:p>
            <a:pPr lvl="1"/>
            <a:r>
              <a:rPr lang="en-US" sz="2400" dirty="0">
                <a:solidFill>
                  <a:schemeClr val="bg2">
                    <a:lumMod val="25000"/>
                  </a:schemeClr>
                </a:solidFill>
              </a:rPr>
              <a:t>Research and innovation</a:t>
            </a:r>
          </a:p>
          <a:p>
            <a:pPr lvl="1"/>
            <a:r>
              <a:rPr lang="en-US" sz="2400" dirty="0">
                <a:solidFill>
                  <a:schemeClr val="bg2">
                    <a:lumMod val="25000"/>
                  </a:schemeClr>
                </a:solidFill>
              </a:rPr>
              <a:t>Use of technology </a:t>
            </a:r>
          </a:p>
          <a:p>
            <a:pPr lvl="1"/>
            <a:r>
              <a:rPr lang="en-US" sz="2400" dirty="0">
                <a:solidFill>
                  <a:schemeClr val="bg2">
                    <a:lumMod val="25000"/>
                  </a:schemeClr>
                </a:solidFill>
              </a:rPr>
              <a:t>Preferred early intervention provision </a:t>
            </a:r>
          </a:p>
          <a:p>
            <a:pPr lvl="1"/>
            <a:r>
              <a:rPr lang="en-US" sz="2400" dirty="0">
                <a:solidFill>
                  <a:schemeClr val="bg2">
                    <a:lumMod val="25000"/>
                  </a:schemeClr>
                </a:solidFill>
              </a:rPr>
              <a:t>Expanded outreach services </a:t>
            </a:r>
          </a:p>
          <a:p>
            <a:pPr lvl="1"/>
            <a:r>
              <a:rPr lang="en-US" sz="2400" dirty="0">
                <a:solidFill>
                  <a:schemeClr val="bg2">
                    <a:lumMod val="25000"/>
                  </a:schemeClr>
                </a:solidFill>
              </a:rPr>
              <a:t>Established early intervention holistic assessment </a:t>
            </a:r>
            <a:r>
              <a:rPr lang="en-US" sz="2400" dirty="0" err="1">
                <a:solidFill>
                  <a:schemeClr val="bg2">
                    <a:lumMod val="25000"/>
                  </a:schemeClr>
                </a:solidFill>
              </a:rPr>
              <a:t>centre</a:t>
            </a:r>
            <a:endParaRPr lang="en-US" sz="2400" dirty="0">
              <a:solidFill>
                <a:schemeClr val="bg2">
                  <a:lumMod val="25000"/>
                </a:schemeClr>
              </a:solidFill>
            </a:endParaRPr>
          </a:p>
          <a:p>
            <a:pPr lvl="1"/>
            <a:r>
              <a:rPr lang="en-US" sz="2400" dirty="0">
                <a:solidFill>
                  <a:schemeClr val="bg2">
                    <a:lumMod val="25000"/>
                  </a:schemeClr>
                </a:solidFill>
              </a:rPr>
              <a:t>Nationwide family support groups </a:t>
            </a:r>
            <a:endParaRPr lang="en-US" sz="2600" dirty="0">
              <a:solidFill>
                <a:schemeClr val="bg2">
                  <a:lumMod val="25000"/>
                </a:schemeClr>
              </a:solidFill>
            </a:endParaRPr>
          </a:p>
          <a:p>
            <a:pPr lvl="1"/>
            <a:endParaRPr lang="en-US" sz="2600" dirty="0">
              <a:solidFill>
                <a:schemeClr val="bg2">
                  <a:lumMod val="25000"/>
                </a:schemeClr>
              </a:solidFill>
            </a:endParaRPr>
          </a:p>
          <a:p>
            <a:pPr lvl="1"/>
            <a:endParaRPr lang="en-GB" sz="2600" dirty="0">
              <a:solidFill>
                <a:schemeClr val="bg2">
                  <a:lumMod val="25000"/>
                </a:schemeClr>
              </a:solidFill>
            </a:endParaRPr>
          </a:p>
          <a:p>
            <a:pPr marL="349250" lvl="1" indent="0">
              <a:buNone/>
            </a:pPr>
            <a:endParaRPr lang="en-GB" sz="2600" dirty="0">
              <a:solidFill>
                <a:schemeClr val="bg2">
                  <a:lumMod val="25000"/>
                </a:schemeClr>
              </a:solidFill>
            </a:endParaRPr>
          </a:p>
          <a:p>
            <a:pPr lvl="1"/>
            <a:endParaRPr lang="en-GB" sz="2600" dirty="0"/>
          </a:p>
          <a:p>
            <a:pPr lvl="1"/>
            <a:endParaRPr lang="en-GB" dirty="0"/>
          </a:p>
        </p:txBody>
      </p:sp>
      <p:sp>
        <p:nvSpPr>
          <p:cNvPr id="3" name="Title 2"/>
          <p:cNvSpPr>
            <a:spLocks noGrp="1"/>
          </p:cNvSpPr>
          <p:nvPr>
            <p:ph type="title"/>
          </p:nvPr>
        </p:nvSpPr>
        <p:spPr>
          <a:xfrm>
            <a:off x="0" y="188640"/>
            <a:ext cx="6948264" cy="847803"/>
          </a:xfrm>
        </p:spPr>
        <p:txBody>
          <a:bodyPr/>
          <a:lstStyle/>
          <a:p>
            <a:r>
              <a:rPr lang="en-GB" dirty="0"/>
              <a:t>Seashell Trust – </a:t>
            </a:r>
            <a:br>
              <a:rPr lang="en-GB" dirty="0"/>
            </a:br>
            <a:r>
              <a:rPr lang="en-GB" dirty="0"/>
              <a:t>The Future</a:t>
            </a:r>
          </a:p>
        </p:txBody>
      </p:sp>
      <p:pic>
        <p:nvPicPr>
          <p:cNvPr id="6" name="Picture 5"/>
          <p:cNvPicPr>
            <a:picLocks noChangeAspect="1"/>
          </p:cNvPicPr>
          <p:nvPr/>
        </p:nvPicPr>
        <p:blipFill>
          <a:blip r:embed="rId3"/>
          <a:stretch>
            <a:fillRect/>
          </a:stretch>
        </p:blipFill>
        <p:spPr>
          <a:xfrm>
            <a:off x="179513" y="4725145"/>
            <a:ext cx="8856984" cy="2065910"/>
          </a:xfrm>
          <a:prstGeom prst="rect">
            <a:avLst/>
          </a:prstGeom>
        </p:spPr>
      </p:pic>
    </p:spTree>
    <p:extLst>
      <p:ext uri="{BB962C8B-B14F-4D97-AF65-F5344CB8AC3E}">
        <p14:creationId xmlns:p14="http://schemas.microsoft.com/office/powerpoint/2010/main" val="3861187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473954" y="1598557"/>
            <a:ext cx="6187374" cy="648073"/>
          </a:xfrm>
        </p:spPr>
        <p:txBody>
          <a:bodyPr/>
          <a:lstStyle/>
          <a:p>
            <a:r>
              <a:rPr lang="en-US" sz="3000" dirty="0"/>
              <a:t>Seashell Trust</a:t>
            </a:r>
            <a:br>
              <a:rPr lang="en-US" sz="3000" dirty="0"/>
            </a:br>
            <a:r>
              <a:rPr lang="en-US" sz="3000" dirty="0"/>
              <a:t>A New Chapter…</a:t>
            </a:r>
            <a:endParaRPr lang="en-GB" sz="3000" dirty="0"/>
          </a:p>
        </p:txBody>
      </p:sp>
      <p:sp>
        <p:nvSpPr>
          <p:cNvPr id="3" name="Content Placeholder 2"/>
          <p:cNvSpPr>
            <a:spLocks noGrp="1"/>
          </p:cNvSpPr>
          <p:nvPr>
            <p:ph type="subTitle" idx="1"/>
          </p:nvPr>
        </p:nvSpPr>
        <p:spPr>
          <a:xfrm>
            <a:off x="1322920" y="2348880"/>
            <a:ext cx="6489440" cy="1152128"/>
          </a:xfrm>
        </p:spPr>
        <p:txBody>
          <a:bodyPr>
            <a:noAutofit/>
          </a:bodyPr>
          <a:lstStyle/>
          <a:p>
            <a:pPr marL="0" indent="0">
              <a:buNone/>
            </a:pPr>
            <a:r>
              <a:rPr lang="en-US" sz="2600" b="1" dirty="0">
                <a:solidFill>
                  <a:schemeClr val="bg2">
                    <a:lumMod val="25000"/>
                  </a:schemeClr>
                </a:solidFill>
              </a:rPr>
              <a:t>3</a:t>
            </a:r>
            <a:r>
              <a:rPr lang="en-US" sz="2600" b="1" baseline="30000" dirty="0">
                <a:solidFill>
                  <a:schemeClr val="bg2">
                    <a:lumMod val="25000"/>
                  </a:schemeClr>
                </a:solidFill>
              </a:rPr>
              <a:t>rd</a:t>
            </a:r>
            <a:r>
              <a:rPr lang="en-US" sz="2600" b="1" dirty="0">
                <a:solidFill>
                  <a:schemeClr val="bg2">
                    <a:lumMod val="25000"/>
                  </a:schemeClr>
                </a:solidFill>
              </a:rPr>
              <a:t> October 2018 </a:t>
            </a:r>
          </a:p>
          <a:p>
            <a:pPr marL="0" indent="0">
              <a:buNone/>
            </a:pPr>
            <a:r>
              <a:rPr lang="en-US" sz="2600" b="1" dirty="0">
                <a:solidFill>
                  <a:schemeClr val="bg2">
                    <a:lumMod val="25000"/>
                  </a:schemeClr>
                </a:solidFill>
              </a:rPr>
              <a:t>NATSIP National Working Day</a:t>
            </a:r>
          </a:p>
          <a:p>
            <a:pPr marL="0" indent="0">
              <a:buNone/>
            </a:pPr>
            <a:endParaRPr lang="en-US" sz="1000" b="1" dirty="0">
              <a:solidFill>
                <a:schemeClr val="bg2">
                  <a:lumMod val="25000"/>
                </a:schemeClr>
              </a:solidFill>
            </a:endParaRPr>
          </a:p>
          <a:p>
            <a:r>
              <a:rPr lang="en-US" sz="2000" b="1" dirty="0">
                <a:solidFill>
                  <a:schemeClr val="bg2">
                    <a:lumMod val="25000"/>
                  </a:schemeClr>
                </a:solidFill>
              </a:rPr>
              <a:t> Presented by </a:t>
            </a:r>
            <a:r>
              <a:rPr lang="en-GB" sz="2000" b="1" dirty="0">
                <a:solidFill>
                  <a:schemeClr val="bg2">
                    <a:lumMod val="25000"/>
                  </a:schemeClr>
                </a:solidFill>
              </a:rPr>
              <a:t>Jolanta McCall - CEO/Principal</a:t>
            </a:r>
          </a:p>
          <a:p>
            <a:pPr marL="0" indent="0">
              <a:buNone/>
            </a:pPr>
            <a:endParaRPr lang="en-GB" sz="2600" b="1" dirty="0">
              <a:solidFill>
                <a:schemeClr val="bg2">
                  <a:lumMod val="25000"/>
                </a:schemeClr>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87420" y="3987609"/>
            <a:ext cx="4288836" cy="2841354"/>
          </a:xfrm>
          <a:prstGeom prst="rect">
            <a:avLst/>
          </a:prstGeom>
        </p:spPr>
      </p:pic>
    </p:spTree>
    <p:extLst>
      <p:ext uri="{BB962C8B-B14F-4D97-AF65-F5344CB8AC3E}">
        <p14:creationId xmlns:p14="http://schemas.microsoft.com/office/powerpoint/2010/main" val="87535224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owerpoint Them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majorFont>
      <a:minorFont>
        <a:latin typeface="News Gothic MT"/>
        <a:ea typeface=""/>
        <a:cs typeface=""/>
        <a:font script="Jpan" typeface="ＭＳ Ｐゴシック"/>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haredContentType xmlns="Microsoft.SharePoint.Taxonomy.ContentTypeSync" SourceId="c808f0fd-0874-4681-903a-66200320ee5c" ContentTypeId="0x0101" PreviousValue="false"/>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B7A37EC47618C4D8C2BC80D8EBCA5B3" ma:contentTypeVersion="2" ma:contentTypeDescription="Create a new document." ma:contentTypeScope="" ma:versionID="2f17d076fb11798fad6fae5dd38162d2">
  <xsd:schema xmlns:xsd="http://www.w3.org/2001/XMLSchema" xmlns:xs="http://www.w3.org/2001/XMLSchema" xmlns:p="http://schemas.microsoft.com/office/2006/metadata/properties" targetNamespace="http://schemas.microsoft.com/office/2006/metadata/properties" ma:root="true" ma:fieldsID="e5f4a9d10bd64c093122b4c6f0151275">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88B25AB-5429-42C5-AEA9-E35C7BB79F1B}">
  <ds:schemaRefs>
    <ds:schemaRef ds:uri="Microsoft.SharePoint.Taxonomy.ContentTypeSync"/>
  </ds:schemaRefs>
</ds:datastoreItem>
</file>

<file path=customXml/itemProps2.xml><?xml version="1.0" encoding="utf-8"?>
<ds:datastoreItem xmlns:ds="http://schemas.openxmlformats.org/officeDocument/2006/customXml" ds:itemID="{FCA40A4C-2813-4AA9-8507-FEB5C671E997}">
  <ds:schemaRefs>
    <ds:schemaRef ds:uri="http://schemas.microsoft.com/sharepoint/v3/contenttype/forms"/>
  </ds:schemaRefs>
</ds:datastoreItem>
</file>

<file path=customXml/itemProps3.xml><?xml version="1.0" encoding="utf-8"?>
<ds:datastoreItem xmlns:ds="http://schemas.openxmlformats.org/officeDocument/2006/customXml" ds:itemID="{7E6CBD6E-B693-40C0-9FA9-B46392EC42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4.xml><?xml version="1.0" encoding="utf-8"?>
<ds:datastoreItem xmlns:ds="http://schemas.openxmlformats.org/officeDocument/2006/customXml" ds:itemID="{55860049-E3FA-48BE-BBA3-858CD0215DCF}">
  <ds:schemaRef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 Theme</Template>
  <TotalTime>1083</TotalTime>
  <Words>1197</Words>
  <Application>Microsoft Office PowerPoint</Application>
  <PresentationFormat>On-screen Show (4:3)</PresentationFormat>
  <Paragraphs>239</Paragraphs>
  <Slides>9</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News Gothic MT</vt:lpstr>
      <vt:lpstr>Times New Roman</vt:lpstr>
      <vt:lpstr>Wingdings 2</vt:lpstr>
      <vt:lpstr>Powerpoint Theme</vt:lpstr>
      <vt:lpstr>Seashell Trust A New Chapter…</vt:lpstr>
      <vt:lpstr>Seashell Trust</vt:lpstr>
      <vt:lpstr>Seashell Trust - Education</vt:lpstr>
      <vt:lpstr>Seashell Trust –  Care Services</vt:lpstr>
      <vt:lpstr>Seashell Trust –  What’s Special…</vt:lpstr>
      <vt:lpstr>Seashell Trust – Challenges …</vt:lpstr>
      <vt:lpstr>Parental Feedback</vt:lpstr>
      <vt:lpstr>Seashell Trust –  The Future</vt:lpstr>
      <vt:lpstr>Seashell Trust A New Chapter…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Green</dc:creator>
  <cp:lastModifiedBy>Steve Johnson</cp:lastModifiedBy>
  <cp:revision>75</cp:revision>
  <cp:lastPrinted>2017-08-22T11:57:56Z</cp:lastPrinted>
  <dcterms:created xsi:type="dcterms:W3CDTF">2014-04-14T13:08:43Z</dcterms:created>
  <dcterms:modified xsi:type="dcterms:W3CDTF">2018-10-02T16:03:58Z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0x0101002B7A37EC47618C4D8C2BC80D8EBCA5B3</vt:lpwstr>
  </property>
  <property fmtid="{D5CDD505-2E9C-101B-9397-08002B2CF9AE}" pid="3" name="_dlc_DocIdItemGuid">
    <vt:lpwstr>871df3a7-ffde-46a7-b40b-4401497e9e37</vt:lpwstr>
  </property>
  <property fmtid="{D5CDD505-2E9C-101B-9397-08002B2CF9AE}" pid="4" name="Order">
    <vt:r8>4200</vt:r8>
  </property>
  <property fmtid="{D5CDD505-2E9C-101B-9397-08002B2CF9AE}" pid="5" name="Document type">
    <vt:lpwstr>1;#Guidance|700ee83c-e501-43bc-8346-00b1ca13ca93</vt:lpwstr>
  </property>
</Properties>
</file>