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144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49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59378" y="5234912"/>
            <a:ext cx="6858000" cy="717000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0182173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5591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832917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837902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231729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5335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05902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27484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109034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638001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264704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7089703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Frutiger LT Std 45 Light" panose="020B0403030504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Frutiger LT Std 45 Light" panose="020B040303050402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Frutiger LT Std 45 Light" panose="020B0403030504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Frutiger LT Std 45 Light" panose="020B0403030504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Frutiger LT Std 45 Light" panose="020B0403030504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Frutiger LT Std 45 Light" panose="020B0403030504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>
            <a:extLst>
              <a:ext uri="{FF2B5EF4-FFF2-40B4-BE49-F238E27FC236}">
                <a16:creationId xmlns:a16="http://schemas.microsoft.com/office/drawing/2014/main" id="{597F8667-E680-4B60-A074-31C167C130C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Outcomes at Mary Hare School</a:t>
            </a:r>
          </a:p>
          <a:p>
            <a:r>
              <a:rPr lang="en-GB" dirty="0"/>
              <a:t>Peter Gale, Principal and CEO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51823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5704CD-1150-4E0E-8C6F-E6D74E1767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C381CE-A51A-4937-BC4D-D6D38615BE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Acknowledgement of all of your work in this area.</a:t>
            </a:r>
          </a:p>
          <a:p>
            <a:pPr marL="0" indent="0">
              <a:buNone/>
            </a:pPr>
            <a:r>
              <a:rPr lang="en-GB" dirty="0"/>
              <a:t>Much will be familiar.</a:t>
            </a:r>
          </a:p>
          <a:p>
            <a:pPr marL="0" indent="0">
              <a:buNone/>
            </a:pPr>
            <a:r>
              <a:rPr lang="en-GB" dirty="0"/>
              <a:t>But we are still extremely proud of the outcomes of our young people.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77654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5704CD-1150-4E0E-8C6F-E6D74E1767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C381CE-A51A-4937-BC4D-D6D38615BE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A gradual and managed programme of change of intake.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We have diversified and innovated but retained our culture.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31103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5704CD-1150-4E0E-8C6F-E6D74E1767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C381CE-A51A-4937-BC4D-D6D38615BE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Our language Enrichment Plus group.</a:t>
            </a:r>
          </a:p>
          <a:p>
            <a:pPr marL="0" indent="0">
              <a:buNone/>
            </a:pPr>
            <a:r>
              <a:rPr lang="en-GB" dirty="0"/>
              <a:t>Typically implants, often premature, lots of overlying challenges.</a:t>
            </a:r>
          </a:p>
          <a:p>
            <a:pPr marL="0" indent="0">
              <a:buNone/>
            </a:pPr>
            <a:r>
              <a:rPr lang="en-GB" dirty="0"/>
              <a:t>We have responded with:</a:t>
            </a:r>
          </a:p>
          <a:p>
            <a:pPr marL="0" indent="0">
              <a:buNone/>
            </a:pPr>
            <a:r>
              <a:rPr lang="en-GB" dirty="0"/>
              <a:t>A modified KS3, 4 and 5 curriculum.</a:t>
            </a:r>
          </a:p>
          <a:p>
            <a:pPr marL="0" indent="0">
              <a:buNone/>
            </a:pPr>
            <a:r>
              <a:rPr lang="en-GB" dirty="0"/>
              <a:t>Close attention to tracking progress with intervention</a:t>
            </a:r>
          </a:p>
          <a:p>
            <a:pPr marL="0" indent="0">
              <a:buNone/>
            </a:pPr>
            <a:r>
              <a:rPr lang="en-GB" dirty="0"/>
              <a:t>Ensuring our staff have the necessary skills and training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86447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5704CD-1150-4E0E-8C6F-E6D74E1767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C381CE-A51A-4937-BC4D-D6D38615BE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The days of us matching and surpassing the GCSE results of local schools have passed, at least for now.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Luckily we are big enough to expand while still giving the ‘traditional’ Mary Hare pupil the experience they need.</a:t>
            </a:r>
          </a:p>
          <a:p>
            <a:pPr marL="0" indent="0">
              <a:buNone/>
            </a:pPr>
            <a:r>
              <a:rPr lang="en-GB" dirty="0"/>
              <a:t>Almost a school within  a school (though invisible socially).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18066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5704CD-1150-4E0E-8C6F-E6D74E1767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C381CE-A51A-4937-BC4D-D6D38615BE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Even without those pupils, the current accountability measures and changes to syllabus and assessment are not helpful to us. We have a pupil centred curriculum.</a:t>
            </a:r>
          </a:p>
          <a:p>
            <a:pPr marL="0" indent="0">
              <a:buNone/>
            </a:pPr>
            <a:r>
              <a:rPr lang="en-GB" dirty="0"/>
              <a:t>Progress 8 gives particular challenges (not all doing Literature, allowing pupils to take, say, Art and Textiles and so on). With all that considered, we are pleased to have a value of 0.0 or marginally above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85850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5704CD-1150-4E0E-8C6F-E6D74E1767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C381CE-A51A-4937-BC4D-D6D38615BE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There is no, and never has been, a meaningful comparison with the achievement of deaf children in the mainstream. Nobody has ever established a genuinely comparable group.</a:t>
            </a:r>
          </a:p>
          <a:p>
            <a:pPr marL="0" indent="0">
              <a:buNone/>
            </a:pPr>
            <a:r>
              <a:rPr lang="en-GB" dirty="0"/>
              <a:t>However, for children for whom Progress 8 is a fair and appropriate measure, our students are getting between 1 and 2 grades above expected outcomes, per subject.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3373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5704CD-1150-4E0E-8C6F-E6D74E1767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C381CE-A51A-4937-BC4D-D6D38615BE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We also have a great story to tell on other measures, language acquisition and reading, for example.</a:t>
            </a:r>
          </a:p>
          <a:p>
            <a:pPr marL="0" indent="0">
              <a:buNone/>
            </a:pPr>
            <a:r>
              <a:rPr lang="en-GB" dirty="0"/>
              <a:t>Some encouraging signs that DFE understand and want to look at this – both the data on the attainment of deaf children and also measures which are more appropriate for our cohort.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88667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5704CD-1150-4E0E-8C6F-E6D74E1767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C381CE-A51A-4937-BC4D-D6D38615BE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So much more I could say, but we are proud of the achievements of our young people. We believe that they stand up under scrutiny.</a:t>
            </a:r>
          </a:p>
          <a:p>
            <a:pPr marL="0" indent="0">
              <a:buNone/>
            </a:pPr>
            <a:r>
              <a:rPr lang="en-GB" dirty="0"/>
              <a:t>If anybody wants to follow up, please do. Or come for a visit.</a:t>
            </a:r>
          </a:p>
          <a:p>
            <a:pPr marL="0" indent="0">
              <a:buNone/>
            </a:pPr>
            <a:r>
              <a:rPr lang="en-GB" dirty="0" err="1"/>
              <a:t>p.gale@</a:t>
            </a:r>
            <a:r>
              <a:rPr lang="en-GB" err="1"/>
              <a:t>maryhare</a:t>
            </a:r>
            <a:r>
              <a:rPr lang="en-GB"/>
              <a:t>.org.uk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6863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B48E9A-1435-43FB-8F28-5FB6165658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8A12EE9-A036-492C-A2DA-0339819EBE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0396" y="1397794"/>
            <a:ext cx="6968729" cy="4645819"/>
          </a:xfrm>
        </p:spPr>
      </p:pic>
    </p:spTree>
    <p:extLst>
      <p:ext uri="{BB962C8B-B14F-4D97-AF65-F5344CB8AC3E}">
        <p14:creationId xmlns:p14="http://schemas.microsoft.com/office/powerpoint/2010/main" val="22115130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2DDFC46CDA69B4BBD59F4B553BC9D20" ma:contentTypeVersion="5" ma:contentTypeDescription="Create a new document." ma:contentTypeScope="" ma:versionID="fd1f7ad2a6fa4ca7c2e4f5ed36f9a21c">
  <xsd:schema xmlns:xsd="http://www.w3.org/2001/XMLSchema" xmlns:xs="http://www.w3.org/2001/XMLSchema" xmlns:p="http://schemas.microsoft.com/office/2006/metadata/properties" xmlns:ns2="f4648696-fbcf-4f3a-a76b-87ef4fd4c731" xmlns:ns3="c46bdb98-6e96-42e1-be70-e73d0e51ccc7" targetNamespace="http://schemas.microsoft.com/office/2006/metadata/properties" ma:root="true" ma:fieldsID="bd86ef83834a37781d78a117033906cc" ns2:_="" ns3:_="">
    <xsd:import namespace="f4648696-fbcf-4f3a-a76b-87ef4fd4c731"/>
    <xsd:import namespace="c46bdb98-6e96-42e1-be70-e73d0e51ccc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4648696-fbcf-4f3a-a76b-87ef4fd4c731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46bdb98-6e96-42e1-be70-e73d0e51ccc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511FDA7-41FD-42E7-B8AA-A8007FF61CE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4648696-fbcf-4f3a-a76b-87ef4fd4c731"/>
    <ds:schemaRef ds:uri="c46bdb98-6e96-42e1-be70-e73d0e51ccc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CF47A38-9156-4F0B-9A93-CE88D5DEE95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3E7F92B-9E4E-4803-9611-69AB2F04BA5A}">
  <ds:schemaRefs>
    <ds:schemaRef ds:uri="http://purl.org/dc/elements/1.1/"/>
    <ds:schemaRef ds:uri="http://schemas.microsoft.com/office/2006/metadata/properties"/>
    <ds:schemaRef ds:uri="f4648696-fbcf-4f3a-a76b-87ef4fd4c731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http://schemas.microsoft.com/office/infopath/2007/PartnerControls"/>
    <ds:schemaRef ds:uri="c46bdb98-6e96-42e1-be70-e73d0e51ccc7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60</TotalTime>
  <Words>399</Words>
  <Application>Microsoft Office PowerPoint</Application>
  <PresentationFormat>On-screen Show (4:3)</PresentationFormat>
  <Paragraphs>27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Frutiger LT Std 45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Debbie Benson</dc:creator>
  <cp:lastModifiedBy>Steve Johnson</cp:lastModifiedBy>
  <cp:revision>8</cp:revision>
  <dcterms:created xsi:type="dcterms:W3CDTF">2018-01-23T15:11:29Z</dcterms:created>
  <dcterms:modified xsi:type="dcterms:W3CDTF">2018-10-02T16:02:05Z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0x01010022DDFC46CDA69B4BBD59F4B553BC9D20</vt:lpwstr>
  </property>
</Properties>
</file>