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6" r:id="rId2"/>
    <p:sldId id="261" r:id="rId3"/>
    <p:sldId id="265" r:id="rId4"/>
    <p:sldId id="264" r:id="rId5"/>
    <p:sldId id="263" r:id="rId6"/>
    <p:sldId id="269" r:id="rId7"/>
    <p:sldId id="268" r:id="rId8"/>
    <p:sldId id="271" r:id="rId9"/>
    <p:sldId id="270" r:id="rId10"/>
    <p:sldId id="272" r:id="rId11"/>
    <p:sldId id="258" r:id="rId12"/>
    <p:sldId id="260" r:id="rId13"/>
    <p:sldId id="259" r:id="rId14"/>
    <p:sldId id="267" r:id="rId15"/>
    <p:sldId id="262" r:id="rId16"/>
    <p:sldId id="266" r:id="rId17"/>
  </p:sldIdLst>
  <p:sldSz cx="12195175" cy="6859588"/>
  <p:notesSz cx="6808788" cy="994092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1pPr>
    <a:lvl2pPr marL="610042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2pPr>
    <a:lvl3pPr marL="1220084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3pPr>
    <a:lvl4pPr marL="1830126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4pPr>
    <a:lvl5pPr marL="2440168" algn="l" rtl="0" eaLnBrk="0" fontAlgn="base" hangingPunct="0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5pPr>
    <a:lvl6pPr marL="3050210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6pPr>
    <a:lvl7pPr marL="3660252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7pPr>
    <a:lvl8pPr marL="4270294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8pPr>
    <a:lvl9pPr marL="4880336" algn="l" defTabSz="610042" rtl="0" eaLnBrk="1" latinLnBrk="0" hangingPunct="1">
      <a:defRPr sz="32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1435" userDrawn="1">
          <p15:clr>
            <a:srgbClr val="A4A3A4"/>
          </p15:clr>
        </p15:guide>
        <p15:guide id="2" pos="27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007E"/>
    <a:srgbClr val="87027B"/>
    <a:srgbClr val="0092BC"/>
    <a:srgbClr val="468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0888" autoAdjust="0"/>
  </p:normalViewPr>
  <p:slideViewPr>
    <p:cSldViewPr>
      <p:cViewPr varScale="1">
        <p:scale>
          <a:sx n="90" d="100"/>
          <a:sy n="90" d="100"/>
        </p:scale>
        <p:origin x="432" y="96"/>
      </p:cViewPr>
      <p:guideLst>
        <p:guide orient="horz" pos="1435"/>
        <p:guide pos="2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/>
          <a:lstStyle>
            <a:lvl1pPr algn="r">
              <a:defRPr sz="1200"/>
            </a:lvl1pPr>
          </a:lstStyle>
          <a:p>
            <a:fld id="{8F84A415-ED1C-E04D-B7C7-85A00DC614DF}" type="datetimeFigureOut">
              <a:rPr lang="en-US" smtClean="0"/>
              <a:pPr/>
              <a:t>9/28/2018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 anchor="b"/>
          <a:lstStyle>
            <a:lvl1pPr algn="r">
              <a:defRPr sz="1200"/>
            </a:lvl1pPr>
          </a:lstStyle>
          <a:p>
            <a:fld id="{3D9FAB58-3CE0-794F-B196-A923FE5D95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6614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737" y="0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/>
          <a:lstStyle>
            <a:lvl1pPr algn="r">
              <a:defRPr sz="1200"/>
            </a:lvl1pPr>
          </a:lstStyle>
          <a:p>
            <a:fld id="{2B06CD65-0052-A748-ABD9-E18F4F72E200}" type="datetimeFigureOut">
              <a:rPr lang="en-US" smtClean="0"/>
              <a:pPr/>
              <a:t>9/28/2018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4638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38" tIns="45569" rIns="91138" bIns="4556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879" y="4721939"/>
            <a:ext cx="5447030" cy="4473417"/>
          </a:xfrm>
          <a:prstGeom prst="rect">
            <a:avLst/>
          </a:prstGeom>
        </p:spPr>
        <p:txBody>
          <a:bodyPr vert="horz" lIns="91138" tIns="45569" rIns="91138" bIns="45569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2154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737" y="9442154"/>
            <a:ext cx="2950475" cy="497046"/>
          </a:xfrm>
          <a:prstGeom prst="rect">
            <a:avLst/>
          </a:prstGeom>
        </p:spPr>
        <p:txBody>
          <a:bodyPr vert="horz" lIns="91138" tIns="45569" rIns="91138" bIns="45569" rtlCol="0" anchor="b"/>
          <a:lstStyle>
            <a:lvl1pPr algn="r">
              <a:defRPr sz="1200"/>
            </a:lvl1pPr>
          </a:lstStyle>
          <a:p>
            <a:fld id="{A6E30364-1EC5-4C4A-B73A-092E241CA3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155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1004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2008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3012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40168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50210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60252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70294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80336" algn="l" defTabSz="61004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883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09755" y="3469169"/>
            <a:ext cx="4320480" cy="1656184"/>
          </a:xfrm>
        </p:spPr>
        <p:txBody>
          <a:bodyPr/>
          <a:lstStyle>
            <a:lvl1pPr>
              <a:defRPr sz="48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09755" y="5269369"/>
            <a:ext cx="4320480" cy="1256769"/>
          </a:xfrm>
        </p:spPr>
        <p:txBody>
          <a:bodyPr/>
          <a:lstStyle>
            <a:lvl1pPr marL="0" indent="0" algn="l">
              <a:buNone/>
              <a:defRPr>
                <a:solidFill>
                  <a:schemeClr val="accent3"/>
                </a:solidFill>
              </a:defRPr>
            </a:lvl1pPr>
            <a:lvl2pPr marL="610042" indent="0" algn="ctr">
              <a:buNone/>
              <a:defRPr/>
            </a:lvl2pPr>
            <a:lvl3pPr marL="1220084" indent="0" algn="ctr">
              <a:buNone/>
              <a:defRPr/>
            </a:lvl3pPr>
            <a:lvl4pPr marL="1830126" indent="0" algn="ctr">
              <a:buNone/>
              <a:defRPr/>
            </a:lvl4pPr>
            <a:lvl5pPr marL="2440168" indent="0" algn="ctr">
              <a:buNone/>
              <a:defRPr/>
            </a:lvl5pPr>
            <a:lvl6pPr marL="3050210" indent="0" algn="ctr">
              <a:buNone/>
              <a:defRPr/>
            </a:lvl6pPr>
            <a:lvl7pPr marL="3660252" indent="0" algn="ctr">
              <a:buNone/>
              <a:defRPr/>
            </a:lvl7pPr>
            <a:lvl8pPr marL="4270294" indent="0" algn="ctr">
              <a:buNone/>
              <a:defRPr/>
            </a:lvl8pPr>
            <a:lvl9pPr marL="4880336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-360000" y="-170206"/>
            <a:ext cx="7200000" cy="72000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bg2"/>
            </a:solidFill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6091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639" y="1977741"/>
            <a:ext cx="10365899" cy="433237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9489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485576"/>
            <a:ext cx="5081323" cy="482400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639" y="1977741"/>
            <a:ext cx="5081323" cy="4331836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9214" y="3069754"/>
            <a:ext cx="5081323" cy="3239822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912575" y="1329742"/>
            <a:ext cx="8258155" cy="647998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97568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size picture, Grap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10416"/>
            <a:ext cx="7681763" cy="615642"/>
          </a:xfrm>
          <a:solidFill>
            <a:schemeClr val="accent2"/>
          </a:solidFill>
        </p:spPr>
        <p:txBody>
          <a:bodyPr lIns="576000" anchor="b" anchorCtr="0"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7214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size picture, white logo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910416"/>
            <a:ext cx="7681763" cy="615642"/>
          </a:xfrm>
          <a:solidFill>
            <a:schemeClr val="accent2"/>
          </a:solidFill>
        </p:spPr>
        <p:txBody>
          <a:bodyPr lIns="576000" anchor="b" anchorCtr="0"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04" y="0"/>
            <a:ext cx="2339995" cy="190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398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Quotation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3770" y="0"/>
            <a:ext cx="2339995" cy="1902927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3217068" y="2493963"/>
            <a:ext cx="5761038" cy="1583903"/>
          </a:xfrm>
        </p:spPr>
        <p:txBody>
          <a:bodyPr/>
          <a:lstStyle>
            <a:lvl1pPr marL="0" indent="0" algn="ctr">
              <a:buNone/>
              <a:defRPr sz="4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“Insert quote</a:t>
            </a:r>
            <a:br>
              <a:rPr lang="en-US" dirty="0"/>
            </a:br>
            <a:r>
              <a:rPr lang="en-US" dirty="0"/>
              <a:t>here”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 hasCustomPrompt="1"/>
          </p:nvPr>
        </p:nvSpPr>
        <p:spPr>
          <a:xfrm>
            <a:off x="5737547" y="4221882"/>
            <a:ext cx="5472112" cy="864096"/>
          </a:xfrm>
        </p:spPr>
        <p:txBody>
          <a:bodyPr/>
          <a:lstStyle>
            <a:lvl1pPr marL="0" indent="0">
              <a:buNone/>
              <a:defRPr sz="44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dirty="0"/>
              <a:t>Quoted by</a:t>
            </a:r>
          </a:p>
        </p:txBody>
      </p:sp>
    </p:spTree>
    <p:extLst>
      <p:ext uri="{BB962C8B-B14F-4D97-AF65-F5344CB8AC3E}">
        <p14:creationId xmlns:p14="http://schemas.microsoft.com/office/powerpoint/2010/main" val="359851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639" y="609742"/>
            <a:ext cx="8258150" cy="72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640" y="609743"/>
            <a:ext cx="9071380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639" y="1485578"/>
            <a:ext cx="1036589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2008" tIns="61004" rIns="122008" bIns="6100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4902" y="0"/>
            <a:ext cx="2340000" cy="190292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4" r:id="rId4"/>
    <p:sldLayoutId id="2147483669" r:id="rId5"/>
    <p:sldLayoutId id="2147483670" r:id="rId6"/>
    <p:sldLayoutId id="2147483671" r:id="rId7"/>
    <p:sldLayoutId id="2147483672" r:id="rId8"/>
    <p:sldLayoutId id="2147483666" r:id="rId9"/>
    <p:sldLayoutId id="2147483667" r:id="rId10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610042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1220084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830126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2440168" algn="ctr" rtl="0" eaLnBrk="1" fontAlgn="base" hangingPunct="1">
        <a:spcBef>
          <a:spcPct val="0"/>
        </a:spcBef>
        <a:spcAft>
          <a:spcPct val="0"/>
        </a:spcAft>
        <a:defRPr sz="59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marL="357188" indent="-357188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Char char="•"/>
        <a:defRPr sz="3200" b="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Arial" panose="020B0604020202020204" pitchFamily="34" charset="0"/>
        <a:buNone/>
        <a:defRPr sz="3200">
          <a:solidFill>
            <a:schemeClr val="tx1"/>
          </a:solidFill>
          <a:latin typeface="+mn-lt"/>
          <a:ea typeface="+mn-ea"/>
        </a:defRPr>
      </a:lvl2pPr>
      <a:lvl3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3pPr>
      <a:lvl4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4pPr>
      <a:lvl5pPr marL="0" indent="0" algn="l" rtl="0" eaLnBrk="1" fontAlgn="base" hangingPunct="1">
        <a:spcBef>
          <a:spcPct val="20000"/>
        </a:spcBef>
        <a:spcAft>
          <a:spcPct val="0"/>
        </a:spcAft>
        <a:buNone/>
        <a:defRPr sz="3200">
          <a:solidFill>
            <a:schemeClr val="tx1"/>
          </a:solidFill>
          <a:latin typeface="+mn-lt"/>
          <a:ea typeface="+mn-ea"/>
        </a:defRPr>
      </a:lvl5pPr>
      <a:lvl6pPr marL="3355231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6pPr>
      <a:lvl7pPr marL="3965273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7pPr>
      <a:lvl8pPr marL="4575315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8pPr>
      <a:lvl9pPr marL="5185357" indent="-305021" algn="l" rtl="0" eaLnBrk="1" fontAlgn="base" hangingPunct="1">
        <a:spcBef>
          <a:spcPct val="20000"/>
        </a:spcBef>
        <a:spcAft>
          <a:spcPct val="0"/>
        </a:spcAft>
        <a:buChar char="»"/>
        <a:defRPr sz="27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1004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2008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3012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0168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0210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60252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70294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80336" algn="l" defTabSz="610042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google.co.uk/url?sa=i&amp;rct=j&amp;q=&amp;esrc=s&amp;source=images&amp;cd=&amp;cad=rja&amp;uact=8&amp;ved=2ahUKEwiA0fq-ntvdAhUPJhoKHXYCDKkQjRx6BAgBEAU&amp;url=https://melbournechapter.net/explore/college-clipart/&amp;psig=AOvVaw2bGttkOOYqzSy0NdqP5tTL&amp;ust=1538139450539411" TargetMode="Externa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google.co.uk/url?sa=i&amp;rct=j&amp;q=&amp;esrc=s&amp;source=images&amp;cd=&amp;cad=rja&amp;uact=8&amp;ved=2ahUKEwiVgLLsntvdAhVO5IUKHeJ5BNgQjRx6BAgBEAU&amp;url=https://mbtskoudsalg.com/explore/university-clipart-learning/&amp;psig=AOvVaw1sJjVXGIlBumoJ7RQxyYmI&amp;ust=1538139634094261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google.co.uk/url?sa=i&amp;rct=j&amp;q=&amp;esrc=s&amp;source=images&amp;cd=&amp;cad=rja&amp;uact=8&amp;ved=2ahUKEwin4KC7ndvdAhXLxoUKHb0wCssQjRx6BAgBEAU&amp;url=https://www.pinterest.com/pin/339107046928029449/&amp;psig=AOvVaw1zQonTAnxTZhddbTETVxUU&amp;ust=1538139270082000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hyperlink" Target="http://www.google.co.uk/url?sa=i&amp;rct=j&amp;q=&amp;esrc=s&amp;source=images&amp;cd=&amp;cad=rja&amp;uact=8&amp;ved=2ahUKEwir7o7bndvdAhUDixoKHc-ADMYQjRx6BAgBEAU&amp;url=http://vectormagz.pro/british-sign-language-clipart.html&amp;psig=AOvVaw3Dz2-nnSPupexeP772Ojsk&amp;ust=1538139328301730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emf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ctrTitle"/>
          </p:nvPr>
        </p:nvSpPr>
        <p:spPr>
          <a:xfrm>
            <a:off x="7609755" y="2853730"/>
            <a:ext cx="4320480" cy="1656184"/>
          </a:xfrm>
        </p:spPr>
        <p:txBody>
          <a:bodyPr/>
          <a:lstStyle/>
          <a:p>
            <a:r>
              <a:rPr lang="en-GB" dirty="0"/>
              <a:t>Reviewing post-16 education provision</a:t>
            </a:r>
          </a:p>
        </p:txBody>
      </p:sp>
      <p:sp>
        <p:nvSpPr>
          <p:cNvPr id="31" name="Subtitle 30"/>
          <p:cNvSpPr>
            <a:spLocks noGrp="1"/>
          </p:cNvSpPr>
          <p:nvPr>
            <p:ph type="subTitle" idx="1"/>
          </p:nvPr>
        </p:nvSpPr>
        <p:spPr>
          <a:xfrm>
            <a:off x="7598834" y="5013970"/>
            <a:ext cx="4320480" cy="1256769"/>
          </a:xfrm>
        </p:spPr>
        <p:txBody>
          <a:bodyPr/>
          <a:lstStyle/>
          <a:p>
            <a:r>
              <a:rPr lang="en-GB" dirty="0"/>
              <a:t>Martin McLean</a:t>
            </a:r>
          </a:p>
          <a:p>
            <a:r>
              <a:rPr lang="en-GB" dirty="0"/>
              <a:t>Nicki Harris</a:t>
            </a:r>
          </a:p>
        </p:txBody>
      </p:sp>
      <p:pic>
        <p:nvPicPr>
          <p:cNvPr id="2" name="Picture Placeholder 1"/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5" r="12575"/>
          <a:stretch>
            <a:fillRect/>
          </a:stretch>
        </p:blipFill>
        <p:spPr/>
      </p:pic>
      <p:sp>
        <p:nvSpPr>
          <p:cNvPr id="4" name="Rectangle 3"/>
          <p:cNvSpPr/>
          <p:nvPr/>
        </p:nvSpPr>
        <p:spPr>
          <a:xfrm>
            <a:off x="7249715" y="-12074"/>
            <a:ext cx="184975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000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GB" sz="10000" dirty="0"/>
          </a:p>
        </p:txBody>
      </p:sp>
    </p:spTree>
    <p:extLst>
      <p:ext uri="{BB962C8B-B14F-4D97-AF65-F5344CB8AC3E}">
        <p14:creationId xmlns:p14="http://schemas.microsoft.com/office/powerpoint/2010/main" val="35563592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do we start?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1849" y="1845618"/>
            <a:ext cx="7200800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84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Preparing for adulthood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21323" y="3069754"/>
            <a:ext cx="3672408" cy="107721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Post-14 education/training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08955" y="3042962"/>
            <a:ext cx="2376264" cy="107721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Secondary school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761883" y="2421682"/>
            <a:ext cx="2088232" cy="107721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Higher education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74897" y="4146972"/>
            <a:ext cx="2376264" cy="5847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/>
              <a:t>Employment</a:t>
            </a:r>
          </a:p>
        </p:txBody>
      </p:sp>
      <p:sp>
        <p:nvSpPr>
          <p:cNvPr id="8" name="Right Arrow 7"/>
          <p:cNvSpPr/>
          <p:nvPr/>
        </p:nvSpPr>
        <p:spPr bwMode="auto">
          <a:xfrm>
            <a:off x="696987" y="5013970"/>
            <a:ext cx="7992888" cy="86409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4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rial" pitchFamily="-107" charset="0"/>
                <a:ea typeface="ＭＳ Ｐゴシック" pitchFamily="-107" charset="-128"/>
                <a:cs typeface="ＭＳ Ｐゴシック" pitchFamily="-107" charset="-128"/>
              </a:rPr>
              <a:t>Careers support / work experience</a:t>
            </a:r>
          </a:p>
        </p:txBody>
      </p:sp>
      <p:cxnSp>
        <p:nvCxnSpPr>
          <p:cNvPr id="10" name="Straight Arrow Connector 9"/>
          <p:cNvCxnSpPr>
            <a:stCxn id="5" idx="3"/>
            <a:endCxn id="4" idx="1"/>
          </p:cNvCxnSpPr>
          <p:nvPr/>
        </p:nvCxnSpPr>
        <p:spPr bwMode="auto">
          <a:xfrm>
            <a:off x="2785219" y="3581571"/>
            <a:ext cx="936104" cy="2679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stCxn id="4" idx="3"/>
            <a:endCxn id="6" idx="1"/>
          </p:cNvCxnSpPr>
          <p:nvPr/>
        </p:nvCxnSpPr>
        <p:spPr bwMode="auto">
          <a:xfrm flipV="1">
            <a:off x="7393731" y="2960291"/>
            <a:ext cx="1368152" cy="64807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Straight Arrow Connector 13"/>
          <p:cNvCxnSpPr>
            <a:stCxn id="4" idx="3"/>
            <a:endCxn id="7" idx="1"/>
          </p:cNvCxnSpPr>
          <p:nvPr/>
        </p:nvCxnSpPr>
        <p:spPr bwMode="auto">
          <a:xfrm>
            <a:off x="7393731" y="3608363"/>
            <a:ext cx="1381166" cy="830997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469898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Post-14 providers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61283" y="2943388"/>
            <a:ext cx="28504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4"/>
                </a:solidFill>
              </a:rPr>
              <a:t>Studio schools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939934" y="3765899"/>
            <a:ext cx="501130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tx2"/>
                </a:solidFill>
              </a:rPr>
              <a:t>Further education colleges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0963" y="4518625"/>
            <a:ext cx="3145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3"/>
                </a:solidFill>
              </a:rPr>
              <a:t>School 6</a:t>
            </a:r>
            <a:r>
              <a:rPr lang="en-GB" baseline="30000" dirty="0">
                <a:solidFill>
                  <a:schemeClr val="accent3"/>
                </a:solidFill>
              </a:rPr>
              <a:t>th</a:t>
            </a:r>
            <a:r>
              <a:rPr lang="en-GB" dirty="0">
                <a:solidFill>
                  <a:schemeClr val="accent3"/>
                </a:solidFill>
              </a:rPr>
              <a:t> forms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01043" y="1634494"/>
            <a:ext cx="53335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University technical colleges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81363" y="4590786"/>
            <a:ext cx="16489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Training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5059" y="5590034"/>
            <a:ext cx="31005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2"/>
                </a:solidFill>
              </a:rPr>
              <a:t>Apprenticeships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586325" y="5479445"/>
            <a:ext cx="2514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Traineeships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44785" y="2423618"/>
            <a:ext cx="31902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3"/>
                </a:solidFill>
              </a:rPr>
              <a:t>6</a:t>
            </a:r>
            <a:r>
              <a:rPr lang="en-GB" baseline="30000" dirty="0">
                <a:solidFill>
                  <a:schemeClr val="accent3"/>
                </a:solidFill>
              </a:rPr>
              <a:t>th</a:t>
            </a:r>
            <a:r>
              <a:rPr lang="en-GB" dirty="0">
                <a:solidFill>
                  <a:schemeClr val="accent3"/>
                </a:solidFill>
              </a:rPr>
              <a:t> form colleges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34574" y="2191944"/>
            <a:ext cx="40324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3"/>
                </a:solidFill>
              </a:rPr>
              <a:t>Supported internships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675783" y="4622672"/>
            <a:ext cx="39555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4"/>
                </a:solidFill>
              </a:rPr>
              <a:t>Universities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93731" y="3607433"/>
            <a:ext cx="33057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2"/>
                </a:solidFill>
              </a:rPr>
              <a:t>National colleges</a:t>
            </a:r>
          </a:p>
        </p:txBody>
      </p:sp>
    </p:spTree>
    <p:extLst>
      <p:ext uri="{BB962C8B-B14F-4D97-AF65-F5344CB8AC3E}">
        <p14:creationId xmlns:p14="http://schemas.microsoft.com/office/powerpoint/2010/main" val="251129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Reviewing provision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51824" y="2061642"/>
            <a:ext cx="4390860" cy="107721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Understanding post-14 pathways in your area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33691" y="2846472"/>
            <a:ext cx="3744416" cy="584775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Gaps in provision?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330404" y="5007658"/>
            <a:ext cx="4824536" cy="107721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Role of sensory support services?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77107" y="3634677"/>
            <a:ext cx="3096344" cy="584775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Outcomes data</a:t>
            </a:r>
          </a:p>
        </p:txBody>
      </p:sp>
      <p:cxnSp>
        <p:nvCxnSpPr>
          <p:cNvPr id="9" name="Straight Arrow Connector 8"/>
          <p:cNvCxnSpPr>
            <a:stCxn id="4" idx="3"/>
            <a:endCxn id="5" idx="1"/>
          </p:cNvCxnSpPr>
          <p:nvPr/>
        </p:nvCxnSpPr>
        <p:spPr bwMode="auto">
          <a:xfrm>
            <a:off x="5042684" y="2600251"/>
            <a:ext cx="1991007" cy="53860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>
            <a:stCxn id="7" idx="3"/>
            <a:endCxn id="5" idx="1"/>
          </p:cNvCxnSpPr>
          <p:nvPr/>
        </p:nvCxnSpPr>
        <p:spPr bwMode="auto">
          <a:xfrm flipV="1">
            <a:off x="4873451" y="3138860"/>
            <a:ext cx="2160240" cy="7882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Straight Arrow Connector 12"/>
          <p:cNvCxnSpPr>
            <a:stCxn id="6" idx="0"/>
            <a:endCxn id="5" idx="2"/>
          </p:cNvCxnSpPr>
          <p:nvPr/>
        </p:nvCxnSpPr>
        <p:spPr bwMode="auto">
          <a:xfrm flipV="1">
            <a:off x="6742672" y="3431247"/>
            <a:ext cx="2163227" cy="15764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640138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Surrey  Post  16</a:t>
            </a:r>
          </a:p>
        </p:txBody>
      </p:sp>
      <p:sp>
        <p:nvSpPr>
          <p:cNvPr id="4" name="Text Box 2"/>
          <p:cNvSpPr txBox="1">
            <a:spLocks noGrp="1" noChangeArrowheads="1"/>
          </p:cNvSpPr>
          <p:nvPr>
            <p:ph idx="1"/>
          </p:nvPr>
        </p:nvSpPr>
        <p:spPr bwMode="auto">
          <a:xfrm>
            <a:off x="914640" y="1485578"/>
            <a:ext cx="10079492" cy="48245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en-GB" sz="2000" b="1" dirty="0">
              <a:solidFill>
                <a:srgbClr val="548235"/>
              </a:solidFill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5482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Professional Lead Post 16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5482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Specialist Teachers      BSL Interpreters      Advisory Teachers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5482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Specialist SSWs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5482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SSWs</a:t>
            </a:r>
            <a:endParaRPr lang="en-GB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2000" b="1" dirty="0">
                <a:solidFill>
                  <a:srgbClr val="54823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Business Support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8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8000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GB" sz="8000" b="1" dirty="0">
              <a:latin typeface="SCClogo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796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 what’s out there already?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639" y="1977741"/>
            <a:ext cx="10295516" cy="1734364"/>
          </a:xfrm>
        </p:spPr>
        <p:txBody>
          <a:bodyPr/>
          <a:lstStyle/>
          <a:p>
            <a:r>
              <a:rPr lang="en-GB" dirty="0"/>
              <a:t>Involvement starts at </a:t>
            </a:r>
            <a:r>
              <a:rPr lang="en-GB" dirty="0" err="1"/>
              <a:t>Yr</a:t>
            </a:r>
            <a:r>
              <a:rPr lang="en-GB" dirty="0"/>
              <a:t> 9 Transition for high need</a:t>
            </a:r>
          </a:p>
          <a:p>
            <a:r>
              <a:rPr lang="en-GB" dirty="0"/>
              <a:t>Automatic attendance </a:t>
            </a:r>
            <a:r>
              <a:rPr lang="en-GB" dirty="0" err="1"/>
              <a:t>Yr</a:t>
            </a:r>
            <a:r>
              <a:rPr lang="en-GB" dirty="0"/>
              <a:t> 10/11 EHCP reviews</a:t>
            </a:r>
          </a:p>
          <a:p>
            <a:r>
              <a:rPr lang="en-GB" dirty="0"/>
              <a:t>Support for college interviews, taster days and enrolment</a:t>
            </a:r>
          </a:p>
          <a:p>
            <a:r>
              <a:rPr lang="en-GB" dirty="0"/>
              <a:t>Funding…….. EHCP wording!</a:t>
            </a:r>
          </a:p>
          <a:p>
            <a:pPr marL="0" indent="0" algn="r">
              <a:buNone/>
            </a:pPr>
            <a:r>
              <a:rPr lang="en-GB" sz="8800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GB" sz="8800" b="1" dirty="0">
              <a:latin typeface="SCClogo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Surrey Model FE</a:t>
            </a:r>
          </a:p>
        </p:txBody>
      </p:sp>
      <p:pic>
        <p:nvPicPr>
          <p:cNvPr id="7" name="Picture 6" descr="Image result for college  clipart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259" y="4723636"/>
            <a:ext cx="4752528" cy="1154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82959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UCAS</a:t>
            </a:r>
          </a:p>
          <a:p>
            <a:r>
              <a:rPr lang="en-GB" dirty="0"/>
              <a:t>Student Finance England</a:t>
            </a:r>
          </a:p>
          <a:p>
            <a:r>
              <a:rPr lang="en-GB" dirty="0"/>
              <a:t>Assessment</a:t>
            </a:r>
          </a:p>
          <a:p>
            <a:r>
              <a:rPr lang="en-GB" dirty="0"/>
              <a:t>DSA</a:t>
            </a:r>
          </a:p>
          <a:p>
            <a:r>
              <a:rPr lang="en-GB" dirty="0"/>
              <a:t>Notification of Entitlement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Transition to HE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130035" y="4653930"/>
            <a:ext cx="100811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8800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GB" sz="8800" b="1" dirty="0">
              <a:latin typeface="SCClogo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 result for university  clipart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1564" y="2230596"/>
            <a:ext cx="4680520" cy="307140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32314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Specialist Support Professional</a:t>
            </a:r>
          </a:p>
          <a:p>
            <a:r>
              <a:rPr lang="en-GB" dirty="0"/>
              <a:t>Specialist </a:t>
            </a:r>
            <a:r>
              <a:rPr lang="en-GB" dirty="0" err="1"/>
              <a:t>Notetaker</a:t>
            </a:r>
            <a:endParaRPr lang="en-GB" dirty="0"/>
          </a:p>
          <a:p>
            <a:r>
              <a:rPr lang="en-GB" dirty="0"/>
              <a:t>BSL Interpreter</a:t>
            </a:r>
          </a:p>
          <a:p>
            <a:r>
              <a:rPr lang="en-GB" dirty="0"/>
              <a:t>Qualifications</a:t>
            </a:r>
          </a:p>
          <a:p>
            <a:r>
              <a:rPr lang="en-GB" dirty="0"/>
              <a:t>Registration</a:t>
            </a:r>
          </a:p>
          <a:p>
            <a:r>
              <a:rPr lang="en-GB" dirty="0"/>
              <a:t>DSA / QAG</a:t>
            </a:r>
          </a:p>
          <a:p>
            <a:r>
              <a:rPr lang="en-GB" dirty="0"/>
              <a:t>National picture of support</a:t>
            </a:r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/>
              <a:t>Surrey Model HE – Non Medical Helper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914012" y="4725938"/>
            <a:ext cx="13681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r">
              <a:buNone/>
            </a:pPr>
            <a:r>
              <a:rPr lang="en-GB" sz="8800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n-GB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b="1" dirty="0">
              <a:latin typeface="SCClogo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Image result for graduation books clipar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037" y="2005874"/>
            <a:ext cx="2569086" cy="19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bsl clipart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333" y="4474673"/>
            <a:ext cx="2239566" cy="1259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5499" y="3227859"/>
            <a:ext cx="752475" cy="56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661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consideration: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How important is preparation for the DSA Assessment?</a:t>
            </a:r>
          </a:p>
          <a:p>
            <a:r>
              <a:rPr lang="en-GB" dirty="0"/>
              <a:t>Do young people know what support they might need?</a:t>
            </a:r>
          </a:p>
          <a:p>
            <a:r>
              <a:rPr lang="en-GB" dirty="0"/>
              <a:t>Is money a deciding factor in meeting student needs?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0274051" y="4797946"/>
            <a:ext cx="159530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b="1" dirty="0">
                <a:solidFill>
                  <a:srgbClr val="548235"/>
                </a:solidFill>
                <a:latin typeface="SCClogo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endParaRPr lang="en-GB" sz="8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4837" y="3889135"/>
            <a:ext cx="2448694" cy="2231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404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consideration: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Careers support and information</a:t>
            </a:r>
          </a:p>
          <a:p>
            <a:r>
              <a:rPr lang="en-GB" dirty="0"/>
              <a:t>How can all young people with SI in the area access careers tailored information and advice?</a:t>
            </a:r>
          </a:p>
          <a:p>
            <a:r>
              <a:rPr lang="en-GB" dirty="0"/>
              <a:t>Do SI young people have access to accessible work experience opportunities?</a:t>
            </a:r>
          </a:p>
          <a:p>
            <a:r>
              <a:rPr lang="en-GB" dirty="0"/>
              <a:t>How can families also receive tailored advice and info?</a:t>
            </a:r>
          </a:p>
        </p:txBody>
      </p:sp>
    </p:spTree>
    <p:extLst>
      <p:ext uri="{BB962C8B-B14F-4D97-AF65-F5344CB8AC3E}">
        <p14:creationId xmlns:p14="http://schemas.microsoft.com/office/powerpoint/2010/main" val="29472919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consideration: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Post-14 education &amp; training</a:t>
            </a:r>
          </a:p>
          <a:p>
            <a:r>
              <a:rPr lang="en-GB" sz="2800" dirty="0"/>
              <a:t>Do young people with SI have access to specialist provision across a range of providers?</a:t>
            </a:r>
          </a:p>
          <a:p>
            <a:r>
              <a:rPr lang="en-GB" sz="2800" dirty="0"/>
              <a:t>Do young people with SI have access to specialist assessments of needs when moving into new settings after leaving school?</a:t>
            </a:r>
          </a:p>
          <a:p>
            <a:r>
              <a:rPr lang="en-GB" sz="2800" dirty="0"/>
              <a:t>Do all post-14 education and training providers have access to advice and guidance on meeting the needs of young people with SI?</a:t>
            </a:r>
          </a:p>
          <a:p>
            <a:r>
              <a:rPr lang="en-GB" sz="2800" dirty="0"/>
              <a:t>What agreements are in place for co-working and collaboration with post-14 providers?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78963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consideration: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Employment:</a:t>
            </a:r>
          </a:p>
          <a:p>
            <a:r>
              <a:rPr lang="en-GB" sz="2800" dirty="0"/>
              <a:t>On leaving education, where are young people signposted to for support on finding employment?</a:t>
            </a:r>
          </a:p>
          <a:p>
            <a:r>
              <a:rPr lang="en-GB" sz="2800" dirty="0"/>
              <a:t>Are employers offering work placements or apprenticeships aware of good practice on supporting SI employees?</a:t>
            </a:r>
          </a:p>
          <a:p>
            <a:r>
              <a:rPr lang="en-GB" sz="2800" dirty="0"/>
              <a:t>Is there specialist support available to support SI people into employment through local DWP services?</a:t>
            </a:r>
          </a:p>
          <a:p>
            <a:r>
              <a:rPr lang="en-GB" sz="2800" dirty="0"/>
              <a:t>What local volunteering opportunities are available to SI young people?</a:t>
            </a:r>
          </a:p>
        </p:txBody>
      </p:sp>
    </p:spTree>
    <p:extLst>
      <p:ext uri="{BB962C8B-B14F-4D97-AF65-F5344CB8AC3E}">
        <p14:creationId xmlns:p14="http://schemas.microsoft.com/office/powerpoint/2010/main" val="1161250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consideration: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Other:</a:t>
            </a:r>
          </a:p>
          <a:p>
            <a:r>
              <a:rPr lang="en-GB" dirty="0"/>
              <a:t>What processes are in place to identify young people who may require life skills training including independent travel?</a:t>
            </a:r>
          </a:p>
          <a:p>
            <a:r>
              <a:rPr lang="en-GB" dirty="0"/>
              <a:t>What support is available to SI young people to develop and maintain friends into adulthood?</a:t>
            </a:r>
          </a:p>
        </p:txBody>
      </p:sp>
    </p:spTree>
    <p:extLst>
      <p:ext uri="{BB962C8B-B14F-4D97-AF65-F5344CB8AC3E}">
        <p14:creationId xmlns:p14="http://schemas.microsoft.com/office/powerpoint/2010/main" val="3970207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9355" y="345901"/>
            <a:ext cx="4248472" cy="720000"/>
          </a:xfrm>
        </p:spPr>
        <p:txBody>
          <a:bodyPr/>
          <a:lstStyle/>
          <a:p>
            <a:r>
              <a:rPr lang="en-GB" dirty="0"/>
              <a:t>Funding streams</a:t>
            </a:r>
          </a:p>
        </p:txBody>
      </p:sp>
      <p:sp>
        <p:nvSpPr>
          <p:cNvPr id="4" name="Down Arrow 3"/>
          <p:cNvSpPr/>
          <p:nvPr/>
        </p:nvSpPr>
        <p:spPr bwMode="auto">
          <a:xfrm>
            <a:off x="192931" y="1065901"/>
            <a:ext cx="4876868" cy="2815475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b="1" dirty="0">
                <a:solidFill>
                  <a:schemeClr val="bg1"/>
                </a:solidFill>
              </a:rPr>
              <a:t>16-19 education providers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dirty="0">
                <a:solidFill>
                  <a:schemeClr val="bg1"/>
                </a:solidFill>
              </a:rPr>
              <a:t>High needs funding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dirty="0">
                <a:solidFill>
                  <a:schemeClr val="bg1"/>
                </a:solidFill>
              </a:rPr>
              <a:t>Disadvantage funding</a:t>
            </a: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5" name="Down Arrow 4"/>
          <p:cNvSpPr/>
          <p:nvPr/>
        </p:nvSpPr>
        <p:spPr bwMode="auto">
          <a:xfrm>
            <a:off x="207364" y="4005858"/>
            <a:ext cx="5184576" cy="2808312"/>
          </a:xfrm>
          <a:prstGeom prst="downArrow">
            <a:avLst/>
          </a:prstGeom>
          <a:solidFill>
            <a:schemeClr val="accent4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b="1" dirty="0">
                <a:solidFill>
                  <a:schemeClr val="bg1"/>
                </a:solidFill>
              </a:rPr>
              <a:t>Apprenticeships &amp; traineeships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dirty="0">
                <a:solidFill>
                  <a:schemeClr val="bg1"/>
                </a:solidFill>
              </a:rPr>
              <a:t>Learning support funding</a:t>
            </a: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GB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</a:rPr>
            </a:br>
            <a:r>
              <a:rPr kumimoji="0" lang="en-GB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</a:rPr>
              <a:t>Access</a:t>
            </a:r>
            <a:r>
              <a:rPr kumimoji="0" lang="en-GB" sz="2000" b="0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</a:rPr>
              <a:t> to Work funding</a:t>
            </a: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6" name="Down Arrow 5"/>
          <p:cNvSpPr/>
          <p:nvPr/>
        </p:nvSpPr>
        <p:spPr bwMode="auto">
          <a:xfrm>
            <a:off x="6480828" y="1773610"/>
            <a:ext cx="4824536" cy="1958027"/>
          </a:xfrm>
          <a:prstGeom prst="downArrow">
            <a:avLst/>
          </a:prstGeom>
          <a:solidFill>
            <a:schemeClr val="accent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b="1" dirty="0">
                <a:solidFill>
                  <a:schemeClr val="bg1"/>
                </a:solidFill>
              </a:rPr>
              <a:t>Higher education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dirty="0">
                <a:solidFill>
                  <a:schemeClr val="bg1"/>
                </a:solidFill>
              </a:rPr>
              <a:t>Disabled Student Allowances</a:t>
            </a: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7" name="Down Arrow 6"/>
          <p:cNvSpPr/>
          <p:nvPr/>
        </p:nvSpPr>
        <p:spPr bwMode="auto">
          <a:xfrm>
            <a:off x="6313611" y="4172583"/>
            <a:ext cx="4991753" cy="2474862"/>
          </a:xfrm>
          <a:prstGeom prst="downArrow">
            <a:avLst/>
          </a:prstGeom>
          <a:solidFill>
            <a:schemeClr val="accent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b="1" dirty="0">
                <a:solidFill>
                  <a:schemeClr val="bg1"/>
                </a:solidFill>
              </a:rPr>
              <a:t>19 + Further education </a:t>
            </a:r>
            <a:r>
              <a:rPr lang="en-GB" sz="2000" dirty="0">
                <a:solidFill>
                  <a:schemeClr val="bg1"/>
                </a:solidFill>
              </a:rPr>
              <a:t>(ESFA funded)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sz="2000" dirty="0">
                <a:solidFill>
                  <a:schemeClr val="bg1"/>
                </a:solidFill>
              </a:rPr>
              <a:t>Learning support funding </a:t>
            </a:r>
            <a:endParaRPr kumimoji="0" lang="en-GB" sz="2000" b="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915634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52971" y="361484"/>
            <a:ext cx="4647426" cy="1195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4321"/>
              </a:lnSpc>
            </a:pPr>
            <a:r>
              <a:rPr lang="en-GB" sz="3601" b="1" dirty="0">
                <a:solidFill>
                  <a:srgbClr val="0092BC"/>
                </a:solidFill>
              </a:rPr>
              <a:t>Resources</a:t>
            </a:r>
          </a:p>
          <a:p>
            <a:pPr>
              <a:lnSpc>
                <a:spcPts val="4321"/>
              </a:lnSpc>
            </a:pPr>
            <a:r>
              <a:rPr lang="en-GB" sz="3601" b="1" dirty="0">
                <a:solidFill>
                  <a:srgbClr val="0092BC"/>
                </a:solidFill>
              </a:rPr>
              <a:t>– deaf young people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3132" y="3454934"/>
            <a:ext cx="2110755" cy="29458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8576" y="1913070"/>
            <a:ext cx="2384971" cy="3232522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331" y="1200297"/>
            <a:ext cx="2411634" cy="32365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2487" y="415290"/>
            <a:ext cx="2459234" cy="344939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02942831"/>
      </p:ext>
    </p:extLst>
  </p:cSld>
  <p:clrMapOvr>
    <a:masterClrMapping/>
  </p:clrMapOvr>
</p:sld>
</file>

<file path=ppt/theme/theme1.xml><?xml version="1.0" encoding="utf-8"?>
<a:theme xmlns:a="http://schemas.openxmlformats.org/drawingml/2006/main" name="NDCS">
  <a:themeElements>
    <a:clrScheme name="NDCS 2017">
      <a:dk1>
        <a:sysClr val="windowText" lastClr="000000"/>
      </a:dk1>
      <a:lt1>
        <a:sysClr val="window" lastClr="FFFFFF"/>
      </a:lt1>
      <a:dk2>
        <a:srgbClr val="720062"/>
      </a:dk2>
      <a:lt2>
        <a:srgbClr val="87027B"/>
      </a:lt2>
      <a:accent1>
        <a:srgbClr val="720062"/>
      </a:accent1>
      <a:accent2>
        <a:srgbClr val="C6007E"/>
      </a:accent2>
      <a:accent3>
        <a:srgbClr val="0092BC"/>
      </a:accent3>
      <a:accent4>
        <a:srgbClr val="EA7600"/>
      </a:accent4>
      <a:accent5>
        <a:srgbClr val="F2A900"/>
      </a:accent5>
      <a:accent6>
        <a:srgbClr val="C4D600"/>
      </a:accent6>
      <a:hlink>
        <a:srgbClr val="0000FF"/>
      </a:hlink>
      <a:folHlink>
        <a:srgbClr val="80008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DCS-presentation" id="{8E4939AA-AFF7-4162-9A26-2666AD72496F}" vid="{AAE59D99-54E4-4232-8EDE-55B8B736784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259</TotalTime>
  <Words>475</Words>
  <Application>Microsoft Office PowerPoint</Application>
  <PresentationFormat>Custom</PresentationFormat>
  <Paragraphs>104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ＭＳ Ｐゴシック</vt:lpstr>
      <vt:lpstr>Arial</vt:lpstr>
      <vt:lpstr>Calibri</vt:lpstr>
      <vt:lpstr>SCClogo</vt:lpstr>
      <vt:lpstr>Times New Roman</vt:lpstr>
      <vt:lpstr>NDCS</vt:lpstr>
      <vt:lpstr>Reviewing post-16 education provision</vt:lpstr>
      <vt:lpstr>Where do we start?</vt:lpstr>
      <vt:lpstr>Preparing for adulthood</vt:lpstr>
      <vt:lpstr>Post-14 providers</vt:lpstr>
      <vt:lpstr>Reviewing provision</vt:lpstr>
      <vt:lpstr>Surrey  Post  16</vt:lpstr>
      <vt:lpstr>So what’s out there already?</vt:lpstr>
      <vt:lpstr>PowerPoint Presentation</vt:lpstr>
      <vt:lpstr>PowerPoint Presentation</vt:lpstr>
      <vt:lpstr>Questions for consideration:</vt:lpstr>
      <vt:lpstr>Questions for consideration:</vt:lpstr>
      <vt:lpstr>Questions for consideration:</vt:lpstr>
      <vt:lpstr>Questions for consideration:</vt:lpstr>
      <vt:lpstr>Questions for consideration:</vt:lpstr>
      <vt:lpstr>Funding streams</vt:lpstr>
      <vt:lpstr>PowerPoint Presentation</vt:lpstr>
    </vt:vector>
  </TitlesOfParts>
  <Company>NDCS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Reviewing post-16 provision</dc:title>
  <dc:creator>Martin McLean</dc:creator>
  <cp:lastModifiedBy>Lucas, Shirley - CY EPA</cp:lastModifiedBy>
  <cp:revision>26</cp:revision>
  <cp:lastPrinted>2018-09-28T13:37:20Z</cp:lastPrinted>
  <dcterms:created xsi:type="dcterms:W3CDTF">2018-09-25T13:11:11Z</dcterms:created>
  <dcterms:modified xsi:type="dcterms:W3CDTF">2018-09-28T13:37:50Z</dcterms:modified>
</cp:coreProperties>
</file>