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72" r:id="rId5"/>
    <p:sldId id="311" r:id="rId6"/>
    <p:sldId id="341" r:id="rId7"/>
    <p:sldId id="342" r:id="rId8"/>
    <p:sldId id="320" r:id="rId9"/>
    <p:sldId id="330" r:id="rId10"/>
    <p:sldId id="365" r:id="rId11"/>
    <p:sldId id="366" r:id="rId12"/>
    <p:sldId id="354" r:id="rId13"/>
    <p:sldId id="334" r:id="rId14"/>
    <p:sldId id="353" r:id="rId15"/>
    <p:sldId id="331" r:id="rId16"/>
    <p:sldId id="332" r:id="rId17"/>
    <p:sldId id="350" r:id="rId18"/>
    <p:sldId id="362" r:id="rId19"/>
    <p:sldId id="338" r:id="rId20"/>
    <p:sldId id="363" r:id="rId21"/>
    <p:sldId id="349" r:id="rId22"/>
    <p:sldId id="346" r:id="rId23"/>
    <p:sldId id="351" r:id="rId24"/>
    <p:sldId id="364" r:id="rId25"/>
    <p:sldId id="321" r:id="rId26"/>
    <p:sldId id="337" r:id="rId27"/>
    <p:sldId id="356" r:id="rId28"/>
    <p:sldId id="360" r:id="rId29"/>
    <p:sldId id="357" r:id="rId30"/>
    <p:sldId id="358" r:id="rId31"/>
    <p:sldId id="361" r:id="rId32"/>
    <p:sldId id="367" r:id="rId3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78" d="100"/>
          <a:sy n="78" d="100"/>
        </p:scale>
        <p:origin x="1176" y="90"/>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notesTextViewPr>
    <p:cViewPr>
      <p:scale>
        <a:sx n="1" d="1"/>
        <a:sy n="1" d="1"/>
      </p:scale>
      <p:origin x="0" y="0"/>
    </p:cViewPr>
  </p:notesTextViewPr>
  <p:notesViewPr>
    <p:cSldViewPr showGuides="1">
      <p:cViewPr varScale="1">
        <p:scale>
          <a:sx n="66" d="100"/>
          <a:sy n="66" d="100"/>
        </p:scale>
        <p:origin x="-1146" y="-11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17" y="9431814"/>
            <a:ext cx="1113277" cy="496411"/>
          </a:xfrm>
          <a:prstGeom prst="rect">
            <a:avLst/>
          </a:prstGeom>
        </p:spPr>
        <p:txBody>
          <a:bodyPr vert="horz" lIns="91303" tIns="45651" rIns="91303" bIns="45651" rtlCol="0"/>
          <a:lstStyle>
            <a:lvl1pPr algn="r">
              <a:defRPr sz="1200"/>
            </a:lvl1pPr>
          </a:lstStyle>
          <a:p>
            <a:pPr algn="l"/>
            <a:fld id="{63D1F4A6-7DD5-42E4-9750-A8709F395147}" type="datetimeFigureOut">
              <a:rPr lang="en-GB" smtClean="0"/>
              <a:pPr algn="l"/>
              <a:t>02/10/2018</a:t>
            </a:fld>
            <a:endParaRPr lang="en-GB" dirty="0"/>
          </a:p>
        </p:txBody>
      </p:sp>
      <p:sp>
        <p:nvSpPr>
          <p:cNvPr id="4" name="Footer Placeholder 3"/>
          <p:cNvSpPr>
            <a:spLocks noGrp="1"/>
          </p:cNvSpPr>
          <p:nvPr>
            <p:ph type="ftr" sz="quarter" idx="2"/>
          </p:nvPr>
        </p:nvSpPr>
        <p:spPr>
          <a:xfrm>
            <a:off x="1257420" y="9431814"/>
            <a:ext cx="4853652" cy="496411"/>
          </a:xfrm>
          <a:prstGeom prst="rect">
            <a:avLst/>
          </a:prstGeom>
        </p:spPr>
        <p:txBody>
          <a:bodyPr vert="horz" lIns="91303" tIns="45651" rIns="91303" bIns="45651"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53821" y="9430091"/>
            <a:ext cx="542281" cy="496411"/>
          </a:xfrm>
          <a:prstGeom prst="rect">
            <a:avLst/>
          </a:prstGeom>
        </p:spPr>
        <p:txBody>
          <a:bodyPr vert="horz" lIns="91303" tIns="45651" rIns="91303" bIns="45651"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3098" y="194908"/>
            <a:ext cx="4710723" cy="547286"/>
          </a:xfrm>
          <a:prstGeom prst="rect">
            <a:avLst/>
          </a:prstGeom>
        </p:spPr>
        <p:txBody>
          <a:bodyPr vert="horz" lIns="91303" tIns="45651" rIns="91303" bIns="45651"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981" y="194908"/>
            <a:ext cx="856495" cy="55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1800" y="273050"/>
            <a:ext cx="5862638" cy="4397375"/>
          </a:xfrm>
          <a:prstGeom prst="rect">
            <a:avLst/>
          </a:prstGeom>
          <a:noFill/>
          <a:ln w="12700">
            <a:solidFill>
              <a:prstClr val="black"/>
            </a:solidFill>
          </a:ln>
        </p:spPr>
        <p:txBody>
          <a:bodyPr vert="horz" lIns="91303" tIns="45651" rIns="91303" bIns="45651" rtlCol="0" anchor="ctr"/>
          <a:lstStyle/>
          <a:p>
            <a:endParaRPr lang="en-GB" dirty="0"/>
          </a:p>
        </p:txBody>
      </p:sp>
      <p:sp>
        <p:nvSpPr>
          <p:cNvPr id="5" name="Notes Placeholder 4"/>
          <p:cNvSpPr>
            <a:spLocks noGrp="1"/>
          </p:cNvSpPr>
          <p:nvPr>
            <p:ph type="body" sz="quarter" idx="3"/>
          </p:nvPr>
        </p:nvSpPr>
        <p:spPr>
          <a:xfrm>
            <a:off x="686603" y="4715908"/>
            <a:ext cx="5353095" cy="4467701"/>
          </a:xfrm>
          <a:prstGeom prst="rect">
            <a:avLst/>
          </a:prstGeom>
        </p:spPr>
        <p:txBody>
          <a:bodyPr vert="horz" lIns="91303" tIns="45651" rIns="91303" bIns="45651"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17" y="9431814"/>
            <a:ext cx="1113277" cy="496411"/>
          </a:xfrm>
          <a:prstGeom prst="rect">
            <a:avLst/>
          </a:prstGeom>
        </p:spPr>
        <p:txBody>
          <a:bodyPr vert="horz" lIns="91303" tIns="45651" rIns="91303" bIns="45651" rtlCol="0"/>
          <a:lstStyle>
            <a:lvl1pPr algn="r">
              <a:defRPr sz="1200"/>
            </a:lvl1pPr>
          </a:lstStyle>
          <a:p>
            <a:pPr algn="l"/>
            <a:fld id="{63D1F4A6-7DD5-42E4-9750-A8709F395147}" type="datetimeFigureOut">
              <a:rPr lang="en-GB" smtClean="0"/>
              <a:pPr algn="l"/>
              <a:t>02/10/2018</a:t>
            </a:fld>
            <a:endParaRPr lang="en-GB" dirty="0"/>
          </a:p>
        </p:txBody>
      </p:sp>
      <p:sp>
        <p:nvSpPr>
          <p:cNvPr id="9" name="Footer Placeholder 3"/>
          <p:cNvSpPr>
            <a:spLocks noGrp="1"/>
          </p:cNvSpPr>
          <p:nvPr>
            <p:ph type="ftr" sz="quarter" idx="4"/>
          </p:nvPr>
        </p:nvSpPr>
        <p:spPr>
          <a:xfrm>
            <a:off x="1257420" y="9431814"/>
            <a:ext cx="4853652" cy="496411"/>
          </a:xfrm>
          <a:prstGeom prst="rect">
            <a:avLst/>
          </a:prstGeom>
        </p:spPr>
        <p:txBody>
          <a:bodyPr vert="horz" lIns="91303" tIns="45651" rIns="91303" bIns="45651"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53821" y="9430091"/>
            <a:ext cx="542281" cy="496411"/>
          </a:xfrm>
          <a:prstGeom prst="rect">
            <a:avLst/>
          </a:prstGeom>
        </p:spPr>
        <p:txBody>
          <a:bodyPr vert="horz" lIns="91303" tIns="45651" rIns="91303" bIns="45651"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1800" y="273050"/>
            <a:ext cx="5862638" cy="43973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1836" indent="-285321">
              <a:defRPr>
                <a:solidFill>
                  <a:schemeClr val="tx1"/>
                </a:solidFill>
                <a:latin typeface="Arial" charset="0"/>
              </a:defRPr>
            </a:lvl2pPr>
            <a:lvl3pPr marL="1141286" indent="-228257">
              <a:defRPr>
                <a:solidFill>
                  <a:schemeClr val="tx1"/>
                </a:solidFill>
                <a:latin typeface="Arial" charset="0"/>
              </a:defRPr>
            </a:lvl3pPr>
            <a:lvl4pPr marL="1597800" indent="-228257">
              <a:defRPr>
                <a:solidFill>
                  <a:schemeClr val="tx1"/>
                </a:solidFill>
                <a:latin typeface="Arial" charset="0"/>
              </a:defRPr>
            </a:lvl4pPr>
            <a:lvl5pPr marL="2054314" indent="-228257">
              <a:defRPr>
                <a:solidFill>
                  <a:schemeClr val="tx1"/>
                </a:solidFill>
                <a:latin typeface="Arial" charset="0"/>
              </a:defRPr>
            </a:lvl5pPr>
            <a:lvl6pPr marL="2510828" indent="-228257" fontAlgn="base">
              <a:spcBef>
                <a:spcPct val="0"/>
              </a:spcBef>
              <a:spcAft>
                <a:spcPct val="0"/>
              </a:spcAft>
              <a:defRPr>
                <a:solidFill>
                  <a:schemeClr val="tx1"/>
                </a:solidFill>
                <a:latin typeface="Arial" charset="0"/>
              </a:defRPr>
            </a:lvl6pPr>
            <a:lvl7pPr marL="2967342" indent="-228257" fontAlgn="base">
              <a:spcBef>
                <a:spcPct val="0"/>
              </a:spcBef>
              <a:spcAft>
                <a:spcPct val="0"/>
              </a:spcAft>
              <a:defRPr>
                <a:solidFill>
                  <a:schemeClr val="tx1"/>
                </a:solidFill>
                <a:latin typeface="Arial" charset="0"/>
              </a:defRPr>
            </a:lvl7pPr>
            <a:lvl8pPr marL="3423857" indent="-228257" fontAlgn="base">
              <a:spcBef>
                <a:spcPct val="0"/>
              </a:spcBef>
              <a:spcAft>
                <a:spcPct val="0"/>
              </a:spcAft>
              <a:defRPr>
                <a:solidFill>
                  <a:schemeClr val="tx1"/>
                </a:solidFill>
                <a:latin typeface="Arial" charset="0"/>
              </a:defRPr>
            </a:lvl8pPr>
            <a:lvl9pPr marL="3880371" indent="-228257"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1103544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5123676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2608785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02/10/2018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02/10/2018</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gov.uk/government/statistics/tribunals-and-gender-recognitions-certificates-statistics-quarterly-january-to-march-2018"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www.sendpathfinder.co.uk/send-single-route-of-redress-national-trial" TargetMode="External"/><Relationship Id="rId2" Type="http://schemas.openxmlformats.org/officeDocument/2006/relationships/hyperlink" Target="mailto:SENDdeliverysupport@mottmac.com"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23528" y="4342422"/>
            <a:ext cx="8568952" cy="1470025"/>
          </a:xfrm>
        </p:spPr>
        <p:txBody>
          <a:bodyPr rtlCol="0"/>
          <a:lstStyle/>
          <a:p>
            <a:pPr algn="ctr"/>
            <a:r>
              <a:rPr lang="en-GB" sz="3600" b="0" dirty="0"/>
              <a:t>DfE Update</a:t>
            </a:r>
          </a:p>
        </p:txBody>
      </p:sp>
      <p:sp>
        <p:nvSpPr>
          <p:cNvPr id="2051" name="Subtitle 4"/>
          <p:cNvSpPr>
            <a:spLocks noGrp="1"/>
          </p:cNvSpPr>
          <p:nvPr>
            <p:ph type="subTitle" idx="1"/>
          </p:nvPr>
        </p:nvSpPr>
        <p:spPr>
          <a:xfrm>
            <a:off x="827584" y="4673319"/>
            <a:ext cx="7632266" cy="2044981"/>
          </a:xfrm>
        </p:spPr>
        <p:txBody>
          <a:bodyPr/>
          <a:lstStyle/>
          <a:p>
            <a:pPr algn="ctr"/>
            <a:endParaRPr lang="en-GB" sz="2400" b="0" dirty="0"/>
          </a:p>
          <a:p>
            <a:pPr algn="ctr"/>
            <a:endParaRPr lang="en-GB" sz="2400" b="0" dirty="0"/>
          </a:p>
          <a:p>
            <a:pPr algn="ctr"/>
            <a:r>
              <a:rPr lang="en-GB" sz="2400" b="0" dirty="0"/>
              <a:t>Wednesday 3 October 2018</a:t>
            </a:r>
            <a:br>
              <a:rPr lang="en-GB" altLang="en-US" sz="2400" b="0" dirty="0">
                <a:latin typeface="Arial" charset="0"/>
                <a:cs typeface="Arial" charset="0"/>
              </a:rPr>
            </a:br>
            <a:endParaRPr lang="en-GB" altLang="en-US" b="0" dirty="0">
              <a:latin typeface="Arial" charset="0"/>
              <a:cs typeface="Arial" charset="0"/>
            </a:endParaRPr>
          </a:p>
        </p:txBody>
      </p:sp>
      <p:sp>
        <p:nvSpPr>
          <p:cNvPr id="2052" name="Rectangle 1"/>
          <p:cNvSpPr>
            <a:spLocks noChangeArrowheads="1"/>
          </p:cNvSpPr>
          <p:nvPr/>
        </p:nvSpPr>
        <p:spPr bwMode="auto">
          <a:xfrm>
            <a:off x="2339975" y="6350000"/>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843192"/>
            <a:ext cx="6408712" cy="2605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 name="Rectangle 1"/>
          <p:cNvSpPr/>
          <p:nvPr/>
        </p:nvSpPr>
        <p:spPr>
          <a:xfrm>
            <a:off x="2120246" y="528047"/>
            <a:ext cx="5256584" cy="954107"/>
          </a:xfrm>
          <a:prstGeom prst="rect">
            <a:avLst/>
          </a:prstGeom>
        </p:spPr>
        <p:txBody>
          <a:bodyPr wrap="square">
            <a:spAutoFit/>
          </a:bodyPr>
          <a:lstStyle/>
          <a:p>
            <a:pPr algn="ctr"/>
            <a:r>
              <a:rPr lang="en-GB" sz="2800" dirty="0"/>
              <a:t>NatSIP National Working Day and HoSS Event</a:t>
            </a:r>
          </a:p>
        </p:txBody>
      </p:sp>
      <p:pic>
        <p:nvPicPr>
          <p:cNvPr id="6" name="Picture 5"/>
          <p:cNvPicPr>
            <a:picLocks noChangeAspect="1"/>
          </p:cNvPicPr>
          <p:nvPr/>
        </p:nvPicPr>
        <p:blipFill>
          <a:blip r:embed="rId4"/>
          <a:stretch>
            <a:fillRect/>
          </a:stretch>
        </p:blipFill>
        <p:spPr>
          <a:xfrm>
            <a:off x="395536" y="639661"/>
            <a:ext cx="1806316" cy="553145"/>
          </a:xfrm>
          <a:prstGeom prst="rect">
            <a:avLst/>
          </a:prstGeom>
        </p:spPr>
      </p:pic>
      <p:pic>
        <p:nvPicPr>
          <p:cNvPr id="7" name="Picture 6"/>
          <p:cNvPicPr>
            <a:picLocks noChangeAspect="1"/>
          </p:cNvPicPr>
          <p:nvPr/>
        </p:nvPicPr>
        <p:blipFill>
          <a:blip r:embed="rId5"/>
          <a:stretch>
            <a:fillRect/>
          </a:stretch>
        </p:blipFill>
        <p:spPr>
          <a:xfrm>
            <a:off x="7380312" y="572491"/>
            <a:ext cx="1258948" cy="744355"/>
          </a:xfrm>
          <a:prstGeom prst="rect">
            <a:avLst/>
          </a:prstGeom>
        </p:spPr>
      </p:pic>
    </p:spTree>
    <p:extLst>
      <p:ext uri="{BB962C8B-B14F-4D97-AF65-F5344CB8AC3E}">
        <p14:creationId xmlns:p14="http://schemas.microsoft.com/office/powerpoint/2010/main" val="1680545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49553"/>
            <a:ext cx="7886700" cy="4351338"/>
          </a:xfrm>
        </p:spPr>
        <p:txBody>
          <a:bodyPr>
            <a:normAutofit fontScale="85000" lnSpcReduction="20000"/>
          </a:bodyPr>
          <a:lstStyle/>
          <a:p>
            <a:r>
              <a:rPr lang="en-GB" sz="2400" b="0" dirty="0"/>
              <a:t>The 2014 reforms remain the right ones; we are committed to seeing them through. </a:t>
            </a:r>
          </a:p>
          <a:p>
            <a:r>
              <a:rPr lang="en-GB" sz="2400" b="0" dirty="0"/>
              <a:t>We are encouraged by the early evidence of the impact of their implementation in improving the lives of children and young people with SEND. </a:t>
            </a:r>
          </a:p>
          <a:p>
            <a:r>
              <a:rPr lang="en-GB" sz="2400" b="0" dirty="0"/>
              <a:t>The completion of the statutory transition to EHC plans is an important milestone, but we know there is much more to do to embed the changes and achieve consistency across the country. </a:t>
            </a:r>
          </a:p>
          <a:p>
            <a:r>
              <a:rPr lang="en-GB" sz="2400" b="0" dirty="0"/>
              <a:t>We want to focus on improving the quality of provision at SEN Support (as well as for those with EHC plans), and to improve the quality of EHC plans themselves – to improve outcomes for children and young people</a:t>
            </a:r>
          </a:p>
          <a:p>
            <a:endParaRPr lang="en-GB" dirty="0"/>
          </a:p>
        </p:txBody>
      </p:sp>
      <p:sp>
        <p:nvSpPr>
          <p:cNvPr id="4" name="Title 1"/>
          <p:cNvSpPr txBox="1">
            <a:spLocks/>
          </p:cNvSpPr>
          <p:nvPr/>
        </p:nvSpPr>
        <p:spPr>
          <a:xfrm>
            <a:off x="628650" y="301553"/>
            <a:ext cx="7886700" cy="726965"/>
          </a:xfrm>
          <a:prstGeom prst="rect">
            <a:avLst/>
          </a:prstGeom>
        </p:spPr>
        <p:style>
          <a:lnRef idx="2">
            <a:schemeClr val="accent2"/>
          </a:lnRef>
          <a:fillRef idx="1">
            <a:schemeClr val="lt1"/>
          </a:fillRef>
          <a:effectRef idx="0">
            <a:schemeClr val="accent2"/>
          </a:effectRef>
          <a:fontRef idx="minor">
            <a:schemeClr val="dk1"/>
          </a:fontRef>
        </p:style>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a:t>Moving forward - Key DfE messages and priorities</a:t>
            </a:r>
          </a:p>
        </p:txBody>
      </p:sp>
    </p:spTree>
    <p:extLst>
      <p:ext uri="{BB962C8B-B14F-4D97-AF65-F5344CB8AC3E}">
        <p14:creationId xmlns:p14="http://schemas.microsoft.com/office/powerpoint/2010/main" val="286316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GB" b="0" dirty="0"/>
              <a:t>SEND policy and priorities</a:t>
            </a:r>
          </a:p>
        </p:txBody>
      </p:sp>
      <p:sp>
        <p:nvSpPr>
          <p:cNvPr id="3" name="Content Placeholder 2"/>
          <p:cNvSpPr>
            <a:spLocks noGrp="1"/>
          </p:cNvSpPr>
          <p:nvPr>
            <p:ph idx="1"/>
          </p:nvPr>
        </p:nvSpPr>
        <p:spPr>
          <a:xfrm>
            <a:off x="628650" y="1160585"/>
            <a:ext cx="7886700" cy="5374822"/>
          </a:xfrm>
        </p:spPr>
        <p:txBody>
          <a:bodyPr>
            <a:normAutofit lnSpcReduction="10000"/>
          </a:bodyPr>
          <a:lstStyle/>
          <a:p>
            <a:r>
              <a:rPr lang="en-GB" dirty="0"/>
              <a:t>Important challenges still remain, as highlighted by several recent reports</a:t>
            </a:r>
          </a:p>
          <a:p>
            <a:pPr lvl="1"/>
            <a:r>
              <a:rPr lang="en-GB" dirty="0"/>
              <a:t>Ofsted / CQC’s report after Year One of inspections; the Lenehan report into residential special schools; the APPG on autism; the Bercow review 10 years on report</a:t>
            </a:r>
          </a:p>
          <a:p>
            <a:r>
              <a:rPr lang="en-GB" dirty="0"/>
              <a:t>Common themes include:</a:t>
            </a:r>
          </a:p>
          <a:p>
            <a:pPr lvl="1"/>
            <a:r>
              <a:rPr lang="en-GB" dirty="0"/>
              <a:t>significant variability in delivery between areas; </a:t>
            </a:r>
          </a:p>
          <a:p>
            <a:pPr lvl="1"/>
            <a:r>
              <a:rPr lang="en-GB" dirty="0"/>
              <a:t>importance of high quality strategic leadership, especially for effective assessment processes and joint working between education, health and care services;</a:t>
            </a:r>
          </a:p>
          <a:p>
            <a:pPr lvl="1"/>
            <a:r>
              <a:rPr lang="en-GB" dirty="0"/>
              <a:t>concerns over the way in which mainstream schools support pupils with SEN;</a:t>
            </a:r>
          </a:p>
          <a:p>
            <a:pPr lvl="1"/>
            <a:r>
              <a:rPr lang="en-GB" dirty="0"/>
              <a:t>Increasing pressure on resource, including for schools, high needs budgets, and health / social care;</a:t>
            </a:r>
          </a:p>
          <a:p>
            <a:endParaRPr lang="en-GB" dirty="0"/>
          </a:p>
        </p:txBody>
      </p:sp>
    </p:spTree>
    <p:extLst>
      <p:ext uri="{BB962C8B-B14F-4D97-AF65-F5344CB8AC3E}">
        <p14:creationId xmlns:p14="http://schemas.microsoft.com/office/powerpoint/2010/main" val="3843043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GB" b="0" dirty="0"/>
              <a:t>SEND policy and priorities</a:t>
            </a:r>
          </a:p>
        </p:txBody>
      </p:sp>
      <p:sp>
        <p:nvSpPr>
          <p:cNvPr id="3" name="Content Placeholder 2"/>
          <p:cNvSpPr>
            <a:spLocks noGrp="1"/>
          </p:cNvSpPr>
          <p:nvPr>
            <p:ph idx="1"/>
          </p:nvPr>
        </p:nvSpPr>
        <p:spPr>
          <a:xfrm>
            <a:off x="628650" y="1160585"/>
            <a:ext cx="7886700" cy="5374822"/>
          </a:xfrm>
        </p:spPr>
        <p:txBody>
          <a:bodyPr>
            <a:normAutofit fontScale="92500"/>
          </a:bodyPr>
          <a:lstStyle/>
          <a:p>
            <a:r>
              <a:rPr lang="en-GB" dirty="0"/>
              <a:t>The Department has two key priorities for SEND:</a:t>
            </a:r>
          </a:p>
          <a:p>
            <a:pPr marL="742950" lvl="1" indent="-285750"/>
            <a:r>
              <a:rPr lang="en-GB" b="1" dirty="0"/>
              <a:t>embed the SEND reforms</a:t>
            </a:r>
            <a:r>
              <a:rPr lang="en-GB" dirty="0"/>
              <a:t>, to deliver the wider benefits, culture and improved experiences envisaged by the 2014 Act</a:t>
            </a:r>
          </a:p>
          <a:p>
            <a:pPr marL="742950" lvl="1" indent="-285750"/>
            <a:r>
              <a:rPr lang="en-GB" dirty="0"/>
              <a:t>ensure the </a:t>
            </a:r>
            <a:r>
              <a:rPr lang="en-GB" b="1" dirty="0"/>
              <a:t>services and provision in local areas </a:t>
            </a:r>
            <a:r>
              <a:rPr lang="en-GB" dirty="0"/>
              <a:t>can meet special educational needs as effectively as possible </a:t>
            </a:r>
          </a:p>
          <a:p>
            <a:pPr marL="285750" indent="-285750"/>
            <a:r>
              <a:rPr lang="en-GB" dirty="0"/>
              <a:t>Our 2018-19 delivery support focuses on:</a:t>
            </a:r>
          </a:p>
          <a:p>
            <a:pPr lvl="1"/>
            <a:r>
              <a:rPr lang="en-GB" dirty="0"/>
              <a:t>supporting LAs and their partners to embed the SEND reforms</a:t>
            </a:r>
          </a:p>
          <a:p>
            <a:pPr lvl="1"/>
            <a:r>
              <a:rPr lang="en-GB" dirty="0"/>
              <a:t>supporting the workforce in schools and colleges to meet as wide a range of needs as possible</a:t>
            </a:r>
          </a:p>
          <a:p>
            <a:pPr lvl="1"/>
            <a:r>
              <a:rPr lang="en-GB" dirty="0"/>
              <a:t>ensuring children, young people and parents are well-informed and at the heart of decision-making (both individually and strategically)</a:t>
            </a:r>
          </a:p>
          <a:p>
            <a:pPr lvl="1"/>
            <a:r>
              <a:rPr lang="en-GB" dirty="0"/>
              <a:t>developing innovative practice in alternative provision</a:t>
            </a:r>
          </a:p>
          <a:p>
            <a:pPr lvl="1"/>
            <a:endParaRPr lang="en-GB" dirty="0"/>
          </a:p>
        </p:txBody>
      </p:sp>
    </p:spTree>
    <p:extLst>
      <p:ext uri="{BB962C8B-B14F-4D97-AF65-F5344CB8AC3E}">
        <p14:creationId xmlns:p14="http://schemas.microsoft.com/office/powerpoint/2010/main" val="2341629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95536" y="332656"/>
            <a:ext cx="8569325" cy="1125538"/>
          </a:xfrm>
        </p:spPr>
        <p:txBody>
          <a:bodyPr/>
          <a:lstStyle/>
          <a:p>
            <a:r>
              <a:rPr lang="en-GB" b="0" dirty="0">
                <a:cs typeface="Arial" panose="020B0604020202020204" pitchFamily="34" charset="0"/>
              </a:rPr>
              <a:t>What successful implementation of the SEND reforms looks like</a:t>
            </a:r>
            <a:endParaRPr lang="en-GB" altLang="en-US" dirty="0"/>
          </a:p>
        </p:txBody>
      </p:sp>
      <p:sp>
        <p:nvSpPr>
          <p:cNvPr id="5" name="TextBox 4"/>
          <p:cNvSpPr txBox="1">
            <a:spLocks noChangeArrowheads="1"/>
          </p:cNvSpPr>
          <p:nvPr/>
        </p:nvSpPr>
        <p:spPr bwMode="auto">
          <a:xfrm>
            <a:off x="250824" y="1844675"/>
            <a:ext cx="259298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1. </a:t>
            </a:r>
            <a:r>
              <a:rPr lang="en-GB" altLang="en-US" dirty="0"/>
              <a:t>C</a:t>
            </a:r>
            <a:r>
              <a:rPr lang="en-GB" altLang="en-US" dirty="0">
                <a:latin typeface="+mn-lt"/>
                <a:cs typeface="Arial" panose="020B0604020202020204" pitchFamily="34" charset="0"/>
              </a:rPr>
              <a:t>o-production </a:t>
            </a:r>
            <a:r>
              <a:rPr lang="en-GB" altLang="en-US" b="0" dirty="0">
                <a:latin typeface="+mn-lt"/>
                <a:cs typeface="Arial" panose="020B0604020202020204" pitchFamily="34" charset="0"/>
              </a:rPr>
              <a:t>with </a:t>
            </a:r>
            <a:r>
              <a:rPr lang="en-GB" altLang="en-US" b="0" dirty="0"/>
              <a:t>children, young people and parents</a:t>
            </a:r>
          </a:p>
        </p:txBody>
      </p:sp>
      <p:sp>
        <p:nvSpPr>
          <p:cNvPr id="6" name="TextBox 5"/>
          <p:cNvSpPr txBox="1">
            <a:spLocks noChangeArrowheads="1"/>
          </p:cNvSpPr>
          <p:nvPr/>
        </p:nvSpPr>
        <p:spPr bwMode="auto">
          <a:xfrm>
            <a:off x="3067964" y="1490732"/>
            <a:ext cx="3062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US" altLang="en-US" b="0" dirty="0"/>
              <a:t>2. All parties meet their </a:t>
            </a:r>
            <a:r>
              <a:rPr lang="en-US" altLang="en-US" dirty="0"/>
              <a:t>statutory </a:t>
            </a:r>
            <a:r>
              <a:rPr lang="en-GB" altLang="en-US" dirty="0"/>
              <a:t>duties</a:t>
            </a:r>
          </a:p>
        </p:txBody>
      </p:sp>
      <p:sp>
        <p:nvSpPr>
          <p:cNvPr id="7" name="TextBox 6"/>
          <p:cNvSpPr txBox="1">
            <a:spLocks noChangeArrowheads="1"/>
          </p:cNvSpPr>
          <p:nvPr/>
        </p:nvSpPr>
        <p:spPr bwMode="auto">
          <a:xfrm>
            <a:off x="5768893" y="2018251"/>
            <a:ext cx="30940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3. </a:t>
            </a:r>
            <a:r>
              <a:rPr lang="en-GB" b="0" dirty="0">
                <a:cs typeface="Arial" panose="020B0604020202020204" pitchFamily="34" charset="0"/>
              </a:rPr>
              <a:t>Increased satisfaction with access to </a:t>
            </a:r>
            <a:r>
              <a:rPr lang="en-GB" dirty="0">
                <a:cs typeface="Arial" panose="020B0604020202020204" pitchFamily="34" charset="0"/>
              </a:rPr>
              <a:t>local services</a:t>
            </a:r>
            <a:endParaRPr lang="en-GB" altLang="en-US" dirty="0"/>
          </a:p>
        </p:txBody>
      </p:sp>
      <p:sp>
        <p:nvSpPr>
          <p:cNvPr id="8" name="TextBox 7"/>
          <p:cNvSpPr txBox="1">
            <a:spLocks noChangeArrowheads="1"/>
          </p:cNvSpPr>
          <p:nvPr/>
        </p:nvSpPr>
        <p:spPr bwMode="auto">
          <a:xfrm>
            <a:off x="6134474" y="3356992"/>
            <a:ext cx="2698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4. </a:t>
            </a:r>
            <a:r>
              <a:rPr lang="en-GB" dirty="0">
                <a:cs typeface="Arial" panose="020B0604020202020204" pitchFamily="34" charset="0"/>
              </a:rPr>
              <a:t>Accurate and timely identification </a:t>
            </a:r>
            <a:r>
              <a:rPr lang="en-GB" b="0" dirty="0">
                <a:cs typeface="Arial" panose="020B0604020202020204" pitchFamily="34" charset="0"/>
              </a:rPr>
              <a:t>of SEN and disability</a:t>
            </a:r>
            <a:endParaRPr lang="en-GB" altLang="en-US" dirty="0"/>
          </a:p>
        </p:txBody>
      </p:sp>
      <p:sp>
        <p:nvSpPr>
          <p:cNvPr id="10" name="TextBox 9"/>
          <p:cNvSpPr txBox="1">
            <a:spLocks noChangeArrowheads="1"/>
          </p:cNvSpPr>
          <p:nvPr/>
        </p:nvSpPr>
        <p:spPr bwMode="auto">
          <a:xfrm>
            <a:off x="5414936" y="4771410"/>
            <a:ext cx="3095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cs typeface="Arial" charset="0"/>
              </a:rPr>
              <a:t>5. </a:t>
            </a:r>
            <a:r>
              <a:rPr lang="en-GB" altLang="en-US" dirty="0">
                <a:cs typeface="Arial" charset="0"/>
              </a:rPr>
              <a:t>Improved attainment and narrowing of gap </a:t>
            </a:r>
            <a:r>
              <a:rPr lang="en-GB" altLang="en-US" b="0" dirty="0">
                <a:cs typeface="Arial" charset="0"/>
              </a:rPr>
              <a:t>for CYP with SEND </a:t>
            </a:r>
            <a:endParaRPr lang="en-GB" altLang="en-US" b="0" dirty="0"/>
          </a:p>
        </p:txBody>
      </p:sp>
      <p:sp>
        <p:nvSpPr>
          <p:cNvPr id="11" name="TextBox 10"/>
          <p:cNvSpPr txBox="1">
            <a:spLocks noChangeArrowheads="1"/>
          </p:cNvSpPr>
          <p:nvPr/>
        </p:nvSpPr>
        <p:spPr bwMode="auto">
          <a:xfrm>
            <a:off x="2525686" y="5613616"/>
            <a:ext cx="28892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6. Strong focus on those at </a:t>
            </a:r>
            <a:r>
              <a:rPr lang="en-GB" altLang="en-US" dirty="0"/>
              <a:t>SEN Support </a:t>
            </a:r>
          </a:p>
          <a:p>
            <a:pPr eaLnBrk="1" hangingPunct="1">
              <a:spcBef>
                <a:spcPct val="0"/>
              </a:spcBef>
              <a:buFontTx/>
              <a:buNone/>
            </a:pPr>
            <a:endParaRPr lang="en-GB" altLang="en-US" sz="1800" b="0" dirty="0"/>
          </a:p>
        </p:txBody>
      </p:sp>
      <p:sp>
        <p:nvSpPr>
          <p:cNvPr id="12" name="TextBox 11"/>
          <p:cNvSpPr txBox="1">
            <a:spLocks noChangeArrowheads="1"/>
          </p:cNvSpPr>
          <p:nvPr/>
        </p:nvSpPr>
        <p:spPr bwMode="auto">
          <a:xfrm>
            <a:off x="479245" y="4295727"/>
            <a:ext cx="30963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go on to </a:t>
            </a:r>
            <a:r>
              <a:rPr lang="en-GB" dirty="0">
                <a:cs typeface="Arial" panose="020B0604020202020204" pitchFamily="34" charset="0"/>
              </a:rPr>
              <a:t>post-16 education, training &amp; employment</a:t>
            </a:r>
          </a:p>
          <a:p>
            <a:pPr eaLnBrk="1" hangingPunct="1">
              <a:spcBef>
                <a:spcPct val="0"/>
              </a:spcBef>
              <a:buFontTx/>
              <a:buNone/>
            </a:pPr>
            <a:endParaRPr lang="en-GB" altLang="en-US" b="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5897" y="2230965"/>
            <a:ext cx="2379039" cy="272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a:spLocks noChangeArrowheads="1"/>
          </p:cNvSpPr>
          <p:nvPr/>
        </p:nvSpPr>
        <p:spPr bwMode="auto">
          <a:xfrm>
            <a:off x="409807" y="3212976"/>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8. Improved </a:t>
            </a:r>
            <a:r>
              <a:rPr lang="en-GB" altLang="en-US" dirty="0"/>
              <a:t>parental confidence</a:t>
            </a:r>
            <a:endParaRPr lang="en-GB" dirty="0">
              <a:cs typeface="Arial" panose="020B0604020202020204" pitchFamily="34" charset="0"/>
            </a:endParaRPr>
          </a:p>
          <a:p>
            <a:pPr eaLnBrk="1" hangingPunct="1">
              <a:spcBef>
                <a:spcPct val="0"/>
              </a:spcBef>
              <a:buFontTx/>
              <a:buNone/>
            </a:pPr>
            <a:endParaRPr lang="en-GB" altLang="en-US" b="0" dirty="0"/>
          </a:p>
        </p:txBody>
      </p:sp>
    </p:spTree>
    <p:extLst>
      <p:ext uri="{BB962C8B-B14F-4D97-AF65-F5344CB8AC3E}">
        <p14:creationId xmlns:p14="http://schemas.microsoft.com/office/powerpoint/2010/main" val="2841056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268760"/>
            <a:ext cx="8136904" cy="1446550"/>
          </a:xfrm>
          <a:prstGeom prst="rect">
            <a:avLst/>
          </a:prstGeom>
        </p:spPr>
        <p:txBody>
          <a:bodyPr wrap="square">
            <a:spAutoFit/>
          </a:bodyPr>
          <a:lstStyle/>
          <a:p>
            <a:pPr hangingPunct="0"/>
            <a:endParaRPr lang="en-GB" sz="2200" dirty="0">
              <a:latin typeface="Arial" panose="020B0604020202020204" pitchFamily="34" charset="0"/>
              <a:cs typeface="Arial" panose="020B0604020202020204" pitchFamily="34" charset="0"/>
            </a:endParaRPr>
          </a:p>
          <a:p>
            <a:pPr hangingPunct="0"/>
            <a:endParaRPr lang="en-GB" sz="2200" dirty="0">
              <a:latin typeface="Arial" panose="020B0604020202020204" pitchFamily="34" charset="0"/>
              <a:cs typeface="Arial" panose="020B0604020202020204" pitchFamily="34" charset="0"/>
            </a:endParaRPr>
          </a:p>
          <a:p>
            <a:pPr hangingPunct="0"/>
            <a:endParaRPr lang="en-GB" sz="22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2200" dirty="0">
              <a:latin typeface="Arial" panose="020B0604020202020204" pitchFamily="34" charset="0"/>
              <a:cs typeface="Arial" panose="020B0604020202020204" pitchFamily="34" charset="0"/>
            </a:endParaRPr>
          </a:p>
        </p:txBody>
      </p:sp>
      <p:sp>
        <p:nvSpPr>
          <p:cNvPr id="3" name="Title 1"/>
          <p:cNvSpPr txBox="1">
            <a:spLocks/>
          </p:cNvSpPr>
          <p:nvPr/>
        </p:nvSpPr>
        <p:spPr>
          <a:xfrm>
            <a:off x="539552" y="476672"/>
            <a:ext cx="6976040" cy="58357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700" dirty="0">
              <a:solidFill>
                <a:schemeClr val="accent1">
                  <a:lumMod val="50000"/>
                </a:schemeClr>
              </a:solidFill>
              <a:latin typeface="Arial" panose="020B0604020202020204" pitchFamily="34" charset="0"/>
              <a:cs typeface="Arial" panose="020B0604020202020204" pitchFamily="34" charset="0"/>
            </a:endParaRPr>
          </a:p>
        </p:txBody>
      </p:sp>
      <p:sp>
        <p:nvSpPr>
          <p:cNvPr id="4" name="Rectangle 3"/>
          <p:cNvSpPr/>
          <p:nvPr/>
        </p:nvSpPr>
        <p:spPr>
          <a:xfrm>
            <a:off x="630113" y="188640"/>
            <a:ext cx="7943224" cy="4985980"/>
          </a:xfrm>
          <a:prstGeom prst="rect">
            <a:avLst/>
          </a:prstGeom>
        </p:spPr>
        <p:txBody>
          <a:bodyPr wrap="square">
            <a:spAutoFit/>
          </a:bodyPr>
          <a:lstStyle/>
          <a:p>
            <a:pPr marL="457200" indent="-457200">
              <a:buAutoNum type="arabicPeriod"/>
            </a:pPr>
            <a:r>
              <a:rPr lang="en-GB" altLang="en-US" sz="2000" b="1" dirty="0"/>
              <a:t>C</a:t>
            </a:r>
            <a:r>
              <a:rPr lang="en-GB" altLang="en-US" sz="2000" b="1" dirty="0">
                <a:cs typeface="Arial" panose="020B0604020202020204" pitchFamily="34" charset="0"/>
              </a:rPr>
              <a:t>o-production</a:t>
            </a:r>
            <a:r>
              <a:rPr lang="en-GB" altLang="en-US" sz="2000" dirty="0">
                <a:cs typeface="Arial" panose="020B0604020202020204" pitchFamily="34" charset="0"/>
              </a:rPr>
              <a:t> with </a:t>
            </a:r>
            <a:r>
              <a:rPr lang="en-GB" altLang="en-US" sz="2000" dirty="0"/>
              <a:t>children, young people and parents– </a:t>
            </a:r>
          </a:p>
          <a:p>
            <a:pPr marL="457200" indent="-457200">
              <a:buAutoNum type="arabicPeriod"/>
            </a:pPr>
            <a:endParaRPr lang="en-GB" sz="2000" dirty="0"/>
          </a:p>
          <a:p>
            <a:pPr marL="342900" indent="-342900">
              <a:buFont typeface="Arial" panose="020B0604020202020204" pitchFamily="34" charset="0"/>
              <a:buChar char="•"/>
            </a:pPr>
            <a:r>
              <a:rPr lang="en-GB" sz="2000" b="1" dirty="0"/>
              <a:t>Cambridgeshire (2017) </a:t>
            </a:r>
            <a:r>
              <a:rPr lang="en-GB" sz="2000" dirty="0"/>
              <a:t>- Leaders consult with, and work alongside, parents and carers to co-produce a range of services, advice and guidance. </a:t>
            </a:r>
          </a:p>
          <a:p>
            <a:pPr marL="342900" indent="-342900">
              <a:buFont typeface="Arial" panose="020B0604020202020204" pitchFamily="34" charset="0"/>
              <a:buChar char="•"/>
            </a:pPr>
            <a:r>
              <a:rPr lang="en-GB" sz="2000" b="1" dirty="0"/>
              <a:t>Northamptonshire (2017)</a:t>
            </a:r>
            <a:r>
              <a:rPr lang="en-GB" sz="2000" dirty="0"/>
              <a:t> - The local area has embraced co-production, consulting with children, young people and their families in order to improve services. </a:t>
            </a:r>
          </a:p>
          <a:p>
            <a:pPr marL="342900" indent="-342900">
              <a:buFont typeface="Arial" panose="020B0604020202020204" pitchFamily="34" charset="0"/>
              <a:buChar char="•"/>
            </a:pPr>
            <a:r>
              <a:rPr lang="en-GB" sz="2000" b="1" dirty="0"/>
              <a:t>Wigan</a:t>
            </a:r>
            <a:r>
              <a:rPr lang="en-GB" sz="2000" dirty="0"/>
              <a:t> </a:t>
            </a:r>
            <a:r>
              <a:rPr lang="en-GB" sz="2000" b="1" dirty="0"/>
              <a:t>(2018)</a:t>
            </a:r>
            <a:r>
              <a:rPr lang="en-GB" sz="2000" dirty="0"/>
              <a:t> - The local parent carer forum is a valued partner. Engagement and co-production is a strength of Wigan. The local PCF has been instrumental in putting together the new local offer and the co-production of the planned neuro-developmental pathway. Children and young people also play an important role.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endParaRPr lang="en-GB" dirty="0"/>
          </a:p>
        </p:txBody>
      </p:sp>
      <p:sp>
        <p:nvSpPr>
          <p:cNvPr id="5" name="TextBox 4"/>
          <p:cNvSpPr txBox="1">
            <a:spLocks noChangeArrowheads="1"/>
          </p:cNvSpPr>
          <p:nvPr/>
        </p:nvSpPr>
        <p:spPr bwMode="auto">
          <a:xfrm>
            <a:off x="630113" y="4432492"/>
            <a:ext cx="8173221"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US" altLang="en-US" b="0" dirty="0"/>
              <a:t>2. All parties meet their statutory duties </a:t>
            </a:r>
            <a:r>
              <a:rPr lang="en-GB" altLang="en-US" dirty="0"/>
              <a:t>– </a:t>
            </a:r>
          </a:p>
          <a:p>
            <a:pPr marL="342900" indent="-342900"/>
            <a:r>
              <a:rPr lang="en-GB" dirty="0"/>
              <a:t>St Helens (2018) </a:t>
            </a:r>
            <a:r>
              <a:rPr lang="en-GB" b="0" dirty="0"/>
              <a:t>- Across the local area, leaders and managers ensure that the statutory duties, as set out in the code of practice, are at the heart of the work of services working with children and young people who have SEN and/or disabilities. </a:t>
            </a:r>
          </a:p>
        </p:txBody>
      </p:sp>
    </p:spTree>
    <p:extLst>
      <p:ext uri="{BB962C8B-B14F-4D97-AF65-F5344CB8AC3E}">
        <p14:creationId xmlns:p14="http://schemas.microsoft.com/office/powerpoint/2010/main" val="187636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r>
              <a:rPr lang="en-GB" altLang="en-US" b="0" dirty="0"/>
              <a:t>3</a:t>
            </a:r>
            <a:r>
              <a:rPr lang="en-GB" altLang="en-US" sz="2800" b="0" dirty="0"/>
              <a:t>. </a:t>
            </a:r>
            <a:r>
              <a:rPr lang="en-GB" sz="2800" b="0" dirty="0">
                <a:cs typeface="Arial" panose="020B0604020202020204" pitchFamily="34" charset="0"/>
              </a:rPr>
              <a:t>Increased satisfaction with access to local services – </a:t>
            </a:r>
          </a:p>
        </p:txBody>
      </p:sp>
      <p:sp>
        <p:nvSpPr>
          <p:cNvPr id="3" name="Content Placeholder 2"/>
          <p:cNvSpPr>
            <a:spLocks noGrp="1"/>
          </p:cNvSpPr>
          <p:nvPr>
            <p:ph idx="1"/>
          </p:nvPr>
        </p:nvSpPr>
        <p:spPr>
          <a:xfrm>
            <a:off x="645506" y="1268760"/>
            <a:ext cx="7886700" cy="5374822"/>
          </a:xfrm>
        </p:spPr>
        <p:txBody>
          <a:bodyPr>
            <a:normAutofit/>
          </a:bodyPr>
          <a:lstStyle/>
          <a:p>
            <a:r>
              <a:rPr lang="en-GB" dirty="0"/>
              <a:t>Hackney </a:t>
            </a:r>
            <a:r>
              <a:rPr lang="en-GB" b="0" dirty="0"/>
              <a:t>- The commissioned service for visual impairment is well regarded. </a:t>
            </a:r>
          </a:p>
          <a:p>
            <a:pPr marL="0" indent="0">
              <a:buNone/>
            </a:pPr>
            <a:endParaRPr lang="en-GB" b="0" dirty="0"/>
          </a:p>
          <a:p>
            <a:r>
              <a:rPr lang="en-GB" dirty="0"/>
              <a:t>Greenwich </a:t>
            </a:r>
            <a:r>
              <a:rPr lang="en-GB" b="0" dirty="0"/>
              <a:t>- High-quality support from Greenwich services specialising in hearing impairment, visual impairment and autistic spectrum disorders is consistently described as being of high quality by education settings and parents. </a:t>
            </a:r>
          </a:p>
          <a:p>
            <a:endParaRPr lang="en-GB" b="0" dirty="0"/>
          </a:p>
          <a:p>
            <a:r>
              <a:rPr lang="en-GB" sz="1800" dirty="0"/>
              <a:t>St Helens (2018) - </a:t>
            </a:r>
            <a:r>
              <a:rPr lang="en-GB" b="0" dirty="0"/>
              <a:t>The visual impairment service offers exceptional support to pupils, schools and families. Specialist staff go the extra mile to ensure that these children and young people are not disadvantaged in any way by their visual impairment. </a:t>
            </a:r>
          </a:p>
          <a:p>
            <a:endParaRPr lang="en-GB" dirty="0"/>
          </a:p>
          <a:p>
            <a:endParaRPr lang="en-GB" b="0" dirty="0"/>
          </a:p>
          <a:p>
            <a:endParaRPr lang="en-GB" b="0" dirty="0"/>
          </a:p>
          <a:p>
            <a:endParaRPr lang="en-GB" b="0" dirty="0"/>
          </a:p>
          <a:p>
            <a:endParaRPr lang="en-GB" dirty="0"/>
          </a:p>
        </p:txBody>
      </p:sp>
    </p:spTree>
    <p:extLst>
      <p:ext uri="{BB962C8B-B14F-4D97-AF65-F5344CB8AC3E}">
        <p14:creationId xmlns:p14="http://schemas.microsoft.com/office/powerpoint/2010/main" val="3560972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013" y="332656"/>
            <a:ext cx="7775575" cy="4679949"/>
          </a:xfrm>
        </p:spPr>
        <p:txBody>
          <a:bodyPr/>
          <a:lstStyle/>
          <a:p>
            <a:r>
              <a:rPr lang="en-GB" dirty="0"/>
              <a:t>Cambridgeshire (2017) - </a:t>
            </a:r>
            <a:r>
              <a:rPr lang="en-GB" b="0" dirty="0"/>
              <a:t>Specialist teams provide a swift and effective response to newly identified needs, for example the sensory support service becomes involved as soon as hearing impairment is identified at birth. </a:t>
            </a:r>
          </a:p>
          <a:p>
            <a:r>
              <a:rPr lang="en-GB" dirty="0"/>
              <a:t>Halton (2017) - </a:t>
            </a:r>
            <a:r>
              <a:rPr lang="en-GB" b="0" dirty="0"/>
              <a:t>Visual impairment services, audiology and teachers of the deaf provide effective support for CYP. Services are timely and of good quality. Their work is making a positive difference to the lives and development of these CYP. </a:t>
            </a:r>
          </a:p>
          <a:p>
            <a:r>
              <a:rPr lang="en-GB" dirty="0"/>
              <a:t>Newcastle (2018) -</a:t>
            </a:r>
            <a:r>
              <a:rPr lang="en-GB" b="0" dirty="0"/>
              <a:t> Services to identify, meet and support the needs of children and young people who have a visual or hearing impairment are a strength </a:t>
            </a:r>
          </a:p>
          <a:p>
            <a:r>
              <a:rPr lang="en-GB" dirty="0"/>
              <a:t>North Somerset (2018) - </a:t>
            </a:r>
            <a:r>
              <a:rPr lang="en-GB" b="0" dirty="0"/>
              <a:t>Examples of the SEND reforms being successfully implemented by a number of practitioners……the HI service was one such example. Timely, clear and helpful advice to schools and parents from this service is welcomed.</a:t>
            </a:r>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8</a:t>
            </a:fld>
            <a:endParaRPr lang="en-GB" dirty="0"/>
          </a:p>
        </p:txBody>
      </p:sp>
    </p:spTree>
    <p:extLst>
      <p:ext uri="{BB962C8B-B14F-4D97-AF65-F5344CB8AC3E}">
        <p14:creationId xmlns:p14="http://schemas.microsoft.com/office/powerpoint/2010/main" val="1698785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405235"/>
            <a:ext cx="7775575" cy="4679949"/>
          </a:xfrm>
        </p:spPr>
        <p:txBody>
          <a:bodyPr/>
          <a:lstStyle/>
          <a:p>
            <a:r>
              <a:rPr lang="en-GB" dirty="0"/>
              <a:t>Leeds (2016) - </a:t>
            </a:r>
            <a:r>
              <a:rPr lang="en-GB" b="0" dirty="0"/>
              <a:t>Parents and young people describe the benefits of school-based resourced provision. Children and young people access specialist support, including support provided by health services, while being included in all aspects of school life with other children. For example, in a resourced provision for deaf and hearing impaired children, deaf children learn about deaf culture that defines aspects of their lives that they have in common with other deaf people, while being included with their hearing peers.</a:t>
            </a:r>
          </a:p>
          <a:p>
            <a:r>
              <a:rPr lang="en-GB" dirty="0"/>
              <a:t>Middlesbrough: </a:t>
            </a:r>
            <a:r>
              <a:rPr lang="en-GB" b="0" dirty="0"/>
              <a:t>There is a strong and effective multi-agency approach to assessing and meeting the needs of children and young people who have a hearing or visual impairment at the schools with an additionally resourced provision. Pupils at these schools spoke to inspectors about how the specialist support they receive is helping them to learn well and make progress.</a:t>
            </a:r>
          </a:p>
        </p:txBody>
      </p:sp>
    </p:spTree>
    <p:extLst>
      <p:ext uri="{BB962C8B-B14F-4D97-AF65-F5344CB8AC3E}">
        <p14:creationId xmlns:p14="http://schemas.microsoft.com/office/powerpoint/2010/main" val="1368611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611558" y="1196752"/>
            <a:ext cx="799289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marL="342900" indent="-342900"/>
            <a:r>
              <a:rPr lang="en-GB" dirty="0"/>
              <a:t>Cornwall </a:t>
            </a:r>
            <a:r>
              <a:rPr lang="en-GB" b="0" dirty="0"/>
              <a:t>- Overall, 84% of EHC plans have been issued within 20 weeks. EHC plans are increasingly tailored to individual needs as a result of improved contributions from the professionals and agencies involved…..a very high proportion of health advice submitted within the required timescales. Health advice to inform EHC plans is child-centred, clear and comprehensive. </a:t>
            </a:r>
          </a:p>
          <a:p>
            <a:pPr marL="342900" indent="-342900"/>
            <a:r>
              <a:rPr lang="en-GB" dirty="0"/>
              <a:t>West Berkshire (2018) </a:t>
            </a:r>
            <a:r>
              <a:rPr lang="en-GB" b="0" dirty="0"/>
              <a:t>EHC plans are of good quality and completed on time. Professionals and members of the parent carer forum regularly check the quality of EHC plans. EHC plans include precise and relevant educational outcomes. Suitable provision is clearly identified. </a:t>
            </a:r>
          </a:p>
          <a:p>
            <a:pPr marL="342900" indent="-342900"/>
            <a:r>
              <a:rPr lang="en-GB" dirty="0"/>
              <a:t>Wigan </a:t>
            </a:r>
            <a:r>
              <a:rPr lang="en-GB" b="0" dirty="0"/>
              <a:t>- Leaders know what a good education, health and care (EHC) plan looks like. They have ensured that education, health and social care staff all contribute meaningfully to plans and that the voices of the child and family are evident.</a:t>
            </a:r>
          </a:p>
          <a:p>
            <a:pPr>
              <a:buNone/>
            </a:pPr>
            <a:endParaRPr lang="en-GB" b="0" dirty="0"/>
          </a:p>
          <a:p>
            <a:pPr eaLnBrk="1" hangingPunct="1">
              <a:spcBef>
                <a:spcPct val="0"/>
              </a:spcBef>
              <a:buFontTx/>
              <a:buNone/>
            </a:pPr>
            <a:endParaRPr lang="en-GB" altLang="en-US" dirty="0"/>
          </a:p>
        </p:txBody>
      </p:sp>
      <p:sp>
        <p:nvSpPr>
          <p:cNvPr id="4" name="Title 1"/>
          <p:cNvSpPr txBox="1">
            <a:spLocks/>
          </p:cNvSpPr>
          <p:nvPr/>
        </p:nvSpPr>
        <p:spPr>
          <a:xfrm>
            <a:off x="631690" y="116632"/>
            <a:ext cx="7775575" cy="647701"/>
          </a:xfrm>
          <a:prstGeom prst="rect">
            <a:avLst/>
          </a:prstGeom>
        </p:spPr>
        <p:txBody>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altLang="en-US" sz="2800" b="0" dirty="0"/>
              <a:t>4. </a:t>
            </a:r>
            <a:r>
              <a:rPr lang="en-GB" sz="2800" b="0" dirty="0">
                <a:cs typeface="Arial" panose="020B0604020202020204" pitchFamily="34" charset="0"/>
              </a:rPr>
              <a:t>Accurate and timely identification of SEN and disability</a:t>
            </a:r>
            <a:endParaRPr lang="en-GB" sz="2800" b="0" dirty="0"/>
          </a:p>
        </p:txBody>
      </p:sp>
    </p:spTree>
    <p:extLst>
      <p:ext uri="{BB962C8B-B14F-4D97-AF65-F5344CB8AC3E}">
        <p14:creationId xmlns:p14="http://schemas.microsoft.com/office/powerpoint/2010/main" val="37063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2800" b="0" dirty="0">
                <a:cs typeface="Arial" charset="0"/>
              </a:rPr>
              <a:t>5. Improved attainment and narrowing of gap for CYP with SEND</a:t>
            </a:r>
            <a:endParaRPr lang="en-GB" sz="2800" b="0" dirty="0"/>
          </a:p>
        </p:txBody>
      </p:sp>
      <p:sp>
        <p:nvSpPr>
          <p:cNvPr id="3" name="Content Placeholder 2"/>
          <p:cNvSpPr>
            <a:spLocks noGrp="1"/>
          </p:cNvSpPr>
          <p:nvPr>
            <p:ph idx="1"/>
          </p:nvPr>
        </p:nvSpPr>
        <p:spPr>
          <a:xfrm>
            <a:off x="684212" y="1484784"/>
            <a:ext cx="7775575" cy="4392141"/>
          </a:xfrm>
        </p:spPr>
        <p:txBody>
          <a:bodyPr/>
          <a:lstStyle/>
          <a:p>
            <a:r>
              <a:rPr lang="en-GB" b="0" dirty="0">
                <a:solidFill>
                  <a:srgbClr val="000000"/>
                </a:solidFill>
              </a:rPr>
              <a:t>Academic outcomes for children and young people who have SEND are improving. </a:t>
            </a:r>
            <a:r>
              <a:rPr lang="en-GB" b="0" dirty="0"/>
              <a:t>The attainment gap at KS4 between pupils who have SEND in </a:t>
            </a:r>
            <a:r>
              <a:rPr lang="en-GB" dirty="0"/>
              <a:t>Solihull </a:t>
            </a:r>
            <a:r>
              <a:rPr lang="en-GB" b="0" dirty="0"/>
              <a:t>and all pupils nationally is smaller than the average for all local areas. Academic outcomes at key stage 5 are also a relative strength. </a:t>
            </a:r>
          </a:p>
          <a:p>
            <a:r>
              <a:rPr lang="en-GB" dirty="0"/>
              <a:t>Greenwich </a:t>
            </a:r>
            <a:r>
              <a:rPr lang="en-GB" b="0" dirty="0"/>
              <a:t>- Pupils in school who have SEND make substantial progress, including those without EHC plans.</a:t>
            </a:r>
          </a:p>
          <a:p>
            <a:r>
              <a:rPr lang="en-GB" dirty="0"/>
              <a:t>Hearing impairment and MSI </a:t>
            </a:r>
            <a:r>
              <a:rPr lang="en-GB" b="0" dirty="0"/>
              <a:t>- Over the four years of data collection, there has been year on year improvement in the % achieving the ‘expected’ standard of phonic decoding </a:t>
            </a:r>
            <a:r>
              <a:rPr lang="en-GB" sz="1400" b="0" dirty="0"/>
              <a:t>(NATSIP Outcomes Benchmarking Report 2017-7)</a:t>
            </a:r>
            <a:r>
              <a:rPr lang="en-GB" b="0" dirty="0"/>
              <a:t>. </a:t>
            </a:r>
          </a:p>
          <a:p>
            <a:pPr marL="0" indent="0">
              <a:buNone/>
            </a:pPr>
            <a:endParaRPr lang="en-GB" dirty="0"/>
          </a:p>
        </p:txBody>
      </p:sp>
    </p:spTree>
    <p:extLst>
      <p:ext uri="{BB962C8B-B14F-4D97-AF65-F5344CB8AC3E}">
        <p14:creationId xmlns:p14="http://schemas.microsoft.com/office/powerpoint/2010/main" val="3368769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539552" y="404664"/>
            <a:ext cx="8210516"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GB" altLang="en-US" b="0" dirty="0"/>
              <a:t>6. Strong focus on those at </a:t>
            </a:r>
            <a:r>
              <a:rPr lang="en-GB" altLang="en-US" dirty="0"/>
              <a:t>SEN Support  - </a:t>
            </a:r>
            <a:r>
              <a:rPr lang="en-GB" b="0" dirty="0"/>
              <a:t>All </a:t>
            </a:r>
            <a:r>
              <a:rPr lang="en-GB" dirty="0"/>
              <a:t>Bexley</a:t>
            </a:r>
            <a:r>
              <a:rPr lang="en-GB" b="0" dirty="0"/>
              <a:t> schools have been provided with detailed guidance to help them identify the needs of children and young people with SEND accurately. SENCos within early years and primary settings apply the guidance in a consistent manner. </a:t>
            </a:r>
          </a:p>
          <a:p>
            <a:pPr eaLnBrk="1" hangingPunct="1">
              <a:spcBef>
                <a:spcPct val="0"/>
              </a:spcBef>
              <a:buFontTx/>
              <a:buNone/>
            </a:pPr>
            <a:r>
              <a:rPr lang="en-GB" altLang="en-US" sz="1800" dirty="0"/>
              <a:t> </a:t>
            </a:r>
          </a:p>
          <a:p>
            <a:pPr eaLnBrk="1" hangingPunct="1">
              <a:spcBef>
                <a:spcPct val="0"/>
              </a:spcBef>
              <a:buFontTx/>
              <a:buNone/>
            </a:pPr>
            <a:endParaRPr lang="en-GB" altLang="en-US" sz="1800" b="0" dirty="0"/>
          </a:p>
        </p:txBody>
      </p:sp>
      <p:sp>
        <p:nvSpPr>
          <p:cNvPr id="4" name="TextBox 3"/>
          <p:cNvSpPr txBox="1">
            <a:spLocks noChangeArrowheads="1"/>
          </p:cNvSpPr>
          <p:nvPr/>
        </p:nvSpPr>
        <p:spPr bwMode="auto">
          <a:xfrm>
            <a:off x="539552" y="2060848"/>
            <a:ext cx="8136904"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go on to </a:t>
            </a:r>
            <a:r>
              <a:rPr lang="en-GB" dirty="0">
                <a:cs typeface="Arial" panose="020B0604020202020204" pitchFamily="34" charset="0"/>
              </a:rPr>
              <a:t>post-16 education, training &amp; employment –</a:t>
            </a:r>
          </a:p>
          <a:p>
            <a:pPr>
              <a:buNone/>
            </a:pPr>
            <a:r>
              <a:rPr lang="en-GB" dirty="0"/>
              <a:t>West Sussex </a:t>
            </a:r>
            <a:r>
              <a:rPr lang="en-GB" b="0" dirty="0"/>
              <a:t>– The number of young people who have SEND who are NEET is on the decline. An excellent example of joint working that has led to an improvement in this area was seen in the work between a special school and a FE, supported by the LA, resulting in improved outcomes for some young people post-16. </a:t>
            </a:r>
            <a:endParaRPr lang="en-GB" dirty="0">
              <a:cs typeface="Arial" panose="020B0604020202020204" pitchFamily="34" charset="0"/>
            </a:endParaRPr>
          </a:p>
          <a:p>
            <a:pPr eaLnBrk="1" hangingPunct="1">
              <a:spcBef>
                <a:spcPct val="0"/>
              </a:spcBef>
              <a:buNone/>
            </a:pPr>
            <a:endParaRPr lang="en-GB" altLang="en-US" b="0" dirty="0">
              <a:cs typeface="Arial" panose="020B0604020202020204" pitchFamily="34" charset="0"/>
            </a:endParaRPr>
          </a:p>
          <a:p>
            <a:pPr eaLnBrk="1" hangingPunct="1">
              <a:spcBef>
                <a:spcPct val="0"/>
              </a:spcBef>
              <a:buNone/>
            </a:pPr>
            <a:endParaRPr lang="en-GB" altLang="en-US" b="0" dirty="0"/>
          </a:p>
        </p:txBody>
      </p:sp>
      <p:sp>
        <p:nvSpPr>
          <p:cNvPr id="5" name="TextBox 4"/>
          <p:cNvSpPr txBox="1">
            <a:spLocks noChangeArrowheads="1"/>
          </p:cNvSpPr>
          <p:nvPr/>
        </p:nvSpPr>
        <p:spPr bwMode="auto">
          <a:xfrm>
            <a:off x="478009" y="4365104"/>
            <a:ext cx="8208912" cy="2271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r>
              <a:rPr lang="en-GB" altLang="en-US" b="0" dirty="0"/>
              <a:t>8. Improved </a:t>
            </a:r>
            <a:r>
              <a:rPr lang="en-GB" altLang="en-US" dirty="0"/>
              <a:t>parental confidence – </a:t>
            </a:r>
            <a:r>
              <a:rPr lang="en-GB" dirty="0"/>
              <a:t>Leeds (2016) - </a:t>
            </a:r>
            <a:r>
              <a:rPr lang="en-GB" b="0" dirty="0"/>
              <a:t>Most parents are confident that their child’s needs are being met, particularly relating to personal development, and as a result, are fulsome in their praise for individual staff across the services’ workforce. </a:t>
            </a:r>
          </a:p>
          <a:p>
            <a:pPr>
              <a:buNone/>
            </a:pPr>
            <a:r>
              <a:rPr lang="en-GB" sz="1800" b="0" dirty="0"/>
              <a:t>. </a:t>
            </a:r>
          </a:p>
          <a:p>
            <a:pPr eaLnBrk="1" hangingPunct="1">
              <a:spcBef>
                <a:spcPct val="0"/>
              </a:spcBef>
              <a:buNone/>
            </a:pPr>
            <a:endParaRPr lang="en-GB" dirty="0">
              <a:cs typeface="Arial" panose="020B0604020202020204" pitchFamily="34" charset="0"/>
            </a:endParaRPr>
          </a:p>
          <a:p>
            <a:pPr eaLnBrk="1" hangingPunct="1">
              <a:spcBef>
                <a:spcPct val="0"/>
              </a:spcBef>
              <a:buFontTx/>
              <a:buNone/>
            </a:pPr>
            <a:endParaRPr lang="en-GB" altLang="en-US" b="0" dirty="0"/>
          </a:p>
        </p:txBody>
      </p:sp>
    </p:spTree>
    <p:extLst>
      <p:ext uri="{BB962C8B-B14F-4D97-AF65-F5344CB8AC3E}">
        <p14:creationId xmlns:p14="http://schemas.microsoft.com/office/powerpoint/2010/main" val="266428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95536" y="332656"/>
            <a:ext cx="8569325" cy="1125538"/>
          </a:xfrm>
        </p:spPr>
        <p:txBody>
          <a:bodyPr/>
          <a:lstStyle/>
          <a:p>
            <a:r>
              <a:rPr lang="en-GB" b="0" dirty="0">
                <a:cs typeface="Arial" panose="020B0604020202020204" pitchFamily="34" charset="0"/>
              </a:rPr>
              <a:t>What successful implementation of the SEND reforms looks like</a:t>
            </a:r>
            <a:endParaRPr lang="en-GB" altLang="en-US" dirty="0"/>
          </a:p>
        </p:txBody>
      </p:sp>
      <p:sp>
        <p:nvSpPr>
          <p:cNvPr id="5" name="TextBox 4"/>
          <p:cNvSpPr txBox="1">
            <a:spLocks noChangeArrowheads="1"/>
          </p:cNvSpPr>
          <p:nvPr/>
        </p:nvSpPr>
        <p:spPr bwMode="auto">
          <a:xfrm>
            <a:off x="250824" y="1844675"/>
            <a:ext cx="259298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1. </a:t>
            </a:r>
            <a:r>
              <a:rPr lang="en-GB" altLang="en-US" dirty="0"/>
              <a:t>C</a:t>
            </a:r>
            <a:r>
              <a:rPr lang="en-GB" altLang="en-US" dirty="0">
                <a:latin typeface="+mn-lt"/>
                <a:cs typeface="Arial" panose="020B0604020202020204" pitchFamily="34" charset="0"/>
              </a:rPr>
              <a:t>o-production </a:t>
            </a:r>
            <a:r>
              <a:rPr lang="en-GB" altLang="en-US" b="0" dirty="0">
                <a:latin typeface="+mn-lt"/>
                <a:cs typeface="Arial" panose="020B0604020202020204" pitchFamily="34" charset="0"/>
              </a:rPr>
              <a:t>with </a:t>
            </a:r>
            <a:r>
              <a:rPr lang="en-GB" altLang="en-US" b="0" dirty="0"/>
              <a:t>children, young people and parents</a:t>
            </a:r>
          </a:p>
        </p:txBody>
      </p:sp>
      <p:sp>
        <p:nvSpPr>
          <p:cNvPr id="6" name="TextBox 5"/>
          <p:cNvSpPr txBox="1">
            <a:spLocks noChangeArrowheads="1"/>
          </p:cNvSpPr>
          <p:nvPr/>
        </p:nvSpPr>
        <p:spPr bwMode="auto">
          <a:xfrm>
            <a:off x="3067964" y="1490732"/>
            <a:ext cx="3062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US" altLang="en-US" b="0" dirty="0"/>
              <a:t>2. All parties meet their </a:t>
            </a:r>
            <a:r>
              <a:rPr lang="en-US" altLang="en-US" dirty="0"/>
              <a:t>statutory </a:t>
            </a:r>
            <a:r>
              <a:rPr lang="en-GB" altLang="en-US" dirty="0"/>
              <a:t>duties</a:t>
            </a:r>
          </a:p>
        </p:txBody>
      </p:sp>
      <p:sp>
        <p:nvSpPr>
          <p:cNvPr id="7" name="TextBox 6"/>
          <p:cNvSpPr txBox="1">
            <a:spLocks noChangeArrowheads="1"/>
          </p:cNvSpPr>
          <p:nvPr/>
        </p:nvSpPr>
        <p:spPr bwMode="auto">
          <a:xfrm>
            <a:off x="5768893" y="2018251"/>
            <a:ext cx="30940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3. </a:t>
            </a:r>
            <a:r>
              <a:rPr lang="en-GB" b="0" dirty="0">
                <a:cs typeface="Arial" panose="020B0604020202020204" pitchFamily="34" charset="0"/>
              </a:rPr>
              <a:t>Increased satisfaction with access to </a:t>
            </a:r>
            <a:r>
              <a:rPr lang="en-GB" dirty="0">
                <a:cs typeface="Arial" panose="020B0604020202020204" pitchFamily="34" charset="0"/>
              </a:rPr>
              <a:t>local services</a:t>
            </a:r>
            <a:endParaRPr lang="en-GB" altLang="en-US" dirty="0"/>
          </a:p>
        </p:txBody>
      </p:sp>
      <p:sp>
        <p:nvSpPr>
          <p:cNvPr id="8" name="TextBox 7"/>
          <p:cNvSpPr txBox="1">
            <a:spLocks noChangeArrowheads="1"/>
          </p:cNvSpPr>
          <p:nvPr/>
        </p:nvSpPr>
        <p:spPr bwMode="auto">
          <a:xfrm>
            <a:off x="6134474" y="3356992"/>
            <a:ext cx="2698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4. </a:t>
            </a:r>
            <a:r>
              <a:rPr lang="en-GB" dirty="0">
                <a:cs typeface="Arial" panose="020B0604020202020204" pitchFamily="34" charset="0"/>
              </a:rPr>
              <a:t>Accurate and timely identification </a:t>
            </a:r>
            <a:r>
              <a:rPr lang="en-GB" b="0" dirty="0">
                <a:cs typeface="Arial" panose="020B0604020202020204" pitchFamily="34" charset="0"/>
              </a:rPr>
              <a:t>of SEN and disability</a:t>
            </a:r>
            <a:endParaRPr lang="en-GB" altLang="en-US" dirty="0"/>
          </a:p>
        </p:txBody>
      </p:sp>
      <p:sp>
        <p:nvSpPr>
          <p:cNvPr id="10" name="TextBox 9"/>
          <p:cNvSpPr txBox="1">
            <a:spLocks noChangeArrowheads="1"/>
          </p:cNvSpPr>
          <p:nvPr/>
        </p:nvSpPr>
        <p:spPr bwMode="auto">
          <a:xfrm>
            <a:off x="5414936" y="4771410"/>
            <a:ext cx="3095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cs typeface="Arial" charset="0"/>
              </a:rPr>
              <a:t>5. </a:t>
            </a:r>
            <a:r>
              <a:rPr lang="en-GB" altLang="en-US" dirty="0">
                <a:cs typeface="Arial" charset="0"/>
              </a:rPr>
              <a:t>Improved attainment and narrowing of gap </a:t>
            </a:r>
            <a:r>
              <a:rPr lang="en-GB" altLang="en-US" b="0" dirty="0">
                <a:cs typeface="Arial" charset="0"/>
              </a:rPr>
              <a:t>for CYP with SEND </a:t>
            </a:r>
            <a:endParaRPr lang="en-GB" altLang="en-US" b="0" dirty="0"/>
          </a:p>
        </p:txBody>
      </p:sp>
      <p:sp>
        <p:nvSpPr>
          <p:cNvPr id="11" name="TextBox 10"/>
          <p:cNvSpPr txBox="1">
            <a:spLocks noChangeArrowheads="1"/>
          </p:cNvSpPr>
          <p:nvPr/>
        </p:nvSpPr>
        <p:spPr bwMode="auto">
          <a:xfrm>
            <a:off x="2525686" y="5613616"/>
            <a:ext cx="28892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6. Strong focus on those at </a:t>
            </a:r>
            <a:r>
              <a:rPr lang="en-GB" altLang="en-US" dirty="0"/>
              <a:t>SEN Support </a:t>
            </a:r>
          </a:p>
          <a:p>
            <a:pPr eaLnBrk="1" hangingPunct="1">
              <a:spcBef>
                <a:spcPct val="0"/>
              </a:spcBef>
              <a:buFontTx/>
              <a:buNone/>
            </a:pPr>
            <a:endParaRPr lang="en-GB" altLang="en-US" sz="1800" b="0" dirty="0"/>
          </a:p>
        </p:txBody>
      </p:sp>
      <p:sp>
        <p:nvSpPr>
          <p:cNvPr id="12" name="TextBox 11"/>
          <p:cNvSpPr txBox="1">
            <a:spLocks noChangeArrowheads="1"/>
          </p:cNvSpPr>
          <p:nvPr/>
        </p:nvSpPr>
        <p:spPr bwMode="auto">
          <a:xfrm>
            <a:off x="479245" y="4295727"/>
            <a:ext cx="30963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go on to </a:t>
            </a:r>
            <a:r>
              <a:rPr lang="en-GB" dirty="0">
                <a:cs typeface="Arial" panose="020B0604020202020204" pitchFamily="34" charset="0"/>
              </a:rPr>
              <a:t>post-16 education, training &amp; employment</a:t>
            </a:r>
          </a:p>
          <a:p>
            <a:pPr eaLnBrk="1" hangingPunct="1">
              <a:spcBef>
                <a:spcPct val="0"/>
              </a:spcBef>
              <a:buFontTx/>
              <a:buNone/>
            </a:pPr>
            <a:endParaRPr lang="en-GB" altLang="en-US" b="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5897" y="2230965"/>
            <a:ext cx="2379039" cy="272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a:spLocks noChangeArrowheads="1"/>
          </p:cNvSpPr>
          <p:nvPr/>
        </p:nvSpPr>
        <p:spPr bwMode="auto">
          <a:xfrm>
            <a:off x="409807" y="3212976"/>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8. Improved </a:t>
            </a:r>
            <a:r>
              <a:rPr lang="en-GB" altLang="en-US" dirty="0"/>
              <a:t>parental confidence</a:t>
            </a:r>
            <a:endParaRPr lang="en-GB" dirty="0">
              <a:cs typeface="Arial" panose="020B0604020202020204" pitchFamily="34" charset="0"/>
            </a:endParaRPr>
          </a:p>
          <a:p>
            <a:pPr eaLnBrk="1" hangingPunct="1">
              <a:spcBef>
                <a:spcPct val="0"/>
              </a:spcBef>
              <a:buFontTx/>
              <a:buNone/>
            </a:pPr>
            <a:endParaRPr lang="en-GB" altLang="en-US" b="0" dirty="0"/>
          </a:p>
        </p:txBody>
      </p:sp>
    </p:spTree>
    <p:extLst>
      <p:ext uri="{BB962C8B-B14F-4D97-AF65-F5344CB8AC3E}">
        <p14:creationId xmlns:p14="http://schemas.microsoft.com/office/powerpoint/2010/main" val="976816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539552" y="404664"/>
            <a:ext cx="82105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buNone/>
            </a:pPr>
            <a:endParaRPr lang="en-GB" altLang="en-US" sz="1800" b="0" dirty="0"/>
          </a:p>
        </p:txBody>
      </p:sp>
      <p:sp>
        <p:nvSpPr>
          <p:cNvPr id="4" name="TextBox 3"/>
          <p:cNvSpPr txBox="1">
            <a:spLocks noChangeArrowheads="1"/>
          </p:cNvSpPr>
          <p:nvPr/>
        </p:nvSpPr>
        <p:spPr bwMode="auto">
          <a:xfrm>
            <a:off x="539552" y="2060848"/>
            <a:ext cx="813690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endParaRPr lang="en-GB" altLang="en-US" b="0" dirty="0">
              <a:cs typeface="Arial" panose="020B0604020202020204" pitchFamily="34" charset="0"/>
            </a:endParaRPr>
          </a:p>
          <a:p>
            <a:pPr eaLnBrk="1" hangingPunct="1">
              <a:spcBef>
                <a:spcPct val="0"/>
              </a:spcBef>
              <a:buNone/>
            </a:pPr>
            <a:endParaRPr lang="en-GB" altLang="en-US" b="0" dirty="0"/>
          </a:p>
        </p:txBody>
      </p:sp>
      <p:sp>
        <p:nvSpPr>
          <p:cNvPr id="5" name="TextBox 4"/>
          <p:cNvSpPr txBox="1">
            <a:spLocks noChangeArrowheads="1"/>
          </p:cNvSpPr>
          <p:nvPr/>
        </p:nvSpPr>
        <p:spPr bwMode="auto">
          <a:xfrm>
            <a:off x="2267474" y="558194"/>
            <a:ext cx="4680520" cy="2566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a:buNone/>
            </a:pPr>
            <a:r>
              <a:rPr lang="en-GB" sz="4400" b="0" dirty="0"/>
              <a:t>SEN Data </a:t>
            </a:r>
          </a:p>
          <a:p>
            <a:pPr algn="ctr">
              <a:buNone/>
            </a:pPr>
            <a:r>
              <a:rPr lang="en-GB" sz="4400" b="0" dirty="0"/>
              <a:t>May 2018 </a:t>
            </a:r>
          </a:p>
          <a:p>
            <a:pPr eaLnBrk="1" hangingPunct="1">
              <a:spcBef>
                <a:spcPct val="0"/>
              </a:spcBef>
              <a:buNone/>
            </a:pPr>
            <a:endParaRPr lang="en-GB" sz="4400" dirty="0">
              <a:cs typeface="Arial" panose="020B0604020202020204" pitchFamily="34" charset="0"/>
            </a:endParaRPr>
          </a:p>
          <a:p>
            <a:pPr eaLnBrk="1" hangingPunct="1">
              <a:spcBef>
                <a:spcPct val="0"/>
              </a:spcBef>
              <a:buFontTx/>
              <a:buNone/>
            </a:pPr>
            <a:endParaRPr lang="en-GB" altLang="en-US" b="0" dirty="0"/>
          </a:p>
        </p:txBody>
      </p:sp>
      <p:pic>
        <p:nvPicPr>
          <p:cNvPr id="2" name="Picture 1"/>
          <p:cNvPicPr>
            <a:picLocks noChangeAspect="1"/>
          </p:cNvPicPr>
          <p:nvPr/>
        </p:nvPicPr>
        <p:blipFill>
          <a:blip r:embed="rId2"/>
          <a:stretch>
            <a:fillRect/>
          </a:stretch>
        </p:blipFill>
        <p:spPr>
          <a:xfrm>
            <a:off x="1403648" y="2420888"/>
            <a:ext cx="6408172" cy="3634164"/>
          </a:xfrm>
          <a:prstGeom prst="rect">
            <a:avLst/>
          </a:prstGeom>
        </p:spPr>
      </p:pic>
    </p:spTree>
    <p:extLst>
      <p:ext uri="{BB962C8B-B14F-4D97-AF65-F5344CB8AC3E}">
        <p14:creationId xmlns:p14="http://schemas.microsoft.com/office/powerpoint/2010/main" val="4248661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The SEN assessment system – more….</a:t>
            </a:r>
          </a:p>
        </p:txBody>
      </p:sp>
      <p:sp>
        <p:nvSpPr>
          <p:cNvPr id="3" name="Content Placeholder 2"/>
          <p:cNvSpPr>
            <a:spLocks noGrp="1"/>
          </p:cNvSpPr>
          <p:nvPr>
            <p:ph idx="1"/>
          </p:nvPr>
        </p:nvSpPr>
        <p:spPr/>
        <p:txBody>
          <a:bodyPr/>
          <a:lstStyle/>
          <a:p>
            <a:r>
              <a:rPr lang="en-GB" sz="2200" b="0" dirty="0"/>
              <a:t>Change in total number of EHCPs held – Increase of 11.3% from 2016 to 2017</a:t>
            </a:r>
          </a:p>
          <a:p>
            <a:r>
              <a:rPr lang="en-GB" sz="2200" b="0" dirty="0"/>
              <a:t>LAs agreed to more EHC needs assessments following requests (78% agreed).</a:t>
            </a:r>
          </a:p>
          <a:p>
            <a:r>
              <a:rPr lang="en-GB" sz="2200" b="0" dirty="0"/>
              <a:t>16.8% more new EHC plans issued in 2017 than in 2016 </a:t>
            </a:r>
          </a:p>
          <a:p>
            <a:r>
              <a:rPr lang="en-GB" sz="2200" b="0" dirty="0"/>
              <a:t>93.3% of all EHC needs assessments led to a EHC plan</a:t>
            </a:r>
          </a:p>
          <a:p>
            <a:r>
              <a:rPr lang="en-GB" sz="2200" b="0" dirty="0"/>
              <a:t>2017 has the highest number of EHC plans held by LAs – 319,819 (2.9% of 5-16 population)</a:t>
            </a:r>
          </a:p>
          <a:p>
            <a:r>
              <a:rPr lang="en-GB" sz="2200" b="0" dirty="0"/>
              <a:t>Improvement in 20 week timeliness of assessments – from 59% in 2016 to 65% in 2017.</a:t>
            </a:r>
          </a:p>
          <a:p>
            <a:endParaRPr lang="en-GB" sz="2200" b="0" dirty="0"/>
          </a:p>
          <a:p>
            <a:endParaRPr lang="en-GB" dirty="0"/>
          </a:p>
          <a:p>
            <a:endParaRPr lang="en-GB" dirty="0"/>
          </a:p>
          <a:p>
            <a:endParaRPr lang="en-GB" dirty="0"/>
          </a:p>
        </p:txBody>
      </p:sp>
    </p:spTree>
    <p:extLst>
      <p:ext uri="{BB962C8B-B14F-4D97-AF65-F5344CB8AC3E}">
        <p14:creationId xmlns:p14="http://schemas.microsoft.com/office/powerpoint/2010/main" val="292129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20 week – key data</a:t>
            </a:r>
          </a:p>
        </p:txBody>
      </p:sp>
      <p:sp>
        <p:nvSpPr>
          <p:cNvPr id="3" name="Content Placeholder 2"/>
          <p:cNvSpPr>
            <a:spLocks noGrp="1"/>
          </p:cNvSpPr>
          <p:nvPr>
            <p:ph idx="1"/>
          </p:nvPr>
        </p:nvSpPr>
        <p:spPr>
          <a:xfrm>
            <a:off x="467544" y="981075"/>
            <a:ext cx="7775575" cy="4679949"/>
          </a:xfrm>
        </p:spPr>
        <p:txBody>
          <a:bodyPr/>
          <a:lstStyle/>
          <a:p>
            <a:r>
              <a:rPr lang="en-GB" sz="2400" b="0" dirty="0"/>
              <a:t>64.9% - England average</a:t>
            </a:r>
          </a:p>
          <a:p>
            <a:r>
              <a:rPr lang="en-GB" sz="2400" b="0" dirty="0"/>
              <a:t>Range – 1.4% - 100%</a:t>
            </a:r>
          </a:p>
          <a:p>
            <a:r>
              <a:rPr lang="en-GB" sz="2400" b="0" dirty="0"/>
              <a:t>8 LAs achieved 100% (4 for second year running)</a:t>
            </a:r>
          </a:p>
          <a:p>
            <a:endParaRPr lang="en-GB" sz="2400" b="0" dirty="0"/>
          </a:p>
          <a:p>
            <a:endParaRPr lang="en-GB" sz="2400" b="0" dirty="0"/>
          </a:p>
          <a:p>
            <a:endParaRPr lang="en-GB" sz="2400" b="0" dirty="0"/>
          </a:p>
          <a:p>
            <a:endParaRPr lang="en-GB" sz="2400" b="0" dirty="0"/>
          </a:p>
          <a:p>
            <a:endParaRPr lang="en-GB" sz="2400" b="0" dirty="0"/>
          </a:p>
          <a:p>
            <a:r>
              <a:rPr lang="en-GB" sz="2400" b="0" dirty="0"/>
              <a:t>38 LAs over 90%</a:t>
            </a:r>
          </a:p>
          <a:p>
            <a:r>
              <a:rPr lang="en-GB" sz="2400" b="0" dirty="0"/>
              <a:t>10 LAs under 20%</a:t>
            </a:r>
          </a:p>
          <a:p>
            <a:endParaRPr lang="en-GB" dirty="0"/>
          </a:p>
        </p:txBody>
      </p:sp>
      <p:graphicFrame>
        <p:nvGraphicFramePr>
          <p:cNvPr id="4" name="Content Placeholder 3"/>
          <p:cNvGraphicFramePr>
            <a:graphicFrameLocks/>
          </p:cNvGraphicFramePr>
          <p:nvPr>
            <p:extLst>
              <p:ext uri="{D42A27DB-BD31-4B8C-83A1-F6EECF244321}">
                <p14:modId xmlns:p14="http://schemas.microsoft.com/office/powerpoint/2010/main" val="3195701606"/>
              </p:ext>
            </p:extLst>
          </p:nvPr>
        </p:nvGraphicFramePr>
        <p:xfrm>
          <a:off x="899592" y="2708920"/>
          <a:ext cx="7056784" cy="2184400"/>
        </p:xfrm>
        <a:graphic>
          <a:graphicData uri="http://schemas.openxmlformats.org/drawingml/2006/table">
            <a:tbl>
              <a:tblPr firstRow="1" bandRow="1">
                <a:tableStyleId>{5C22544A-7EE6-4342-B048-85BDC9FD1C3A}</a:tableStyleId>
              </a:tblPr>
              <a:tblGrid>
                <a:gridCol w="3384376">
                  <a:extLst>
                    <a:ext uri="{9D8B030D-6E8A-4147-A177-3AD203B41FA5}">
                      <a16:colId xmlns:a16="http://schemas.microsoft.com/office/drawing/2014/main" val="3132838344"/>
                    </a:ext>
                  </a:extLst>
                </a:gridCol>
                <a:gridCol w="3672408">
                  <a:extLst>
                    <a:ext uri="{9D8B030D-6E8A-4147-A177-3AD203B41FA5}">
                      <a16:colId xmlns:a16="http://schemas.microsoft.com/office/drawing/2014/main" val="2160110653"/>
                    </a:ext>
                  </a:extLst>
                </a:gridCol>
              </a:tblGrid>
              <a:tr h="629032">
                <a:tc>
                  <a:txBody>
                    <a:bodyPr/>
                    <a:lstStyle/>
                    <a:p>
                      <a:pPr algn="ctr"/>
                      <a:r>
                        <a:rPr lang="en-GB" sz="2000" b="1" dirty="0">
                          <a:solidFill>
                            <a:schemeClr val="tx1"/>
                          </a:solidFill>
                        </a:rPr>
                        <a:t>100%</a:t>
                      </a:r>
                      <a:r>
                        <a:rPr lang="en-GB" sz="2000" b="1" baseline="0" dirty="0">
                          <a:solidFill>
                            <a:schemeClr val="tx1"/>
                          </a:solidFill>
                        </a:rPr>
                        <a:t> in 20 weeks in </a:t>
                      </a:r>
                    </a:p>
                    <a:p>
                      <a:pPr algn="ctr"/>
                      <a:r>
                        <a:rPr lang="en-GB" sz="2000" b="1" baseline="0" dirty="0">
                          <a:solidFill>
                            <a:schemeClr val="tx1"/>
                          </a:solidFill>
                        </a:rPr>
                        <a:t>2016 and 2017</a:t>
                      </a:r>
                      <a:endParaRPr lang="en-GB" sz="2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rPr>
                        <a:t>100%</a:t>
                      </a:r>
                      <a:r>
                        <a:rPr lang="en-GB" sz="2000" b="1" baseline="0" dirty="0">
                          <a:solidFill>
                            <a:schemeClr val="tx1"/>
                          </a:solidFill>
                        </a:rPr>
                        <a:t> in 20 weeks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baseline="0" dirty="0">
                          <a:solidFill>
                            <a:schemeClr val="tx1"/>
                          </a:solidFill>
                        </a:rPr>
                        <a:t>in 2017</a:t>
                      </a:r>
                      <a:endParaRPr lang="en-GB" sz="2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53536541"/>
                  </a:ext>
                </a:extLst>
              </a:tr>
              <a:tr h="370840">
                <a:tc>
                  <a:txBody>
                    <a:bodyPr/>
                    <a:lstStyle/>
                    <a:p>
                      <a:pPr algn="l" fontAlgn="b"/>
                      <a:r>
                        <a:rPr lang="en-GB" sz="2000" b="0" i="0" u="none" strike="noStrike" dirty="0">
                          <a:solidFill>
                            <a:srgbClr val="000000"/>
                          </a:solidFill>
                          <a:effectLst/>
                          <a:latin typeface="Arial" panose="020B0604020202020204" pitchFamily="34" charset="0"/>
                        </a:rPr>
                        <a:t>  Bournemouth</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000" b="0" i="0" u="none" strike="noStrike" dirty="0">
                          <a:solidFill>
                            <a:srgbClr val="000000"/>
                          </a:solidFill>
                          <a:effectLst/>
                          <a:latin typeface="Arial" panose="020B0604020202020204" pitchFamily="34" charset="0"/>
                        </a:rPr>
                        <a:t>  Windsor and Maidenhead</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61502233"/>
                  </a:ext>
                </a:extLst>
              </a:tr>
              <a:tr h="370840">
                <a:tc>
                  <a:txBody>
                    <a:bodyPr/>
                    <a:lstStyle/>
                    <a:p>
                      <a:pPr algn="l" fontAlgn="b"/>
                      <a:r>
                        <a:rPr lang="en-GB" sz="2000" b="0" i="0" u="none" strike="noStrike" dirty="0">
                          <a:solidFill>
                            <a:srgbClr val="000000"/>
                          </a:solidFill>
                          <a:effectLst/>
                          <a:latin typeface="Arial" panose="020B0604020202020204" pitchFamily="34" charset="0"/>
                        </a:rPr>
                        <a:t>  Bury</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000" b="0" i="0" u="none" strike="noStrike" dirty="0">
                          <a:solidFill>
                            <a:srgbClr val="000000"/>
                          </a:solidFill>
                          <a:effectLst/>
                          <a:latin typeface="Arial" panose="020B0604020202020204" pitchFamily="34" charset="0"/>
                        </a:rPr>
                        <a:t>  Cheshire West and Chester</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2475974"/>
                  </a:ext>
                </a:extLst>
              </a:tr>
              <a:tr h="370840">
                <a:tc>
                  <a:txBody>
                    <a:bodyPr/>
                    <a:lstStyle/>
                    <a:p>
                      <a:pPr algn="l" fontAlgn="b"/>
                      <a:r>
                        <a:rPr lang="en-GB" sz="2000" b="0" i="0" u="none" strike="noStrike" dirty="0">
                          <a:solidFill>
                            <a:srgbClr val="000000"/>
                          </a:solidFill>
                          <a:effectLst/>
                          <a:latin typeface="Arial" panose="020B0604020202020204" pitchFamily="34" charset="0"/>
                        </a:rPr>
                        <a:t>  Doncaster</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000" b="0" i="0" u="none" strike="noStrike" dirty="0">
                          <a:solidFill>
                            <a:srgbClr val="000000"/>
                          </a:solidFill>
                          <a:effectLst/>
                          <a:latin typeface="Arial" panose="020B0604020202020204" pitchFamily="34" charset="0"/>
                        </a:rPr>
                        <a:t>  Northumberland</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28639537"/>
                  </a:ext>
                </a:extLst>
              </a:tr>
              <a:tr h="370840">
                <a:tc>
                  <a:txBody>
                    <a:bodyPr/>
                    <a:lstStyle/>
                    <a:p>
                      <a:pPr algn="l" fontAlgn="b"/>
                      <a:r>
                        <a:rPr lang="en-GB" sz="2000" b="0" i="0" u="none" strike="noStrike" dirty="0">
                          <a:solidFill>
                            <a:srgbClr val="000000"/>
                          </a:solidFill>
                          <a:effectLst/>
                          <a:latin typeface="Arial" panose="020B0604020202020204" pitchFamily="34" charset="0"/>
                        </a:rPr>
                        <a:t>  Gloucestershire</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000" b="0" i="0" u="none" strike="noStrike" dirty="0">
                          <a:solidFill>
                            <a:srgbClr val="000000"/>
                          </a:solidFill>
                          <a:effectLst/>
                          <a:latin typeface="Arial" panose="020B0604020202020204" pitchFamily="34" charset="0"/>
                        </a:rPr>
                        <a:t>  Stockton-on-Tees</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484875"/>
                  </a:ext>
                </a:extLst>
              </a:tr>
            </a:tbl>
          </a:graphicData>
        </a:graphic>
      </p:graphicFrame>
    </p:spTree>
    <p:extLst>
      <p:ext uri="{BB962C8B-B14F-4D97-AF65-F5344CB8AC3E}">
        <p14:creationId xmlns:p14="http://schemas.microsoft.com/office/powerpoint/2010/main" val="2193604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Placements for those with EHC plans</a:t>
            </a:r>
          </a:p>
        </p:txBody>
      </p:sp>
      <p:sp>
        <p:nvSpPr>
          <p:cNvPr id="3" name="Content Placeholder 2"/>
          <p:cNvSpPr>
            <a:spLocks noGrp="1"/>
          </p:cNvSpPr>
          <p:nvPr>
            <p:ph idx="1"/>
          </p:nvPr>
        </p:nvSpPr>
        <p:spPr/>
        <p:txBody>
          <a:bodyPr/>
          <a:lstStyle/>
          <a:p>
            <a:r>
              <a:rPr lang="en-GB" sz="2400" b="0" dirty="0"/>
              <a:t>Increase in special school placements</a:t>
            </a:r>
          </a:p>
          <a:p>
            <a:r>
              <a:rPr lang="en-GB" sz="2400" b="0" dirty="0"/>
              <a:t>Increase in independent and non-maintained special school placements</a:t>
            </a:r>
          </a:p>
          <a:p>
            <a:r>
              <a:rPr lang="en-GB" sz="2400" b="0" dirty="0"/>
              <a:t>Reduction in placements in mainstream units and resourced provisions</a:t>
            </a:r>
          </a:p>
          <a:p>
            <a:endParaRPr lang="en-GB" sz="2400" b="0" dirty="0"/>
          </a:p>
          <a:p>
            <a:endParaRPr lang="en-GB" dirty="0"/>
          </a:p>
        </p:txBody>
      </p:sp>
    </p:spTree>
    <p:extLst>
      <p:ext uri="{BB962C8B-B14F-4D97-AF65-F5344CB8AC3E}">
        <p14:creationId xmlns:p14="http://schemas.microsoft.com/office/powerpoint/2010/main" val="395090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Tribunal Appeals – New Appealable Rate</a:t>
            </a:r>
            <a:endParaRPr lang="en-GB" dirty="0"/>
          </a:p>
        </p:txBody>
      </p:sp>
      <p:sp>
        <p:nvSpPr>
          <p:cNvPr id="3" name="Content Placeholder 2"/>
          <p:cNvSpPr>
            <a:spLocks noGrp="1"/>
          </p:cNvSpPr>
          <p:nvPr>
            <p:ph idx="1"/>
          </p:nvPr>
        </p:nvSpPr>
        <p:spPr>
          <a:xfrm>
            <a:off x="539874" y="1268760"/>
            <a:ext cx="8136582" cy="4679949"/>
          </a:xfrm>
        </p:spPr>
        <p:txBody>
          <a:bodyPr/>
          <a:lstStyle/>
          <a:p>
            <a:r>
              <a:rPr lang="en-GB" sz="2400" b="0" dirty="0"/>
              <a:t>Calculation – No of Appeals/ No of appealable decisions</a:t>
            </a:r>
          </a:p>
          <a:p>
            <a:r>
              <a:rPr lang="en-GB" sz="2400" b="0" dirty="0"/>
              <a:t>Appealable decisions – Total of: </a:t>
            </a:r>
          </a:p>
          <a:p>
            <a:pPr marL="0" indent="0">
              <a:buNone/>
            </a:pPr>
            <a:r>
              <a:rPr lang="en-GB" sz="2400" b="0" dirty="0"/>
              <a:t>	- a) initial requests refused; </a:t>
            </a:r>
          </a:p>
          <a:p>
            <a:pPr marL="0" indent="0">
              <a:buNone/>
            </a:pPr>
            <a:r>
              <a:rPr lang="en-GB" sz="2400" b="0" dirty="0"/>
              <a:t>	- (b) assessments completed - decision not to issue 	       EHCP; </a:t>
            </a:r>
          </a:p>
          <a:p>
            <a:pPr marL="0" indent="0">
              <a:buNone/>
            </a:pPr>
            <a:r>
              <a:rPr lang="en-GB" sz="2400" b="0" dirty="0"/>
              <a:t>	- (c) total EHCPs held; </a:t>
            </a:r>
          </a:p>
          <a:p>
            <a:pPr marL="0" indent="0">
              <a:buNone/>
            </a:pPr>
            <a:r>
              <a:rPr lang="en-GB" sz="2400" b="0" dirty="0"/>
              <a:t>	- (d) EHCPs ceased </a:t>
            </a:r>
          </a:p>
          <a:p>
            <a:pPr marL="0" indent="0">
              <a:buNone/>
            </a:pPr>
            <a:r>
              <a:rPr lang="en-GB" u="sng" dirty="0">
                <a:hlinkClick r:id="rId2"/>
              </a:rPr>
              <a:t>https://www.gov.uk/government/statistics/tribunals-and-gender-recognitions-certificates-statistics-quarterly-january-to-march-2018</a:t>
            </a:r>
            <a:r>
              <a:rPr lang="en-GB" u="sng" dirty="0"/>
              <a:t> -(</a:t>
            </a:r>
            <a:r>
              <a:rPr lang="en-GB" b="0" dirty="0"/>
              <a:t>The appeal rate tables are the sixth document down).</a:t>
            </a:r>
          </a:p>
          <a:p>
            <a:pPr marL="0" indent="0">
              <a:buNone/>
            </a:pPr>
            <a:endParaRPr lang="en-GB" sz="2400" b="0" dirty="0"/>
          </a:p>
        </p:txBody>
      </p:sp>
    </p:spTree>
    <p:extLst>
      <p:ext uri="{BB962C8B-B14F-4D97-AF65-F5344CB8AC3E}">
        <p14:creationId xmlns:p14="http://schemas.microsoft.com/office/powerpoint/2010/main" val="960950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Appeals to Tribunal – rate per 10,000 pop</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9334902"/>
              </p:ext>
            </p:extLst>
          </p:nvPr>
        </p:nvGraphicFramePr>
        <p:xfrm>
          <a:off x="1187624" y="1340768"/>
          <a:ext cx="6912768" cy="4209287"/>
        </p:xfrm>
        <a:graphic>
          <a:graphicData uri="http://schemas.openxmlformats.org/drawingml/2006/table">
            <a:tbl>
              <a:tblPr>
                <a:tableStyleId>{5C22544A-7EE6-4342-B048-85BDC9FD1C3A}</a:tableStyleId>
              </a:tblPr>
              <a:tblGrid>
                <a:gridCol w="2510435">
                  <a:extLst>
                    <a:ext uri="{9D8B030D-6E8A-4147-A177-3AD203B41FA5}">
                      <a16:colId xmlns:a16="http://schemas.microsoft.com/office/drawing/2014/main" val="2384361771"/>
                    </a:ext>
                  </a:extLst>
                </a:gridCol>
                <a:gridCol w="1464420">
                  <a:extLst>
                    <a:ext uri="{9D8B030D-6E8A-4147-A177-3AD203B41FA5}">
                      <a16:colId xmlns:a16="http://schemas.microsoft.com/office/drawing/2014/main" val="1857917687"/>
                    </a:ext>
                  </a:extLst>
                </a:gridCol>
                <a:gridCol w="1569761">
                  <a:extLst>
                    <a:ext uri="{9D8B030D-6E8A-4147-A177-3AD203B41FA5}">
                      <a16:colId xmlns:a16="http://schemas.microsoft.com/office/drawing/2014/main" val="3522023240"/>
                    </a:ext>
                  </a:extLst>
                </a:gridCol>
                <a:gridCol w="1368152">
                  <a:extLst>
                    <a:ext uri="{9D8B030D-6E8A-4147-A177-3AD203B41FA5}">
                      <a16:colId xmlns:a16="http://schemas.microsoft.com/office/drawing/2014/main" val="1057584296"/>
                    </a:ext>
                  </a:extLst>
                </a:gridCol>
              </a:tblGrid>
              <a:tr h="504057">
                <a:tc>
                  <a:txBody>
                    <a:bodyPr/>
                    <a:lstStyle/>
                    <a:p>
                      <a:pPr algn="l" fontAlgn="b"/>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latin typeface="+mn-lt"/>
                        </a:rPr>
                        <a:t>2016</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latin typeface="+mn-lt"/>
                        </a:rPr>
                        <a:t>2016</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latin typeface="+mn-lt"/>
                        </a:rPr>
                        <a:t>2017</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1555"/>
                  </a:ext>
                </a:extLst>
              </a:tr>
              <a:tr h="266934">
                <a:tc>
                  <a:txBody>
                    <a:bodyPr/>
                    <a:lstStyle/>
                    <a:p>
                      <a:pPr algn="ctr" fontAlgn="b"/>
                      <a:r>
                        <a:rPr lang="en-GB" sz="2400" b="1" u="none" strike="noStrike" dirty="0">
                          <a:effectLst/>
                          <a:latin typeface="+mn-lt"/>
                        </a:rPr>
                        <a:t>England</a:t>
                      </a: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u="none" strike="noStrike" dirty="0">
                          <a:effectLst/>
                          <a:latin typeface="+mn-lt"/>
                        </a:rPr>
                        <a:t> 1.2% </a:t>
                      </a:r>
                      <a:endParaRPr lang="en-GB" sz="2400" dirty="0"/>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u="none" strike="noStrike" dirty="0">
                          <a:effectLst/>
                          <a:latin typeface="+mn-lt"/>
                        </a:rPr>
                        <a:t>1.3% </a:t>
                      </a:r>
                      <a:endParaRPr lang="en-GB" sz="2400" dirty="0"/>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1" u="none" strike="noStrike" dirty="0">
                          <a:effectLst/>
                          <a:latin typeface="+mn-lt"/>
                        </a:rPr>
                        <a:t>     1.5% </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0637440"/>
                  </a:ext>
                </a:extLst>
              </a:tr>
              <a:tr h="266934">
                <a:tc>
                  <a:txBody>
                    <a:bodyPr/>
                    <a:lstStyle/>
                    <a:p>
                      <a:pPr algn="ctr" rtl="0" fontAlgn="b"/>
                      <a:r>
                        <a:rPr lang="en-GB" sz="2400" u="none" strike="noStrike" dirty="0">
                          <a:effectLst/>
                          <a:latin typeface="+mn-lt"/>
                        </a:rPr>
                        <a:t>NE</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0.4%</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0.6%</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0.9%</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5365067"/>
                  </a:ext>
                </a:extLst>
              </a:tr>
              <a:tr h="266934">
                <a:tc>
                  <a:txBody>
                    <a:bodyPr/>
                    <a:lstStyle/>
                    <a:p>
                      <a:pPr algn="ctr" rtl="0" fontAlgn="b"/>
                      <a:r>
                        <a:rPr lang="en-GB" sz="2400" u="none" strike="noStrike" dirty="0">
                          <a:effectLst/>
                          <a:latin typeface="+mn-lt"/>
                        </a:rPr>
                        <a:t>NW</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i="0" u="none" strike="noStrike" baseline="0" dirty="0">
                          <a:solidFill>
                            <a:schemeClr val="dk1"/>
                          </a:solidFill>
                          <a:effectLst/>
                          <a:latin typeface="+mn-lt"/>
                        </a:rPr>
                        <a:t>     0.7%</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i="0" u="none" strike="noStrike" baseline="0" dirty="0">
                          <a:solidFill>
                            <a:schemeClr val="dk1"/>
                          </a:solidFill>
                          <a:effectLst/>
                          <a:latin typeface="+mn-lt"/>
                        </a:rPr>
                        <a:t>     0.7%</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i="0" u="none" strike="noStrike" baseline="0" dirty="0">
                          <a:solidFill>
                            <a:schemeClr val="dk1"/>
                          </a:solidFill>
                          <a:effectLst/>
                          <a:latin typeface="+mn-lt"/>
                        </a:rPr>
                        <a:t>     0.8%</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3021566"/>
                  </a:ext>
                </a:extLst>
              </a:tr>
              <a:tr h="266934">
                <a:tc>
                  <a:txBody>
                    <a:bodyPr/>
                    <a:lstStyle/>
                    <a:p>
                      <a:pPr algn="ctr" rtl="0" fontAlgn="b"/>
                      <a:r>
                        <a:rPr lang="en-GB" sz="2400" u="none" strike="noStrike" dirty="0">
                          <a:effectLst/>
                          <a:latin typeface="+mn-lt"/>
                        </a:rPr>
                        <a:t>Y&amp;H</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0.6%</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0.7%</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0.9%</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43454315"/>
                  </a:ext>
                </a:extLst>
              </a:tr>
              <a:tr h="266934">
                <a:tc>
                  <a:txBody>
                    <a:bodyPr/>
                    <a:lstStyle/>
                    <a:p>
                      <a:pPr algn="ctr" rtl="0" fontAlgn="b"/>
                      <a:r>
                        <a:rPr lang="en-GB" sz="2400" u="none" strike="noStrike" dirty="0">
                          <a:effectLst/>
                          <a:latin typeface="+mn-lt"/>
                        </a:rPr>
                        <a:t>East Mids</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1.5%</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2.3%</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7870230"/>
                  </a:ext>
                </a:extLst>
              </a:tr>
              <a:tr h="266934">
                <a:tc>
                  <a:txBody>
                    <a:bodyPr/>
                    <a:lstStyle/>
                    <a:p>
                      <a:pPr algn="ctr" rtl="0" fontAlgn="b"/>
                      <a:r>
                        <a:rPr lang="en-GB" sz="2400" u="none" strike="noStrike" dirty="0">
                          <a:effectLst/>
                          <a:latin typeface="+mn-lt"/>
                        </a:rPr>
                        <a:t>West Mids</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1.3%</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1.5%</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69144720"/>
                  </a:ext>
                </a:extLst>
              </a:tr>
              <a:tr h="266934">
                <a:tc>
                  <a:txBody>
                    <a:bodyPr/>
                    <a:lstStyle/>
                    <a:p>
                      <a:pPr algn="ctr" rtl="0" fontAlgn="b"/>
                      <a:r>
                        <a:rPr lang="en-GB" sz="2400" u="none" strike="noStrike" dirty="0">
                          <a:effectLst/>
                          <a:latin typeface="+mn-lt"/>
                        </a:rPr>
                        <a:t>East</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1.5%</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91425924"/>
                  </a:ext>
                </a:extLst>
              </a:tr>
              <a:tr h="266934">
                <a:tc>
                  <a:txBody>
                    <a:bodyPr/>
                    <a:lstStyle/>
                    <a:p>
                      <a:pPr algn="ctr" rtl="0" fontAlgn="b"/>
                      <a:r>
                        <a:rPr lang="en-GB" sz="2400" b="0" u="none" strike="noStrike" dirty="0">
                          <a:effectLst/>
                          <a:latin typeface="+mn-lt"/>
                        </a:rPr>
                        <a:t>London</a:t>
                      </a:r>
                      <a:endParaRPr lang="en-GB" sz="2400" b="0" i="0" u="none" strike="noStrike" dirty="0">
                        <a:solidFill>
                          <a:srgbClr val="00B0F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u="none" strike="noStrike" dirty="0">
                          <a:effectLst/>
                          <a:latin typeface="+mn-lt"/>
                        </a:rPr>
                        <a:t>     1.7% </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u="none" strike="noStrike" dirty="0">
                          <a:effectLst/>
                          <a:latin typeface="+mn-lt"/>
                        </a:rPr>
                        <a:t>     1.5% </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b="0" u="none" strike="noStrike" dirty="0">
                          <a:effectLst/>
                          <a:latin typeface="+mn-lt"/>
                        </a:rPr>
                        <a:t>     1.5% </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8709499"/>
                  </a:ext>
                </a:extLst>
              </a:tr>
              <a:tr h="266934">
                <a:tc>
                  <a:txBody>
                    <a:bodyPr/>
                    <a:lstStyle/>
                    <a:p>
                      <a:pPr algn="ctr" rtl="0" fontAlgn="b"/>
                      <a:r>
                        <a:rPr lang="en-GB" sz="2400" u="none" strike="noStrike" dirty="0">
                          <a:effectLst/>
                          <a:latin typeface="+mn-lt"/>
                        </a:rPr>
                        <a:t>SE</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1.5%</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2.1%</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62833137"/>
                  </a:ext>
                </a:extLst>
              </a:tr>
              <a:tr h="266934">
                <a:tc>
                  <a:txBody>
                    <a:bodyPr/>
                    <a:lstStyle/>
                    <a:p>
                      <a:pPr algn="ctr" rtl="0" fontAlgn="b"/>
                      <a:r>
                        <a:rPr lang="en-GB" sz="2400" u="none" strike="noStrike" dirty="0">
                          <a:effectLst/>
                          <a:latin typeface="+mn-lt"/>
                        </a:rPr>
                        <a:t>SW</a:t>
                      </a:r>
                      <a:endParaRPr lang="en-GB" sz="2400" b="0"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1.4%</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1.2%</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GB" sz="2400" u="none" strike="noStrike" dirty="0">
                          <a:effectLst/>
                          <a:latin typeface="+mn-lt"/>
                        </a:rPr>
                        <a:t>     1.4%</a:t>
                      </a:r>
                      <a:endParaRPr lang="en-GB" sz="2400" b="1" i="0" u="none" strike="noStrike" dirty="0">
                        <a:solidFill>
                          <a:srgbClr val="000000"/>
                        </a:solidFill>
                        <a:effectLst/>
                        <a:latin typeface="+mn-lt"/>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41322858"/>
                  </a:ext>
                </a:extLst>
              </a:tr>
            </a:tbl>
          </a:graphicData>
        </a:graphic>
      </p:graphicFrame>
    </p:spTree>
    <p:extLst>
      <p:ext uri="{BB962C8B-B14F-4D97-AF65-F5344CB8AC3E}">
        <p14:creationId xmlns:p14="http://schemas.microsoft.com/office/powerpoint/2010/main" val="1840464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2" y="1341115"/>
            <a:ext cx="7775575" cy="4608165"/>
          </a:xfrm>
        </p:spPr>
        <p:txBody>
          <a:bodyPr/>
          <a:lstStyle/>
          <a:p>
            <a:r>
              <a:rPr lang="en-GB" sz="2400" b="0" dirty="0"/>
              <a:t>England rate 2017 – 1.5%</a:t>
            </a:r>
          </a:p>
          <a:p>
            <a:r>
              <a:rPr lang="en-GB" sz="2400" b="0" dirty="0"/>
              <a:t>Range in 2017 – 0.0% - 4.1%</a:t>
            </a:r>
          </a:p>
          <a:p>
            <a:r>
              <a:rPr lang="en-GB" sz="2400" b="0" dirty="0"/>
              <a:t>Over past two years, 48 LAs have seen a reduction.</a:t>
            </a:r>
          </a:p>
          <a:p>
            <a:r>
              <a:rPr lang="en-GB" sz="2400" b="0" dirty="0"/>
              <a:t>65% of LAs (98) are at or below the national average. </a:t>
            </a:r>
          </a:p>
          <a:p>
            <a:r>
              <a:rPr lang="en-GB" sz="2400" b="0" dirty="0"/>
              <a:t>6 LAs had a rate of 0.0% in 2017</a:t>
            </a:r>
          </a:p>
          <a:p>
            <a:pPr marL="0" indent="0">
              <a:buNone/>
            </a:pPr>
            <a:endParaRPr lang="en-GB" sz="2400" dirty="0"/>
          </a:p>
        </p:txBody>
      </p:sp>
      <p:sp>
        <p:nvSpPr>
          <p:cNvPr id="4" name="Title 1"/>
          <p:cNvSpPr txBox="1">
            <a:spLocks/>
          </p:cNvSpPr>
          <p:nvPr/>
        </p:nvSpPr>
        <p:spPr>
          <a:xfrm>
            <a:off x="836613" y="485774"/>
            <a:ext cx="7775575" cy="647701"/>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r>
              <a:rPr lang="en-GB" b="0" dirty="0"/>
              <a:t>Tribunal Appeals – New Appealable Rate</a:t>
            </a:r>
            <a:endParaRPr lang="en-GB" dirty="0"/>
          </a:p>
        </p:txBody>
      </p:sp>
    </p:spTree>
    <p:extLst>
      <p:ext uri="{BB962C8B-B14F-4D97-AF65-F5344CB8AC3E}">
        <p14:creationId xmlns:p14="http://schemas.microsoft.com/office/powerpoint/2010/main" val="3674956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49553"/>
            <a:ext cx="7886700" cy="4351338"/>
          </a:xfrm>
        </p:spPr>
        <p:txBody>
          <a:bodyPr>
            <a:normAutofit fontScale="85000" lnSpcReduction="20000"/>
          </a:bodyPr>
          <a:lstStyle/>
          <a:p>
            <a:r>
              <a:rPr lang="en-GB" sz="2400" b="0" dirty="0"/>
              <a:t>The 2014 reforms remain the right ones; we are committed to seeing them through. </a:t>
            </a:r>
          </a:p>
          <a:p>
            <a:r>
              <a:rPr lang="en-GB" sz="2400" b="0" dirty="0"/>
              <a:t>We are encouraged by the early evidence of the impact of their implementation in improving the lives of children and young people with SEND. </a:t>
            </a:r>
          </a:p>
          <a:p>
            <a:r>
              <a:rPr lang="en-GB" sz="2400" b="0" dirty="0"/>
              <a:t>The completion of the statutory transition to EHC plans is an important milestone, but we know there is much more to do to embed the changes and achieve consistency across the country. </a:t>
            </a:r>
          </a:p>
          <a:p>
            <a:r>
              <a:rPr lang="en-GB" sz="2400" b="0" dirty="0"/>
              <a:t>We want to focus on improving the quality of provision at SEN Support (as well as for those with EHC plans), and to improve the quality of EHC plans themselves – to improve outcomes for children and young people</a:t>
            </a:r>
          </a:p>
          <a:p>
            <a:endParaRPr lang="en-GB" dirty="0"/>
          </a:p>
        </p:txBody>
      </p:sp>
      <p:sp>
        <p:nvSpPr>
          <p:cNvPr id="4" name="Title 1"/>
          <p:cNvSpPr txBox="1">
            <a:spLocks/>
          </p:cNvSpPr>
          <p:nvPr/>
        </p:nvSpPr>
        <p:spPr>
          <a:xfrm>
            <a:off x="628650" y="301553"/>
            <a:ext cx="7886700" cy="726965"/>
          </a:xfrm>
          <a:prstGeom prst="rect">
            <a:avLst/>
          </a:prstGeom>
        </p:spPr>
        <p:style>
          <a:lnRef idx="2">
            <a:schemeClr val="accent2"/>
          </a:lnRef>
          <a:fillRef idx="1">
            <a:schemeClr val="lt1"/>
          </a:fillRef>
          <a:effectRef idx="0">
            <a:schemeClr val="accent2"/>
          </a:effectRef>
          <a:fontRef idx="minor">
            <a:schemeClr val="dk1"/>
          </a:fontRef>
        </p:style>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dirty="0"/>
              <a:t>Moving forward - Key DfE messages and priorities</a:t>
            </a:r>
          </a:p>
        </p:txBody>
      </p:sp>
    </p:spTree>
    <p:extLst>
      <p:ext uri="{BB962C8B-B14F-4D97-AF65-F5344CB8AC3E}">
        <p14:creationId xmlns:p14="http://schemas.microsoft.com/office/powerpoint/2010/main" val="2028448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7775575" cy="647701"/>
          </a:xfrm>
        </p:spPr>
        <p:txBody>
          <a:bodyPr/>
          <a:lstStyle/>
          <a:p>
            <a:r>
              <a:rPr lang="en-GB" altLang="en-US" b="0" dirty="0">
                <a:ea typeface="MS PGothic" charset="-128"/>
              </a:rPr>
              <a:t>SEN delivery priorities moving forward</a:t>
            </a:r>
            <a:br>
              <a:rPr lang="en-GB" altLang="en-US" b="0" dirty="0">
                <a:ea typeface="MS PGothic" charset="-128"/>
              </a:rPr>
            </a:br>
            <a:endParaRPr lang="en-GB" dirty="0"/>
          </a:p>
        </p:txBody>
      </p:sp>
      <p:sp>
        <p:nvSpPr>
          <p:cNvPr id="4" name="Rectangle 3"/>
          <p:cNvSpPr>
            <a:spLocks noGrp="1" noChangeArrowheads="1"/>
          </p:cNvSpPr>
          <p:nvPr>
            <p:ph idx="1"/>
          </p:nvPr>
        </p:nvSpPr>
        <p:spPr>
          <a:xfrm>
            <a:off x="467544" y="836712"/>
            <a:ext cx="8352928" cy="4679949"/>
          </a:xfrm>
        </p:spPr>
        <p:txBody>
          <a:bodyPr/>
          <a:lstStyle/>
          <a:p>
            <a:pPr>
              <a:defRPr/>
            </a:pPr>
            <a:r>
              <a:rPr lang="en-GB" altLang="en-US" sz="2200" b="0" dirty="0">
                <a:ea typeface="MS PGothic" panose="020B0600070205080204" pitchFamily="34" charset="-128"/>
              </a:rPr>
              <a:t>Ensuring that SEND covers the ‘14.4%’, not just the ‘2.8%’ – Focus on SEN Support</a:t>
            </a:r>
          </a:p>
          <a:p>
            <a:pPr>
              <a:defRPr/>
            </a:pPr>
            <a:r>
              <a:rPr lang="en-GB" altLang="en-US" sz="2200" b="0" dirty="0">
                <a:ea typeface="MS PGothic" panose="020B0600070205080204" pitchFamily="34" charset="-128"/>
              </a:rPr>
              <a:t>Mainstreaming SEND </a:t>
            </a:r>
          </a:p>
          <a:p>
            <a:pPr>
              <a:defRPr/>
            </a:pPr>
            <a:r>
              <a:rPr lang="en-GB" altLang="en-US" sz="2200" b="0" dirty="0">
                <a:ea typeface="MS PGothic" panose="020B0600070205080204" pitchFamily="34" charset="-128"/>
              </a:rPr>
              <a:t>Funding and value for money – high needs funding challenges</a:t>
            </a:r>
          </a:p>
          <a:p>
            <a:pPr>
              <a:defRPr/>
            </a:pPr>
            <a:r>
              <a:rPr lang="en-GB" altLang="en-US" sz="2200" b="0" dirty="0">
                <a:ea typeface="MS PGothic" panose="020B0600070205080204" pitchFamily="34" charset="-128"/>
              </a:rPr>
              <a:t>Working with partners:</a:t>
            </a:r>
          </a:p>
          <a:p>
            <a:pPr lvl="1">
              <a:buFont typeface="Wingdings" panose="05000000000000000000" pitchFamily="2" charset="2"/>
              <a:buChar char="Ø"/>
              <a:defRPr/>
            </a:pPr>
            <a:r>
              <a:rPr lang="en-GB" altLang="en-US" sz="2200" dirty="0">
                <a:ea typeface="MS PGothic" panose="020B0600070205080204" pitchFamily="34" charset="-128"/>
              </a:rPr>
              <a:t>health and social care partners</a:t>
            </a:r>
          </a:p>
          <a:p>
            <a:pPr lvl="1">
              <a:buFont typeface="Wingdings" panose="05000000000000000000" pitchFamily="2" charset="2"/>
              <a:buChar char="Ø"/>
              <a:defRPr/>
            </a:pPr>
            <a:r>
              <a:rPr lang="en-GB" altLang="en-US" sz="2200" dirty="0">
                <a:ea typeface="MS PGothic" panose="020B0600070205080204" pitchFamily="34" charset="-128"/>
              </a:rPr>
              <a:t>parents and YP – strengthening co-production</a:t>
            </a:r>
          </a:p>
          <a:p>
            <a:pPr lvl="1">
              <a:buFont typeface="Wingdings" panose="05000000000000000000" pitchFamily="2" charset="2"/>
              <a:buChar char="Ø"/>
              <a:defRPr/>
            </a:pPr>
            <a:r>
              <a:rPr lang="en-GB" altLang="en-US" sz="2200" dirty="0">
                <a:ea typeface="MS PGothic" panose="020B0600070205080204" pitchFamily="34" charset="-128"/>
              </a:rPr>
              <a:t>Regional collaboration – strategy, capital, peer reviews</a:t>
            </a:r>
          </a:p>
          <a:p>
            <a:pPr>
              <a:defRPr/>
            </a:pPr>
            <a:r>
              <a:rPr lang="en-GB" altLang="en-US" sz="2200" b="0" dirty="0">
                <a:ea typeface="MS PGothic" panose="020B0600070205080204" pitchFamily="34" charset="-128"/>
              </a:rPr>
              <a:t>Improving quality of EHC plans, and annual reviews</a:t>
            </a:r>
          </a:p>
          <a:p>
            <a:pPr>
              <a:defRPr/>
            </a:pPr>
            <a:r>
              <a:rPr lang="en-GB" altLang="en-US" sz="2200" b="0" dirty="0">
                <a:ea typeface="MS PGothic" panose="020B0600070205080204" pitchFamily="34" charset="-128"/>
              </a:rPr>
              <a:t>Improving quality of, and outcomes from, providers</a:t>
            </a:r>
          </a:p>
          <a:p>
            <a:pPr>
              <a:defRPr/>
            </a:pPr>
            <a:r>
              <a:rPr lang="en-GB" altLang="en-US" sz="2200" b="0" dirty="0">
                <a:ea typeface="MS PGothic" panose="020B0600070205080204" pitchFamily="34" charset="-128"/>
              </a:rPr>
              <a:t>Celebrating success, and learning from good practice</a:t>
            </a:r>
          </a:p>
          <a:p>
            <a:pPr>
              <a:buFont typeface="Wingdings" panose="05000000000000000000" pitchFamily="2" charset="2"/>
              <a:buNone/>
              <a:defRPr/>
            </a:pPr>
            <a:endParaRPr lang="en-GB" altLang="en-US" sz="2400" b="0" dirty="0">
              <a:ea typeface="MS PGothic" panose="020B0600070205080204" pitchFamily="34" charset="-128"/>
            </a:endParaRPr>
          </a:p>
        </p:txBody>
      </p:sp>
    </p:spTree>
    <p:extLst>
      <p:ext uri="{BB962C8B-B14F-4D97-AF65-F5344CB8AC3E}">
        <p14:creationId xmlns:p14="http://schemas.microsoft.com/office/powerpoint/2010/main" val="410714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684213" y="476250"/>
            <a:ext cx="8075612" cy="5256213"/>
          </a:xfrm>
        </p:spPr>
        <p:txBody>
          <a:bodyPr/>
          <a:lstStyle/>
          <a:p>
            <a:pPr algn="ctr">
              <a:lnSpc>
                <a:spcPct val="90000"/>
              </a:lnSpc>
              <a:buFont typeface="Wingdings" pitchFamily="2" charset="2"/>
              <a:buNone/>
            </a:pPr>
            <a:endParaRPr lang="en-GB" altLang="en-US" sz="4000" b="0" dirty="0">
              <a:ea typeface="ＭＳ Ｐゴシック" pitchFamily="34" charset="-128"/>
            </a:endParaRPr>
          </a:p>
          <a:p>
            <a:pPr algn="ctr">
              <a:lnSpc>
                <a:spcPct val="90000"/>
              </a:lnSpc>
              <a:buFont typeface="Wingdings" pitchFamily="2" charset="2"/>
              <a:buNone/>
            </a:pPr>
            <a:endParaRPr lang="en-GB" altLang="en-US" sz="4000" b="0" dirty="0">
              <a:ea typeface="ＭＳ Ｐゴシック" pitchFamily="34" charset="-12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5173"/>
            <a:ext cx="7704856" cy="4554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3608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836712"/>
            <a:ext cx="7775575" cy="4679949"/>
          </a:xfrm>
        </p:spPr>
        <p:txBody>
          <a:bodyPr/>
          <a:lstStyle/>
          <a:p>
            <a:pPr marL="0" indent="0" algn="ctr">
              <a:buNone/>
            </a:pPr>
            <a:endParaRPr lang="en-GB" sz="4400" b="0" dirty="0"/>
          </a:p>
          <a:p>
            <a:pPr marL="0" indent="0" algn="ctr">
              <a:buNone/>
            </a:pPr>
            <a:r>
              <a:rPr lang="en-GB" sz="4400" b="0" dirty="0"/>
              <a:t>SEND Tribunal: </a:t>
            </a:r>
          </a:p>
          <a:p>
            <a:pPr marL="0" indent="0" algn="ctr">
              <a:buNone/>
            </a:pPr>
            <a:r>
              <a:rPr lang="en-GB" sz="4400" b="0" dirty="0"/>
              <a:t>Single route of redress: National trial</a:t>
            </a:r>
          </a:p>
        </p:txBody>
      </p:sp>
    </p:spTree>
    <p:extLst>
      <p:ext uri="{BB962C8B-B14F-4D97-AF65-F5344CB8AC3E}">
        <p14:creationId xmlns:p14="http://schemas.microsoft.com/office/powerpoint/2010/main" val="2609472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Single Route of Redress – National Trial</a:t>
            </a:r>
            <a:endParaRPr lang="en-GB" dirty="0"/>
          </a:p>
        </p:txBody>
      </p:sp>
      <p:sp>
        <p:nvSpPr>
          <p:cNvPr id="3" name="Content Placeholder 2"/>
          <p:cNvSpPr>
            <a:spLocks noGrp="1"/>
          </p:cNvSpPr>
          <p:nvPr>
            <p:ph idx="1"/>
          </p:nvPr>
        </p:nvSpPr>
        <p:spPr/>
        <p:txBody>
          <a:bodyPr/>
          <a:lstStyle/>
          <a:p>
            <a:pPr marL="343260">
              <a:lnSpc>
                <a:spcPct val="100000"/>
              </a:lnSpc>
              <a:spcAft>
                <a:spcPts val="1200"/>
              </a:spcAft>
              <a:buClr>
                <a:srgbClr val="000000"/>
              </a:buClr>
            </a:pPr>
            <a:r>
              <a:rPr lang="en-US" b="0" spc="-1" dirty="0">
                <a:uFill>
                  <a:solidFill>
                    <a:srgbClr val="FFFFFF"/>
                  </a:solidFill>
                </a:uFill>
              </a:rPr>
              <a:t>Until recently, any complaint about health or social care aspects of EHC plans needed to be dealt with through separate complaints processes.</a:t>
            </a:r>
          </a:p>
          <a:p>
            <a:pPr marL="343260">
              <a:spcAft>
                <a:spcPts val="1200"/>
              </a:spcAft>
              <a:buClr>
                <a:srgbClr val="000000"/>
              </a:buClr>
            </a:pPr>
            <a:r>
              <a:rPr lang="en-US" b="0" spc="-1" dirty="0">
                <a:uFill>
                  <a:solidFill>
                    <a:srgbClr val="FFFFFF"/>
                  </a:solidFill>
                </a:uFill>
              </a:rPr>
              <a:t>Since April 2018, parents and young people can ask the SEND Tribunal to make </a:t>
            </a:r>
            <a:r>
              <a:rPr lang="en-US" spc="-1" dirty="0">
                <a:uFill>
                  <a:solidFill>
                    <a:srgbClr val="FFFFFF"/>
                  </a:solidFill>
                </a:uFill>
              </a:rPr>
              <a:t>non-binding recommendations</a:t>
            </a:r>
            <a:r>
              <a:rPr lang="en-US" b="0" spc="-1" dirty="0">
                <a:uFill>
                  <a:solidFill>
                    <a:srgbClr val="FFFFFF"/>
                  </a:solidFill>
                </a:uFill>
              </a:rPr>
              <a:t> on the health and social care sections of the EHC plan. </a:t>
            </a:r>
          </a:p>
          <a:p>
            <a:pPr marL="343260">
              <a:spcAft>
                <a:spcPts val="1200"/>
              </a:spcAft>
              <a:buClr>
                <a:srgbClr val="000000"/>
              </a:buClr>
            </a:pPr>
            <a:r>
              <a:rPr lang="en-GB" b="0" spc="-1" dirty="0">
                <a:uFill>
                  <a:solidFill>
                    <a:srgbClr val="FFFFFF"/>
                  </a:solidFill>
                </a:uFill>
              </a:rPr>
              <a:t>The aim is to create a more holistic, person-centred view of the child or young person’s needs, bring appeal rights in line with wider remit of EHC plans, and encourage joint working.</a:t>
            </a:r>
          </a:p>
          <a:p>
            <a:pPr marL="343260">
              <a:spcAft>
                <a:spcPts val="1200"/>
              </a:spcAft>
              <a:buClr>
                <a:srgbClr val="000000"/>
              </a:buClr>
            </a:pPr>
            <a:r>
              <a:rPr lang="en-US" b="0" spc="-1" dirty="0">
                <a:uFill>
                  <a:solidFill>
                    <a:srgbClr val="FFFFFF"/>
                  </a:solidFill>
                </a:uFill>
              </a:rPr>
              <a:t>Trial running for 2 years </a:t>
            </a:r>
            <a:r>
              <a:rPr lang="en-US" spc="-1" dirty="0">
                <a:uFill>
                  <a:solidFill>
                    <a:srgbClr val="FFFFFF"/>
                  </a:solidFill>
                </a:uFill>
              </a:rPr>
              <a:t>across all 152 LAs/CCGs </a:t>
            </a:r>
            <a:r>
              <a:rPr lang="en-US" b="0" spc="-1" dirty="0">
                <a:uFill>
                  <a:solidFill>
                    <a:srgbClr val="FFFFFF"/>
                  </a:solidFill>
                </a:uFill>
              </a:rPr>
              <a:t>in England.</a:t>
            </a:r>
          </a:p>
          <a:p>
            <a:pPr marL="343260">
              <a:spcAft>
                <a:spcPts val="1200"/>
              </a:spcAft>
              <a:buClr>
                <a:srgbClr val="000000"/>
              </a:buClr>
            </a:pPr>
            <a:r>
              <a:rPr lang="en-US" b="0" dirty="0"/>
              <a:t>Hearings will be listed for </a:t>
            </a:r>
            <a:r>
              <a:rPr lang="en-US" dirty="0"/>
              <a:t>two days</a:t>
            </a:r>
            <a:r>
              <a:rPr lang="en-US" b="0" dirty="0"/>
              <a:t>, and representatives from health and social care (as relevant) must attend if requested.</a:t>
            </a:r>
          </a:p>
          <a:p>
            <a:endParaRPr lang="en-GB" dirty="0"/>
          </a:p>
        </p:txBody>
      </p:sp>
    </p:spTree>
    <p:extLst>
      <p:ext uri="{BB962C8B-B14F-4D97-AF65-F5344CB8AC3E}">
        <p14:creationId xmlns:p14="http://schemas.microsoft.com/office/powerpoint/2010/main" val="19108531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Key points</a:t>
            </a:r>
            <a:endParaRPr lang="en-GB" dirty="0"/>
          </a:p>
        </p:txBody>
      </p:sp>
      <p:sp>
        <p:nvSpPr>
          <p:cNvPr id="3" name="Content Placeholder 2"/>
          <p:cNvSpPr>
            <a:spLocks noGrp="1"/>
          </p:cNvSpPr>
          <p:nvPr>
            <p:ph idx="1"/>
          </p:nvPr>
        </p:nvSpPr>
        <p:spPr>
          <a:xfrm>
            <a:off x="467544" y="1124744"/>
            <a:ext cx="8496944" cy="4679949"/>
          </a:xfrm>
        </p:spPr>
        <p:txBody>
          <a:bodyPr/>
          <a:lstStyle/>
          <a:p>
            <a:pPr>
              <a:spcAft>
                <a:spcPts val="1200"/>
              </a:spcAft>
            </a:pPr>
            <a:r>
              <a:rPr lang="en-GB" b="0" dirty="0"/>
              <a:t>The appeal must be about a special educational issue (e.g. section B, F or I) </a:t>
            </a:r>
            <a:r>
              <a:rPr lang="en-GB" dirty="0"/>
              <a:t>in order to also appeal </a:t>
            </a:r>
            <a:r>
              <a:rPr lang="en-GB" b="0" dirty="0"/>
              <a:t>a health and/or social care issue</a:t>
            </a:r>
          </a:p>
          <a:p>
            <a:pPr>
              <a:spcAft>
                <a:spcPts val="1200"/>
              </a:spcAft>
            </a:pPr>
            <a:r>
              <a:rPr lang="en-GB" b="0" dirty="0"/>
              <a:t>Applies to </a:t>
            </a:r>
            <a:r>
              <a:rPr lang="en-GB" dirty="0"/>
              <a:t>all appeals </a:t>
            </a:r>
            <a:r>
              <a:rPr lang="en-GB" b="0" dirty="0"/>
              <a:t>except refusal to assess</a:t>
            </a:r>
          </a:p>
          <a:p>
            <a:pPr>
              <a:spcAft>
                <a:spcPts val="1200"/>
              </a:spcAft>
            </a:pPr>
            <a:r>
              <a:rPr lang="en-GB" b="0" dirty="0"/>
              <a:t>The Tribunal will expect LAs to comply with relevant requirements under health and/or social care legislation. For example:</a:t>
            </a:r>
          </a:p>
          <a:p>
            <a:pPr lvl="1">
              <a:spcAft>
                <a:spcPts val="1200"/>
              </a:spcAft>
            </a:pPr>
            <a:r>
              <a:rPr lang="en-GB" dirty="0"/>
              <a:t>where the case concerns a disabled child and the parent is arguing they need social care support, the LA </a:t>
            </a:r>
            <a:r>
              <a:rPr lang="en-GB" b="1" dirty="0"/>
              <a:t>should have given consideration</a:t>
            </a:r>
            <a:r>
              <a:rPr lang="en-GB" dirty="0"/>
              <a:t> to the child’s social care needs</a:t>
            </a:r>
          </a:p>
          <a:p>
            <a:pPr lvl="1">
              <a:spcAft>
                <a:spcPts val="1200"/>
              </a:spcAft>
            </a:pPr>
            <a:r>
              <a:rPr lang="en-GB" dirty="0"/>
              <a:t>LA/CCG policies on eligibility in regard to provision cannot override law – e.g. s.37 CAFA 2014 states EHC plan must specify “</a:t>
            </a:r>
            <a:r>
              <a:rPr lang="en-US" dirty="0"/>
              <a:t>any health care provision </a:t>
            </a:r>
            <a:r>
              <a:rPr lang="en-US" b="1" dirty="0"/>
              <a:t>reasonably required</a:t>
            </a:r>
            <a:r>
              <a:rPr lang="en-US" dirty="0"/>
              <a:t> by the learning difficulties and disabilities which result in him or her having SEN”</a:t>
            </a:r>
          </a:p>
          <a:p>
            <a:endParaRPr lang="en-GB" dirty="0"/>
          </a:p>
        </p:txBody>
      </p:sp>
    </p:spTree>
    <p:extLst>
      <p:ext uri="{BB962C8B-B14F-4D97-AF65-F5344CB8AC3E}">
        <p14:creationId xmlns:p14="http://schemas.microsoft.com/office/powerpoint/2010/main" val="1707981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062" y="549275"/>
            <a:ext cx="7775575" cy="647701"/>
          </a:xfrm>
        </p:spPr>
        <p:txBody>
          <a:bodyPr/>
          <a:lstStyle/>
          <a:p>
            <a:r>
              <a:rPr lang="en-GB" b="0" dirty="0">
                <a:solidFill>
                  <a:srgbClr val="000000"/>
                </a:solidFill>
                <a:latin typeface="Arial" panose="020B0604020202020204" pitchFamily="34" charset="0"/>
                <a:cs typeface="Arial" panose="020B0604020202020204" pitchFamily="34" charset="0"/>
              </a:rPr>
              <a:t>Key points (cont.)</a:t>
            </a:r>
            <a:br>
              <a:rPr lang="en-GB" b="0" dirty="0">
                <a:solidFill>
                  <a:srgbClr val="000000"/>
                </a:solidFill>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idx="1"/>
          </p:nvPr>
        </p:nvSpPr>
        <p:spPr/>
        <p:txBody>
          <a:bodyPr/>
          <a:lstStyle/>
          <a:p>
            <a:pPr marL="228600" lvl="0" indent="-228600" eaLnBrk="0" fontAlgn="base" hangingPunct="0">
              <a:lnSpc>
                <a:spcPct val="90000"/>
              </a:lnSpc>
              <a:spcAft>
                <a:spcPts val="1200"/>
              </a:spcAft>
              <a:buClrTx/>
              <a:defRPr/>
            </a:pPr>
            <a:r>
              <a:rPr lang="en-GB" b="0" dirty="0">
                <a:solidFill>
                  <a:srgbClr val="000000"/>
                </a:solidFill>
                <a:latin typeface="Arial" panose="020B0604020202020204" pitchFamily="34" charset="0"/>
                <a:cs typeface="Arial" panose="020B0604020202020204" pitchFamily="34" charset="0"/>
              </a:rPr>
              <a:t>Recommendations are non-binding, but </a:t>
            </a:r>
            <a:r>
              <a:rPr lang="en-GB" dirty="0">
                <a:solidFill>
                  <a:srgbClr val="000000"/>
                </a:solidFill>
                <a:latin typeface="Arial" panose="020B0604020202020204" pitchFamily="34" charset="0"/>
                <a:cs typeface="Arial" panose="020B0604020202020204" pitchFamily="34" charset="0"/>
              </a:rPr>
              <a:t>health and social care</a:t>
            </a:r>
            <a:r>
              <a:rPr lang="en-GB" b="0" dirty="0">
                <a:solidFill>
                  <a:srgbClr val="000000"/>
                </a:solidFill>
                <a:latin typeface="Arial" panose="020B0604020202020204" pitchFamily="34" charset="0"/>
                <a:cs typeface="Arial" panose="020B0604020202020204" pitchFamily="34" charset="0"/>
              </a:rPr>
              <a:t> are generally expected to follow them – parents will be able to go to the relevant Ombudsman or seek judicial </a:t>
            </a:r>
            <a:r>
              <a:rPr lang="en-GB" dirty="0">
                <a:solidFill>
                  <a:srgbClr val="000000"/>
                </a:solidFill>
                <a:latin typeface="Arial" panose="020B0604020202020204" pitchFamily="34" charset="0"/>
                <a:cs typeface="Arial" panose="020B0604020202020204" pitchFamily="34" charset="0"/>
              </a:rPr>
              <a:t>r</a:t>
            </a:r>
            <a:r>
              <a:rPr lang="en-GB" b="0" dirty="0">
                <a:solidFill>
                  <a:srgbClr val="000000"/>
                </a:solidFill>
                <a:latin typeface="Arial" panose="020B0604020202020204" pitchFamily="34" charset="0"/>
                <a:cs typeface="Arial" panose="020B0604020202020204" pitchFamily="34" charset="0"/>
              </a:rPr>
              <a:t>eview against </a:t>
            </a:r>
            <a:r>
              <a:rPr lang="en-GB" dirty="0">
                <a:solidFill>
                  <a:srgbClr val="000000"/>
                </a:solidFill>
                <a:latin typeface="Arial" panose="020B0604020202020204" pitchFamily="34" charset="0"/>
                <a:cs typeface="Arial" panose="020B0604020202020204" pitchFamily="34" charset="0"/>
              </a:rPr>
              <a:t>decisions</a:t>
            </a:r>
            <a:r>
              <a:rPr lang="en-GB" b="0" dirty="0">
                <a:solidFill>
                  <a:srgbClr val="000000"/>
                </a:solidFill>
                <a:latin typeface="Arial" panose="020B0604020202020204" pitchFamily="34" charset="0"/>
                <a:cs typeface="Arial" panose="020B0604020202020204" pitchFamily="34" charset="0"/>
              </a:rPr>
              <a:t> to not follow recommendations</a:t>
            </a:r>
          </a:p>
          <a:p>
            <a:pPr marL="228600" lvl="0" indent="-228600" eaLnBrk="0" fontAlgn="base" hangingPunct="0">
              <a:lnSpc>
                <a:spcPct val="90000"/>
              </a:lnSpc>
              <a:spcAft>
                <a:spcPts val="1200"/>
              </a:spcAft>
              <a:buClrTx/>
              <a:defRPr/>
            </a:pPr>
            <a:r>
              <a:rPr lang="en-GB" b="0" dirty="0">
                <a:solidFill>
                  <a:srgbClr val="000000"/>
                </a:solidFill>
                <a:latin typeface="Arial" panose="020B0604020202020204" pitchFamily="34" charset="0"/>
                <a:cs typeface="Arial" panose="020B0604020202020204" pitchFamily="34" charset="0"/>
              </a:rPr>
              <a:t>Ofsted and CQC incorporating into SEND local area inspections</a:t>
            </a:r>
          </a:p>
          <a:p>
            <a:pPr marL="228600" lvl="0" indent="-228600" eaLnBrk="0" fontAlgn="base" hangingPunct="0">
              <a:lnSpc>
                <a:spcPct val="90000"/>
              </a:lnSpc>
              <a:spcAft>
                <a:spcPts val="1200"/>
              </a:spcAft>
              <a:buClrTx/>
              <a:defRPr/>
            </a:pPr>
            <a:r>
              <a:rPr lang="en-GB" b="0" dirty="0">
                <a:solidFill>
                  <a:srgbClr val="000000"/>
                </a:solidFill>
                <a:cs typeface="Arial" panose="020B0604020202020204" pitchFamily="34" charset="0"/>
              </a:rPr>
              <a:t>LAs and CCGs will be reimbursed for reasonable costs incurred during the trial (excluding legal fees), up to £4,000 per case. Guidance on what can be claimed and how can be found in the national trial toolkit</a:t>
            </a:r>
          </a:p>
          <a:p>
            <a:pPr marL="228600" lvl="0" indent="-228600" eaLnBrk="0" fontAlgn="base" hangingPunct="0">
              <a:lnSpc>
                <a:spcPct val="90000"/>
              </a:lnSpc>
              <a:spcAft>
                <a:spcPts val="1200"/>
              </a:spcAft>
              <a:buClrTx/>
              <a:defRPr/>
            </a:pPr>
            <a:r>
              <a:rPr lang="en-GB" b="0" dirty="0">
                <a:solidFill>
                  <a:srgbClr val="000000"/>
                </a:solidFill>
                <a:latin typeface="Arial" panose="020B0604020202020204" pitchFamily="34" charset="0"/>
                <a:cs typeface="Arial" panose="020B0604020202020204" pitchFamily="34" charset="0"/>
              </a:rPr>
              <a:t>Evaluation in tandem looking at (a) implementation processes, (b) perceived outcomes on families and agencies and (c) economic/cost data to inform a </a:t>
            </a:r>
            <a:r>
              <a:rPr lang="en-GB" dirty="0">
                <a:solidFill>
                  <a:srgbClr val="000000"/>
                </a:solidFill>
                <a:latin typeface="Arial" panose="020B0604020202020204" pitchFamily="34" charset="0"/>
                <a:cs typeface="Arial" panose="020B0604020202020204" pitchFamily="34" charset="0"/>
              </a:rPr>
              <a:t>decision</a:t>
            </a:r>
            <a:r>
              <a:rPr lang="en-GB" b="0" dirty="0">
                <a:solidFill>
                  <a:srgbClr val="000000"/>
                </a:solidFill>
                <a:latin typeface="Arial" panose="020B0604020202020204" pitchFamily="34" charset="0"/>
                <a:cs typeface="Arial" panose="020B0604020202020204" pitchFamily="34" charset="0"/>
              </a:rPr>
              <a:t> on continuation</a:t>
            </a:r>
          </a:p>
          <a:p>
            <a:endParaRPr lang="en-GB" dirty="0"/>
          </a:p>
        </p:txBody>
      </p:sp>
    </p:spTree>
    <p:extLst>
      <p:ext uri="{BB962C8B-B14F-4D97-AF65-F5344CB8AC3E}">
        <p14:creationId xmlns:p14="http://schemas.microsoft.com/office/powerpoint/2010/main" val="2229855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775575" cy="647701"/>
          </a:xfrm>
        </p:spPr>
        <p:txBody>
          <a:bodyPr/>
          <a:lstStyle/>
          <a:p>
            <a:r>
              <a:rPr lang="en-GB" b="0" dirty="0">
                <a:solidFill>
                  <a:srgbClr val="000000"/>
                </a:solidFill>
                <a:cs typeface="Arial" panose="020B0604020202020204" pitchFamily="34" charset="0"/>
              </a:rPr>
              <a:t>Support package</a:t>
            </a:r>
            <a:br>
              <a:rPr lang="en-GB" b="0" dirty="0">
                <a:solidFill>
                  <a:srgbClr val="000000"/>
                </a:solidFill>
                <a:cs typeface="Arial" panose="020B0604020202020204" pitchFamily="34" charset="0"/>
              </a:rPr>
            </a:br>
            <a:endParaRPr lang="en-GB" dirty="0"/>
          </a:p>
        </p:txBody>
      </p:sp>
      <p:sp>
        <p:nvSpPr>
          <p:cNvPr id="3" name="Content Placeholder 2"/>
          <p:cNvSpPr>
            <a:spLocks noGrp="1"/>
          </p:cNvSpPr>
          <p:nvPr>
            <p:ph idx="1"/>
          </p:nvPr>
        </p:nvSpPr>
        <p:spPr>
          <a:xfrm>
            <a:off x="251520" y="512490"/>
            <a:ext cx="8712968" cy="4679949"/>
          </a:xfrm>
        </p:spPr>
        <p:txBody>
          <a:bodyPr/>
          <a:lstStyle/>
          <a:p>
            <a:pPr>
              <a:defRPr/>
            </a:pPr>
            <a:r>
              <a:rPr lang="en-GB" sz="1900" b="0" dirty="0">
                <a:solidFill>
                  <a:sysClr val="windowText" lastClr="000000"/>
                </a:solidFill>
                <a:latin typeface="Arial" panose="020B0604020202020204" pitchFamily="34" charset="0"/>
                <a:cs typeface="Arial" panose="020B0604020202020204" pitchFamily="34" charset="0"/>
              </a:rPr>
              <a:t>Ongoing support through a helpdesk (0207 651 0308, </a:t>
            </a:r>
            <a:r>
              <a:rPr lang="en-GB" sz="1900" b="0" dirty="0">
                <a:solidFill>
                  <a:sysClr val="windowText" lastClr="000000"/>
                </a:solidFill>
                <a:latin typeface="Arial" panose="020B0604020202020204" pitchFamily="34" charset="0"/>
                <a:cs typeface="Arial" panose="020B0604020202020204" pitchFamily="34" charset="0"/>
                <a:hlinkClick r:id="rId2"/>
              </a:rPr>
              <a:t>SENDdeliverysupport@mottmac.com</a:t>
            </a:r>
            <a:r>
              <a:rPr lang="en-GB" sz="1900" b="0" dirty="0">
                <a:solidFill>
                  <a:sysClr val="windowText" lastClr="000000"/>
                </a:solidFill>
                <a:latin typeface="Arial" panose="020B0604020202020204" pitchFamily="34" charset="0"/>
                <a:cs typeface="Arial" panose="020B0604020202020204" pitchFamily="34" charset="0"/>
              </a:rPr>
              <a:t>) and newsletters</a:t>
            </a:r>
          </a:p>
          <a:p>
            <a:pPr>
              <a:defRPr/>
            </a:pPr>
            <a:r>
              <a:rPr lang="en-GB" sz="1900" b="0" dirty="0">
                <a:solidFill>
                  <a:sysClr val="windowText" lastClr="000000"/>
                </a:solidFill>
                <a:latin typeface="Arial" panose="020B0604020202020204" pitchFamily="34" charset="0"/>
                <a:cs typeface="Arial" panose="020B0604020202020204" pitchFamily="34" charset="0"/>
              </a:rPr>
              <a:t>DfE SEND adviser and NHS England support</a:t>
            </a:r>
          </a:p>
          <a:p>
            <a:pPr lvl="0">
              <a:defRPr/>
            </a:pPr>
            <a:r>
              <a:rPr lang="en-GB" sz="1900" b="0" dirty="0">
                <a:solidFill>
                  <a:sysClr val="windowText" lastClr="000000"/>
                </a:solidFill>
                <a:latin typeface="Arial" panose="020B0604020202020204" pitchFamily="34" charset="0"/>
                <a:cs typeface="Arial" panose="020B0604020202020204" pitchFamily="34" charset="0"/>
              </a:rPr>
              <a:t>Toolkit of support materials (</a:t>
            </a:r>
            <a:r>
              <a:rPr lang="en-GB" sz="1900" b="0" dirty="0">
                <a:solidFill>
                  <a:sysClr val="windowText" lastClr="000000"/>
                </a:solidFill>
                <a:latin typeface="Arial" panose="020B0604020202020204" pitchFamily="34" charset="0"/>
                <a:cs typeface="Arial" panose="020B0604020202020204" pitchFamily="34" charset="0"/>
                <a:hlinkClick r:id="rId3"/>
              </a:rPr>
              <a:t>https://www.sendpathfinder.co.uk/send-single-route-of-redress-national-trial</a:t>
            </a:r>
            <a:r>
              <a:rPr lang="en-GB" sz="1900" b="0" dirty="0">
                <a:solidFill>
                  <a:sysClr val="windowText" lastClr="000000"/>
                </a:solidFill>
                <a:latin typeface="Arial" panose="020B0604020202020204" pitchFamily="34" charset="0"/>
                <a:cs typeface="Arial" panose="020B0604020202020204" pitchFamily="34" charset="0"/>
              </a:rPr>
              <a:t>) including:</a:t>
            </a:r>
          </a:p>
          <a:p>
            <a:pPr lvl="1">
              <a:defRPr/>
            </a:pPr>
            <a:r>
              <a:rPr lang="en-GB" sz="1600" dirty="0">
                <a:solidFill>
                  <a:sysClr val="windowText" lastClr="000000"/>
                </a:solidFill>
                <a:latin typeface="Arial" panose="020B0604020202020204" pitchFamily="34" charset="0"/>
                <a:cs typeface="Arial" panose="020B0604020202020204" pitchFamily="34" charset="0"/>
              </a:rPr>
              <a:t>Guidance document for education, health and social care professionals and parents and young people </a:t>
            </a:r>
          </a:p>
          <a:p>
            <a:pPr lvl="1">
              <a:defRPr/>
            </a:pPr>
            <a:r>
              <a:rPr lang="en-GB" sz="1600" dirty="0">
                <a:solidFill>
                  <a:sysClr val="windowText" lastClr="000000"/>
                </a:solidFill>
                <a:latin typeface="Arial" panose="020B0604020202020204" pitchFamily="34" charset="0"/>
                <a:cs typeface="Arial" panose="020B0604020202020204" pitchFamily="34" charset="0"/>
              </a:rPr>
              <a:t>Webinar of local area induction training events in 2018 </a:t>
            </a:r>
          </a:p>
          <a:p>
            <a:pPr lvl="1">
              <a:spcBef>
                <a:spcPts val="1000"/>
              </a:spcBef>
              <a:defRPr/>
            </a:pPr>
            <a:r>
              <a:rPr lang="en-GB" sz="1600" dirty="0">
                <a:solidFill>
                  <a:sysClr val="windowText" lastClr="000000"/>
                </a:solidFill>
                <a:latin typeface="Arial" panose="020B0604020202020204" pitchFamily="34" charset="0"/>
                <a:cs typeface="Arial" panose="020B0604020202020204" pitchFamily="34" charset="0"/>
              </a:rPr>
              <a:t>Template wording for local offers and </a:t>
            </a:r>
            <a:r>
              <a:rPr lang="en-GB" sz="1600" b="1" dirty="0">
                <a:solidFill>
                  <a:sysClr val="windowText" lastClr="000000"/>
                </a:solidFill>
                <a:latin typeface="Arial" panose="020B0604020202020204" pitchFamily="34" charset="0"/>
                <a:cs typeface="Arial" panose="020B0604020202020204" pitchFamily="34" charset="0"/>
              </a:rPr>
              <a:t>decision</a:t>
            </a:r>
            <a:r>
              <a:rPr lang="en-GB" sz="1600" dirty="0">
                <a:solidFill>
                  <a:sysClr val="windowText" lastClr="000000"/>
                </a:solidFill>
                <a:latin typeface="Arial" panose="020B0604020202020204" pitchFamily="34" charset="0"/>
                <a:cs typeface="Arial" panose="020B0604020202020204" pitchFamily="34" charset="0"/>
              </a:rPr>
              <a:t>/response to recommendation letters</a:t>
            </a:r>
          </a:p>
          <a:p>
            <a:pPr lvl="1">
              <a:spcBef>
                <a:spcPts val="1000"/>
              </a:spcBef>
              <a:defRPr/>
            </a:pPr>
            <a:r>
              <a:rPr lang="en-GB" sz="1600" dirty="0">
                <a:solidFill>
                  <a:sysClr val="windowText" lastClr="000000"/>
                </a:solidFill>
                <a:latin typeface="Arial" panose="020B0604020202020204" pitchFamily="34" charset="0"/>
                <a:cs typeface="Arial" panose="020B0604020202020204" pitchFamily="34" charset="0"/>
              </a:rPr>
              <a:t>FAQs ( Autumn 2018)</a:t>
            </a:r>
          </a:p>
          <a:p>
            <a:pPr lvl="1">
              <a:spcBef>
                <a:spcPts val="1000"/>
              </a:spcBef>
              <a:defRPr/>
            </a:pPr>
            <a:r>
              <a:rPr lang="en-GB" sz="1600" dirty="0">
                <a:solidFill>
                  <a:sysClr val="windowText" lastClr="000000"/>
                </a:solidFill>
                <a:latin typeface="Arial" panose="020B0604020202020204" pitchFamily="34" charset="0"/>
                <a:cs typeface="Arial" panose="020B0604020202020204" pitchFamily="34" charset="0"/>
              </a:rPr>
              <a:t>Webinar for parents (Autumn 2018)</a:t>
            </a:r>
          </a:p>
          <a:p>
            <a:pPr marL="228600" lvl="0" indent="-228600" eaLnBrk="0" fontAlgn="base" hangingPunct="0">
              <a:lnSpc>
                <a:spcPct val="90000"/>
              </a:lnSpc>
              <a:spcBef>
                <a:spcPts val="1000"/>
              </a:spcBef>
              <a:spcAft>
                <a:spcPct val="0"/>
              </a:spcAft>
              <a:buClrTx/>
              <a:defRPr/>
            </a:pPr>
            <a:r>
              <a:rPr lang="en-GB" sz="1900" b="0" dirty="0">
                <a:solidFill>
                  <a:sysClr val="windowText" lastClr="000000"/>
                </a:solidFill>
                <a:latin typeface="Arial" panose="020B0604020202020204" pitchFamily="34" charset="0"/>
                <a:cs typeface="Arial" panose="020B0604020202020204" pitchFamily="34" charset="0"/>
              </a:rPr>
              <a:t>IASS and VCS organisations can provide support to families by disseminating information on the trial, supporting the preparation of cases and at hearings, and signposting to mediation and further support.</a:t>
            </a:r>
            <a:endParaRPr lang="en-GB" sz="1900" b="0" u="sng" dirty="0">
              <a:solidFill>
                <a:sysClr val="windowText" lastClr="000000"/>
              </a:solidFill>
              <a:latin typeface="Arial" panose="020B0604020202020204" pitchFamily="34" charset="0"/>
              <a:cs typeface="Arial" panose="020B0604020202020204" pitchFamily="34" charset="0"/>
            </a:endParaRPr>
          </a:p>
          <a:p>
            <a:pPr marL="228600" lvl="0" indent="-228600" eaLnBrk="0" fontAlgn="base" hangingPunct="0">
              <a:lnSpc>
                <a:spcPct val="90000"/>
              </a:lnSpc>
              <a:spcBef>
                <a:spcPts val="1000"/>
              </a:spcBef>
              <a:spcAft>
                <a:spcPct val="0"/>
              </a:spcAft>
              <a:buClrTx/>
              <a:buFont typeface="Arial" panose="020B0604020202020204" pitchFamily="34" charset="0"/>
              <a:buChar char="•"/>
              <a:defRPr/>
            </a:pPr>
            <a:endParaRPr lang="en-GB" sz="1900" b="0" u="sng" dirty="0">
              <a:solidFill>
                <a:sysClr val="windowText" lastClr="000000"/>
              </a:solidFill>
              <a:latin typeface="Calibri" panose="020F0502020204030204"/>
            </a:endParaRPr>
          </a:p>
          <a:p>
            <a:endParaRPr lang="en-GB" sz="1900" dirty="0"/>
          </a:p>
        </p:txBody>
      </p:sp>
    </p:spTree>
    <p:extLst>
      <p:ext uri="{BB962C8B-B14F-4D97-AF65-F5344CB8AC3E}">
        <p14:creationId xmlns:p14="http://schemas.microsoft.com/office/powerpoint/2010/main" val="3531767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2" y="1628800"/>
            <a:ext cx="7775575" cy="4248125"/>
          </a:xfrm>
        </p:spPr>
        <p:txBody>
          <a:bodyPr/>
          <a:lstStyle/>
          <a:p>
            <a:r>
              <a:rPr lang="en-GB" sz="2800" dirty="0"/>
              <a:t>Now over to………</a:t>
            </a:r>
          </a:p>
          <a:p>
            <a:endParaRPr lang="en-GB" sz="2800" dirty="0"/>
          </a:p>
          <a:p>
            <a:endParaRPr lang="en-GB" b="0" dirty="0"/>
          </a:p>
        </p:txBody>
      </p:sp>
      <p:pic>
        <p:nvPicPr>
          <p:cNvPr id="4" name="Picture 3"/>
          <p:cNvPicPr>
            <a:picLocks noChangeAspect="1"/>
          </p:cNvPicPr>
          <p:nvPr/>
        </p:nvPicPr>
        <p:blipFill>
          <a:blip r:embed="rId2"/>
          <a:stretch>
            <a:fillRect/>
          </a:stretch>
        </p:blipFill>
        <p:spPr>
          <a:xfrm>
            <a:off x="5004048" y="908720"/>
            <a:ext cx="1774262" cy="2490192"/>
          </a:xfrm>
          <a:prstGeom prst="rect">
            <a:avLst/>
          </a:prstGeom>
        </p:spPr>
      </p:pic>
    </p:spTree>
    <p:extLst>
      <p:ext uri="{BB962C8B-B14F-4D97-AF65-F5344CB8AC3E}">
        <p14:creationId xmlns:p14="http://schemas.microsoft.com/office/powerpoint/2010/main" val="1143218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2E48F3E0389843B40F6CE8D98855D7" ma:contentTypeVersion="1" ma:contentTypeDescription="Create a new document." ma:contentTypeScope="" ma:versionID="fbdc648fe6e98b216a8dbcbd3324501c">
  <xsd:schema xmlns:xsd="http://www.w3.org/2001/XMLSchema" xmlns:xs="http://www.w3.org/2001/XMLSchema" xmlns:p="http://schemas.microsoft.com/office/2006/metadata/properties" xmlns:ns1="http://schemas.microsoft.com/sharepoint/v3" targetNamespace="http://schemas.microsoft.com/office/2006/metadata/properties" ma:root="true" ma:fieldsID="3def4448f6e9f5e3b9ace64788916869"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84E3B5-585B-4AB1-88BF-CC4287E245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D3942E-F7FA-4AD8-9A69-5FDFB1F490D1}">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18918D8-6743-472F-9133-546308218B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1377</TotalTime>
  <Words>2693</Words>
  <Application>Microsoft Office PowerPoint</Application>
  <PresentationFormat>On-screen Show (4:3)</PresentationFormat>
  <Paragraphs>231</Paragraphs>
  <Slides>29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ＭＳ Ｐゴシック</vt:lpstr>
      <vt:lpstr>ＭＳ Ｐゴシック</vt:lpstr>
      <vt:lpstr>Arial</vt:lpstr>
      <vt:lpstr>Calibri</vt:lpstr>
      <vt:lpstr>Wingdings</vt:lpstr>
      <vt:lpstr>Office Theme</vt:lpstr>
      <vt:lpstr>DfE Update</vt:lpstr>
      <vt:lpstr>PowerPoint Presentation</vt:lpstr>
      <vt:lpstr>SEND policy and priorities</vt:lpstr>
      <vt:lpstr>SEND policy and priorities</vt:lpstr>
      <vt:lpstr>What successful implementation of the SEND reforms looks like</vt:lpstr>
      <vt:lpstr>PowerPoint Presentation</vt:lpstr>
      <vt:lpstr>3. Increased satisfaction with access to local services – </vt:lpstr>
      <vt:lpstr>PowerPoint Presentation</vt:lpstr>
      <vt:lpstr>PowerPoint Presentation</vt:lpstr>
      <vt:lpstr>PowerPoint Presentation</vt:lpstr>
      <vt:lpstr>5. Improved attainment and narrowing of gap for CYP with SEND</vt:lpstr>
      <vt:lpstr>PowerPoint Presentation</vt:lpstr>
      <vt:lpstr>What successful implementation of the SEND reforms looks like</vt:lpstr>
      <vt:lpstr>PowerPoint Presentation</vt:lpstr>
      <vt:lpstr>The SEN assessment system – more….</vt:lpstr>
      <vt:lpstr>20 week – key data</vt:lpstr>
      <vt:lpstr>Placements for those with EHC plans</vt:lpstr>
      <vt:lpstr>Tribunal Appeals – New Appealable Rate</vt:lpstr>
      <vt:lpstr>Appeals to Tribunal – rate per 10,000 pop</vt:lpstr>
      <vt:lpstr>PowerPoint Presentation</vt:lpstr>
      <vt:lpstr>PowerPoint Presentation</vt:lpstr>
      <vt:lpstr>SEN delivery priorities moving forward </vt:lpstr>
      <vt:lpstr>PowerPoint Presentation</vt:lpstr>
      <vt:lpstr>PowerPoint Presentation</vt:lpstr>
      <vt:lpstr>Single Route of Redress – National Trial</vt:lpstr>
      <vt:lpstr>Key points</vt:lpstr>
      <vt:lpstr>Key points (cont.) </vt:lpstr>
      <vt:lpstr>Support package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Lindsey Rousseau</cp:lastModifiedBy>
  <cp:revision>125</cp:revision>
  <cp:lastPrinted>2018-10-02T22:06:43Z</cp:lastPrinted>
  <dcterms:created xsi:type="dcterms:W3CDTF">2013-06-06T10:14:36Z</dcterms:created>
  <dcterms:modified xsi:type="dcterms:W3CDTF">2018-10-02T22:07:00Z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0x010100AC2E48F3E0389843B40F6CE8D98855D7</vt:lpwstr>
  </property>
</Properties>
</file>