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3"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4466732-97D0-4D37-84B3-8F3A78D1F816}" type="datetimeFigureOut">
              <a:rPr lang="en-GB" smtClean="0"/>
              <a:t>03/06/2018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469B75-E8A8-459E-9D22-DEF3CE5E55D6}" type="slidenum">
              <a:rPr lang="en-GB" smtClean="0"/>
              <a:t>‹#›</a:t>
            </a:fld>
            <a:endParaRPr lang="en-GB"/>
          </a:p>
        </p:txBody>
      </p:sp>
    </p:spTree>
    <p:extLst>
      <p:ext uri="{BB962C8B-B14F-4D97-AF65-F5344CB8AC3E}">
        <p14:creationId xmlns:p14="http://schemas.microsoft.com/office/powerpoint/2010/main" val="1949717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466732-97D0-4D37-84B3-8F3A78D1F816}" type="datetimeFigureOut">
              <a:rPr lang="en-GB" smtClean="0"/>
              <a:t>03/06/2018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469B75-E8A8-459E-9D22-DEF3CE5E55D6}" type="slidenum">
              <a:rPr lang="en-GB" smtClean="0"/>
              <a:t>‹#›</a:t>
            </a:fld>
            <a:endParaRPr lang="en-GB"/>
          </a:p>
        </p:txBody>
      </p:sp>
    </p:spTree>
    <p:extLst>
      <p:ext uri="{BB962C8B-B14F-4D97-AF65-F5344CB8AC3E}">
        <p14:creationId xmlns:p14="http://schemas.microsoft.com/office/powerpoint/2010/main" val="503341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466732-97D0-4D37-84B3-8F3A78D1F816}" type="datetimeFigureOut">
              <a:rPr lang="en-GB" smtClean="0"/>
              <a:t>03/06/2018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469B75-E8A8-459E-9D22-DEF3CE5E55D6}" type="slidenum">
              <a:rPr lang="en-GB" smtClean="0"/>
              <a:t>‹#›</a:t>
            </a:fld>
            <a:endParaRPr lang="en-GB"/>
          </a:p>
        </p:txBody>
      </p:sp>
    </p:spTree>
    <p:extLst>
      <p:ext uri="{BB962C8B-B14F-4D97-AF65-F5344CB8AC3E}">
        <p14:creationId xmlns:p14="http://schemas.microsoft.com/office/powerpoint/2010/main" val="4230419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4466732-97D0-4D37-84B3-8F3A78D1F816}" type="datetimeFigureOut">
              <a:rPr lang="en-GB" smtClean="0"/>
              <a:t>03/06/2018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469B75-E8A8-459E-9D22-DEF3CE5E55D6}" type="slidenum">
              <a:rPr lang="en-GB" smtClean="0"/>
              <a:t>‹#›</a:t>
            </a:fld>
            <a:endParaRPr lang="en-GB"/>
          </a:p>
        </p:txBody>
      </p:sp>
    </p:spTree>
    <p:extLst>
      <p:ext uri="{BB962C8B-B14F-4D97-AF65-F5344CB8AC3E}">
        <p14:creationId xmlns:p14="http://schemas.microsoft.com/office/powerpoint/2010/main" val="3650038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4466732-97D0-4D37-84B3-8F3A78D1F816}" type="datetimeFigureOut">
              <a:rPr lang="en-GB" smtClean="0"/>
              <a:t>03/06/2018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469B75-E8A8-459E-9D22-DEF3CE5E55D6}" type="slidenum">
              <a:rPr lang="en-GB" smtClean="0"/>
              <a:t>‹#›</a:t>
            </a:fld>
            <a:endParaRPr lang="en-GB"/>
          </a:p>
        </p:txBody>
      </p:sp>
    </p:spTree>
    <p:extLst>
      <p:ext uri="{BB962C8B-B14F-4D97-AF65-F5344CB8AC3E}">
        <p14:creationId xmlns:p14="http://schemas.microsoft.com/office/powerpoint/2010/main" val="1896934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4466732-97D0-4D37-84B3-8F3A78D1F816}" type="datetimeFigureOut">
              <a:rPr lang="en-GB" smtClean="0"/>
              <a:t>03/06/2018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469B75-E8A8-459E-9D22-DEF3CE5E55D6}" type="slidenum">
              <a:rPr lang="en-GB" smtClean="0"/>
              <a:t>‹#›</a:t>
            </a:fld>
            <a:endParaRPr lang="en-GB"/>
          </a:p>
        </p:txBody>
      </p:sp>
    </p:spTree>
    <p:extLst>
      <p:ext uri="{BB962C8B-B14F-4D97-AF65-F5344CB8AC3E}">
        <p14:creationId xmlns:p14="http://schemas.microsoft.com/office/powerpoint/2010/main" val="1286610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466732-97D0-4D37-84B3-8F3A78D1F816}" type="datetimeFigureOut">
              <a:rPr lang="en-GB" smtClean="0"/>
              <a:t>03/06/2018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469B75-E8A8-459E-9D22-DEF3CE5E55D6}" type="slidenum">
              <a:rPr lang="en-GB" smtClean="0"/>
              <a:t>‹#›</a:t>
            </a:fld>
            <a:endParaRPr lang="en-GB"/>
          </a:p>
        </p:txBody>
      </p:sp>
    </p:spTree>
    <p:extLst>
      <p:ext uri="{BB962C8B-B14F-4D97-AF65-F5344CB8AC3E}">
        <p14:creationId xmlns:p14="http://schemas.microsoft.com/office/powerpoint/2010/main" val="4294924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466732-97D0-4D37-84B3-8F3A78D1F816}" type="datetimeFigureOut">
              <a:rPr lang="en-GB" smtClean="0"/>
              <a:t>03/06/2018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469B75-E8A8-459E-9D22-DEF3CE5E55D6}" type="slidenum">
              <a:rPr lang="en-GB" smtClean="0"/>
              <a:t>‹#›</a:t>
            </a:fld>
            <a:endParaRPr lang="en-GB"/>
          </a:p>
        </p:txBody>
      </p:sp>
    </p:spTree>
    <p:extLst>
      <p:ext uri="{BB962C8B-B14F-4D97-AF65-F5344CB8AC3E}">
        <p14:creationId xmlns:p14="http://schemas.microsoft.com/office/powerpoint/2010/main" val="979350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466732-97D0-4D37-84B3-8F3A78D1F816}" type="datetimeFigureOut">
              <a:rPr lang="en-GB" smtClean="0"/>
              <a:t>03/06/2018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469B75-E8A8-459E-9D22-DEF3CE5E55D6}" type="slidenum">
              <a:rPr lang="en-GB" smtClean="0"/>
              <a:t>‹#›</a:t>
            </a:fld>
            <a:endParaRPr lang="en-GB"/>
          </a:p>
        </p:txBody>
      </p:sp>
    </p:spTree>
    <p:extLst>
      <p:ext uri="{BB962C8B-B14F-4D97-AF65-F5344CB8AC3E}">
        <p14:creationId xmlns:p14="http://schemas.microsoft.com/office/powerpoint/2010/main" val="3784462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466732-97D0-4D37-84B3-8F3A78D1F816}" type="datetimeFigureOut">
              <a:rPr lang="en-GB" smtClean="0"/>
              <a:t>03/06/2018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469B75-E8A8-459E-9D22-DEF3CE5E55D6}" type="slidenum">
              <a:rPr lang="en-GB" smtClean="0"/>
              <a:t>‹#›</a:t>
            </a:fld>
            <a:endParaRPr lang="en-GB"/>
          </a:p>
        </p:txBody>
      </p:sp>
    </p:spTree>
    <p:extLst>
      <p:ext uri="{BB962C8B-B14F-4D97-AF65-F5344CB8AC3E}">
        <p14:creationId xmlns:p14="http://schemas.microsoft.com/office/powerpoint/2010/main" val="158902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466732-97D0-4D37-84B3-8F3A78D1F816}" type="datetimeFigureOut">
              <a:rPr lang="en-GB" smtClean="0"/>
              <a:t>03/06/2018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469B75-E8A8-459E-9D22-DEF3CE5E55D6}" type="slidenum">
              <a:rPr lang="en-GB" smtClean="0"/>
              <a:t>‹#›</a:t>
            </a:fld>
            <a:endParaRPr lang="en-GB"/>
          </a:p>
        </p:txBody>
      </p:sp>
    </p:spTree>
    <p:extLst>
      <p:ext uri="{BB962C8B-B14F-4D97-AF65-F5344CB8AC3E}">
        <p14:creationId xmlns:p14="http://schemas.microsoft.com/office/powerpoint/2010/main" val="1800306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466732-97D0-4D37-84B3-8F3A78D1F816}" type="datetimeFigureOut">
              <a:rPr lang="en-GB" smtClean="0"/>
              <a:t>03/06/2018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469B75-E8A8-459E-9D22-DEF3CE5E55D6}" type="slidenum">
              <a:rPr lang="en-GB" smtClean="0"/>
              <a:t>‹#›</a:t>
            </a:fld>
            <a:endParaRPr lang="en-GB"/>
          </a:p>
        </p:txBody>
      </p:sp>
    </p:spTree>
    <p:extLst>
      <p:ext uri="{BB962C8B-B14F-4D97-AF65-F5344CB8AC3E}">
        <p14:creationId xmlns:p14="http://schemas.microsoft.com/office/powerpoint/2010/main" val="28329745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 continuum of </a:t>
            </a:r>
            <a:r>
              <a:rPr lang="en-GB" smtClean="0"/>
              <a:t>Sensory provision</a:t>
            </a:r>
            <a:endParaRPr lang="en-GB" dirty="0"/>
          </a:p>
        </p:txBody>
      </p:sp>
      <p:sp>
        <p:nvSpPr>
          <p:cNvPr id="3" name="Subtitle 2"/>
          <p:cNvSpPr>
            <a:spLocks noGrp="1"/>
          </p:cNvSpPr>
          <p:nvPr>
            <p:ph type="subTitle" idx="1"/>
          </p:nvPr>
        </p:nvSpPr>
        <p:spPr/>
        <p:txBody>
          <a:bodyPr/>
          <a:lstStyle/>
          <a:p>
            <a:r>
              <a:rPr lang="en-GB" dirty="0" smtClean="0"/>
              <a:t>Deborah Rix</a:t>
            </a:r>
          </a:p>
          <a:p>
            <a:r>
              <a:rPr lang="en-GB" dirty="0" smtClean="0"/>
              <a:t>June 2018</a:t>
            </a:r>
            <a:endParaRPr lang="en-GB" dirty="0"/>
          </a:p>
        </p:txBody>
      </p:sp>
    </p:spTree>
    <p:extLst>
      <p:ext uri="{BB962C8B-B14F-4D97-AF65-F5344CB8AC3E}">
        <p14:creationId xmlns:p14="http://schemas.microsoft.com/office/powerpoint/2010/main" val="38504139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Understanding the local and regional need</a:t>
            </a:r>
            <a:endParaRPr lang="en-GB" dirty="0"/>
          </a:p>
        </p:txBody>
      </p:sp>
      <p:sp>
        <p:nvSpPr>
          <p:cNvPr id="3" name="Content Placeholder 2"/>
          <p:cNvSpPr>
            <a:spLocks noGrp="1"/>
          </p:cNvSpPr>
          <p:nvPr>
            <p:ph idx="1"/>
          </p:nvPr>
        </p:nvSpPr>
        <p:spPr/>
        <p:txBody>
          <a:bodyPr>
            <a:normAutofit/>
          </a:bodyPr>
          <a:lstStyle/>
          <a:p>
            <a:r>
              <a:rPr lang="en-GB" sz="1200" b="1" u="sng" dirty="0" smtClean="0"/>
              <a:t>Locally</a:t>
            </a:r>
          </a:p>
          <a:p>
            <a:r>
              <a:rPr lang="en-GB" sz="1200" i="1" dirty="0" smtClean="0"/>
              <a:t>A borough of contradictions</a:t>
            </a:r>
          </a:p>
          <a:p>
            <a:r>
              <a:rPr lang="en-GB" sz="1200" dirty="0" smtClean="0"/>
              <a:t>An </a:t>
            </a:r>
            <a:r>
              <a:rPr lang="en-GB" sz="1200" dirty="0"/>
              <a:t>increase in the number of children (0-15) in the Borough of 4,400 (15%) is projected between 2014 and 2019</a:t>
            </a:r>
            <a:endParaRPr lang="en-GB" sz="1200" dirty="0" smtClean="0"/>
          </a:p>
          <a:p>
            <a:r>
              <a:rPr lang="en-GB" sz="1200" dirty="0" smtClean="0"/>
              <a:t>The </a:t>
            </a:r>
            <a:r>
              <a:rPr lang="en-GB" sz="1200" dirty="0"/>
              <a:t>gap between rich and poor is greater than in 26 out of the other 31 </a:t>
            </a:r>
            <a:r>
              <a:rPr lang="en-GB" sz="1200" dirty="0" smtClean="0"/>
              <a:t>boroughs</a:t>
            </a:r>
          </a:p>
          <a:p>
            <a:r>
              <a:rPr lang="en-GB" sz="1200" dirty="0" err="1"/>
              <a:t>Wandsworth</a:t>
            </a:r>
            <a:r>
              <a:rPr lang="en-GB" sz="1200" dirty="0"/>
              <a:t> has the highest migration rates of any London </a:t>
            </a:r>
            <a:r>
              <a:rPr lang="en-GB" sz="1200" dirty="0" smtClean="0"/>
              <a:t>borough</a:t>
            </a:r>
          </a:p>
          <a:p>
            <a:r>
              <a:rPr lang="en-GB" sz="1200" dirty="0" err="1"/>
              <a:t>Wandsworth</a:t>
            </a:r>
            <a:r>
              <a:rPr lang="en-GB" sz="1200" dirty="0"/>
              <a:t> has the highest proportion of 25 to 39 year olds of any local authority </a:t>
            </a:r>
            <a:r>
              <a:rPr lang="en-GB" sz="1200" dirty="0" smtClean="0"/>
              <a:t>nationally</a:t>
            </a:r>
          </a:p>
          <a:p>
            <a:r>
              <a:rPr lang="en-GB" sz="1200" dirty="0" smtClean="0"/>
              <a:t>“</a:t>
            </a:r>
            <a:r>
              <a:rPr lang="en-GB" sz="1200" dirty="0"/>
              <a:t>Bad deal. Wanted me to cut the ribbon-NO</a:t>
            </a:r>
            <a:r>
              <a:rPr lang="en-GB" sz="1200" dirty="0" smtClean="0"/>
              <a:t>!”</a:t>
            </a:r>
          </a:p>
          <a:p>
            <a:r>
              <a:rPr lang="en-GB" sz="1200" dirty="0" smtClean="0"/>
              <a:t>£15 billion transformation with 20,000 new homes</a:t>
            </a:r>
          </a:p>
          <a:p>
            <a:r>
              <a:rPr lang="en-GB" sz="1200" dirty="0" smtClean="0"/>
              <a:t>Highest number of gangs in London </a:t>
            </a:r>
            <a:endParaRPr lang="en-GB" sz="1200" dirty="0"/>
          </a:p>
          <a:p>
            <a:r>
              <a:rPr lang="en-GB" sz="1800" b="1" u="sng" dirty="0" smtClean="0"/>
              <a:t>Region</a:t>
            </a:r>
          </a:p>
          <a:p>
            <a:r>
              <a:rPr lang="en-GB" sz="1200" dirty="0"/>
              <a:t>The South West Thames Regional Genetic Services at St George’s University Hospitals NHS Foundation Trust provides a specialist service to people living in South West London, Surrey, and West </a:t>
            </a:r>
            <a:r>
              <a:rPr lang="en-GB" sz="1200" dirty="0" smtClean="0"/>
              <a:t>Sussex</a:t>
            </a:r>
          </a:p>
          <a:p>
            <a:r>
              <a:rPr lang="en-GB" sz="1200" dirty="0" smtClean="0"/>
              <a:t>St Georges specialist Neonatal services cover wide geographical area from London to the South Coast</a:t>
            </a:r>
          </a:p>
          <a:p>
            <a:r>
              <a:rPr lang="en-GB" sz="1200" dirty="0" smtClean="0"/>
              <a:t>3 regional special schools in London</a:t>
            </a:r>
          </a:p>
          <a:p>
            <a:r>
              <a:rPr lang="en-GB" sz="1200" dirty="0" smtClean="0"/>
              <a:t>Deaf CAMHS </a:t>
            </a:r>
          </a:p>
          <a:p>
            <a:endParaRPr lang="en-GB" sz="12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44353" y="3295383"/>
            <a:ext cx="981008" cy="85805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07777" y="2691683"/>
            <a:ext cx="2009105" cy="1712891"/>
          </a:xfrm>
          <a:prstGeom prst="rect">
            <a:avLst/>
          </a:prstGeom>
        </p:spPr>
      </p:pic>
    </p:spTree>
    <p:extLst>
      <p:ext uri="{BB962C8B-B14F-4D97-AF65-F5344CB8AC3E}">
        <p14:creationId xmlns:p14="http://schemas.microsoft.com/office/powerpoint/2010/main" val="2772723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All through Continuum of Provision</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Linden Lodge School – a regional school for children and young people with vision impairment 2-19 years </a:t>
            </a:r>
          </a:p>
          <a:p>
            <a:r>
              <a:rPr lang="en-GB" dirty="0" smtClean="0"/>
              <a:t>Alba Centre for Deafblind children and young people at Linden Lodge School</a:t>
            </a:r>
          </a:p>
          <a:p>
            <a:r>
              <a:rPr lang="en-GB" dirty="0" err="1" smtClean="0"/>
              <a:t>Habilitation</a:t>
            </a:r>
            <a:r>
              <a:rPr lang="en-GB" dirty="0" smtClean="0"/>
              <a:t> service for the St Georges Auditory Implant programme</a:t>
            </a:r>
          </a:p>
          <a:p>
            <a:r>
              <a:rPr lang="en-GB" dirty="0" err="1" smtClean="0"/>
              <a:t>Wandsworth</a:t>
            </a:r>
            <a:r>
              <a:rPr lang="en-GB" dirty="0" smtClean="0"/>
              <a:t> Hearing Support Service ( peripatetic team)</a:t>
            </a:r>
          </a:p>
          <a:p>
            <a:r>
              <a:rPr lang="en-GB" dirty="0" err="1" smtClean="0"/>
              <a:t>Wandsworth</a:t>
            </a:r>
            <a:r>
              <a:rPr lang="en-GB" dirty="0" smtClean="0"/>
              <a:t> Vision Support Service (peripatetic team)</a:t>
            </a:r>
          </a:p>
          <a:p>
            <a:r>
              <a:rPr lang="en-GB" dirty="0" err="1" smtClean="0"/>
              <a:t>Habilitation</a:t>
            </a:r>
            <a:r>
              <a:rPr lang="en-GB" dirty="0" smtClean="0"/>
              <a:t> team</a:t>
            </a:r>
          </a:p>
          <a:p>
            <a:r>
              <a:rPr lang="en-GB" dirty="0" smtClean="0"/>
              <a:t>Learning Resources Service for pupils with vision impairment</a:t>
            </a:r>
          </a:p>
          <a:p>
            <a:r>
              <a:rPr lang="en-GB" dirty="0" smtClean="0"/>
              <a:t>Willow Hearing Support base for deaf pupils 3 to 11</a:t>
            </a:r>
          </a:p>
          <a:p>
            <a:r>
              <a:rPr lang="en-GB" dirty="0" smtClean="0"/>
              <a:t>Rowan Hearing Support base for deaf pupils aged 11 to 19</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9362940" y="4520485"/>
            <a:ext cx="2589630" cy="2017591"/>
          </a:xfrm>
          <a:prstGeom prst="rect">
            <a:avLst/>
          </a:prstGeom>
        </p:spPr>
      </p:pic>
    </p:spTree>
    <p:extLst>
      <p:ext uri="{BB962C8B-B14F-4D97-AF65-F5344CB8AC3E}">
        <p14:creationId xmlns:p14="http://schemas.microsoft.com/office/powerpoint/2010/main" val="922584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Specialist sensory workforce</a:t>
            </a:r>
            <a:endParaRPr lang="en-GB" dirty="0"/>
          </a:p>
        </p:txBody>
      </p:sp>
      <p:sp>
        <p:nvSpPr>
          <p:cNvPr id="3" name="Content Placeholder 2"/>
          <p:cNvSpPr>
            <a:spLocks noGrp="1"/>
          </p:cNvSpPr>
          <p:nvPr>
            <p:ph idx="1"/>
          </p:nvPr>
        </p:nvSpPr>
        <p:spPr/>
        <p:txBody>
          <a:bodyPr/>
          <a:lstStyle/>
          <a:p>
            <a:endParaRPr lang="en-GB" dirty="0" smtClean="0"/>
          </a:p>
          <a:p>
            <a:r>
              <a:rPr lang="en-GB" dirty="0" smtClean="0"/>
              <a:t>27 teachers of the visually impaired (Linden Lodge School)</a:t>
            </a:r>
          </a:p>
          <a:p>
            <a:r>
              <a:rPr lang="en-GB" dirty="0" smtClean="0"/>
              <a:t>4 MSI teachers </a:t>
            </a:r>
          </a:p>
          <a:p>
            <a:r>
              <a:rPr lang="en-GB" dirty="0" smtClean="0"/>
              <a:t>4.4 </a:t>
            </a:r>
            <a:r>
              <a:rPr lang="en-GB" dirty="0" err="1" smtClean="0"/>
              <a:t>fte</a:t>
            </a:r>
            <a:r>
              <a:rPr lang="en-GB" dirty="0" smtClean="0"/>
              <a:t> </a:t>
            </a:r>
            <a:r>
              <a:rPr lang="en-GB" dirty="0" err="1" smtClean="0"/>
              <a:t>habilitationists</a:t>
            </a:r>
            <a:endParaRPr lang="en-GB" dirty="0" smtClean="0"/>
          </a:p>
          <a:p>
            <a:r>
              <a:rPr lang="en-GB" dirty="0" smtClean="0"/>
              <a:t>2.6 </a:t>
            </a:r>
            <a:r>
              <a:rPr lang="en-GB" dirty="0" err="1" smtClean="0"/>
              <a:t>fte</a:t>
            </a:r>
            <a:r>
              <a:rPr lang="en-GB" dirty="0" smtClean="0"/>
              <a:t> peripatetic teachers of the visually impaired</a:t>
            </a:r>
          </a:p>
          <a:p>
            <a:r>
              <a:rPr lang="en-GB" dirty="0" smtClean="0"/>
              <a:t>2 teachers in charge of resource bases</a:t>
            </a:r>
          </a:p>
          <a:p>
            <a:r>
              <a:rPr lang="en-GB" dirty="0"/>
              <a:t>4</a:t>
            </a:r>
            <a:r>
              <a:rPr lang="en-GB" dirty="0" smtClean="0"/>
              <a:t> Early Years peripatetic teachers of the deaf</a:t>
            </a:r>
          </a:p>
          <a:p>
            <a:r>
              <a:rPr lang="en-GB" dirty="0" smtClean="0"/>
              <a:t>Teachers of the deaf across settings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56114" y="4340180"/>
            <a:ext cx="3617532" cy="1971720"/>
          </a:xfrm>
          <a:prstGeom prst="rect">
            <a:avLst/>
          </a:prstGeom>
        </p:spPr>
      </p:pic>
    </p:spTree>
    <p:extLst>
      <p:ext uri="{BB962C8B-B14F-4D97-AF65-F5344CB8AC3E}">
        <p14:creationId xmlns:p14="http://schemas.microsoft.com/office/powerpoint/2010/main" val="3637738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Planning the specialist workforce – key principles</a:t>
            </a:r>
            <a:endParaRPr lang="en-GB" dirty="0"/>
          </a:p>
        </p:txBody>
      </p:sp>
      <p:sp>
        <p:nvSpPr>
          <p:cNvPr id="3" name="Content Placeholder 2"/>
          <p:cNvSpPr>
            <a:spLocks noGrp="1"/>
          </p:cNvSpPr>
          <p:nvPr>
            <p:ph idx="1"/>
          </p:nvPr>
        </p:nvSpPr>
        <p:spPr/>
        <p:txBody>
          <a:bodyPr/>
          <a:lstStyle/>
          <a:p>
            <a:endParaRPr lang="en-GB" dirty="0" smtClean="0"/>
          </a:p>
          <a:p>
            <a:r>
              <a:rPr lang="en-GB" dirty="0" smtClean="0"/>
              <a:t>Specialist sensory teachers of the deaf and MSI work across settings</a:t>
            </a:r>
          </a:p>
          <a:p>
            <a:r>
              <a:rPr lang="en-GB" dirty="0" smtClean="0"/>
              <a:t>Peripatetic teachers of the visually impaired work together with QTVIs from Linden Lodge on specialist programmes </a:t>
            </a:r>
            <a:r>
              <a:rPr lang="en-GB" dirty="0" err="1" smtClean="0"/>
              <a:t>eg</a:t>
            </a:r>
            <a:r>
              <a:rPr lang="en-GB" dirty="0" smtClean="0"/>
              <a:t> Braille teaching, playgroup, Sports</a:t>
            </a:r>
          </a:p>
          <a:p>
            <a:r>
              <a:rPr lang="en-GB" dirty="0" smtClean="0"/>
              <a:t>Focus on professional development both Mandatory training and ongoing specialist courses</a:t>
            </a:r>
          </a:p>
          <a:p>
            <a:r>
              <a:rPr lang="en-GB" dirty="0" smtClean="0"/>
              <a:t>Family Partnership Model to unify workforce approach and thinking</a:t>
            </a:r>
          </a:p>
          <a:p>
            <a:r>
              <a:rPr lang="en-GB" dirty="0" smtClean="0"/>
              <a:t>Continually adapting to changing rolls and trends</a:t>
            </a:r>
            <a:endParaRPr lang="en-GB" dirty="0"/>
          </a:p>
        </p:txBody>
      </p:sp>
    </p:spTree>
    <p:extLst>
      <p:ext uri="{BB962C8B-B14F-4D97-AF65-F5344CB8AC3E}">
        <p14:creationId xmlns:p14="http://schemas.microsoft.com/office/powerpoint/2010/main" val="156784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Influencing SEND</a:t>
            </a:r>
            <a:endParaRPr lang="en-GB" dirty="0"/>
          </a:p>
        </p:txBody>
      </p:sp>
      <p:sp>
        <p:nvSpPr>
          <p:cNvPr id="3" name="Content Placeholder 2"/>
          <p:cNvSpPr>
            <a:spLocks noGrp="1"/>
          </p:cNvSpPr>
          <p:nvPr>
            <p:ph idx="1"/>
          </p:nvPr>
        </p:nvSpPr>
        <p:spPr/>
        <p:txBody>
          <a:bodyPr>
            <a:normAutofit lnSpcReduction="10000"/>
          </a:bodyPr>
          <a:lstStyle/>
          <a:p>
            <a:r>
              <a:rPr lang="en-GB" u="sng" dirty="0" smtClean="0"/>
              <a:t>Identify vehicles of change</a:t>
            </a:r>
          </a:p>
          <a:p>
            <a:endParaRPr lang="en-GB" sz="2400" dirty="0" smtClean="0"/>
          </a:p>
          <a:p>
            <a:r>
              <a:rPr lang="en-GB" sz="2400" dirty="0" smtClean="0"/>
              <a:t>Family Partnership Model – Local Authority and beyond</a:t>
            </a:r>
          </a:p>
          <a:p>
            <a:r>
              <a:rPr lang="en-GB" sz="2400" dirty="0" smtClean="0"/>
              <a:t>Providing outcome data – Local Authority and beyond</a:t>
            </a:r>
          </a:p>
          <a:p>
            <a:r>
              <a:rPr lang="en-GB" sz="2400" dirty="0" smtClean="0"/>
              <a:t>Cost effective model of planning resources- Local Authority</a:t>
            </a:r>
          </a:p>
          <a:p>
            <a:r>
              <a:rPr lang="en-GB" sz="2400" smtClean="0"/>
              <a:t>Multi-disciplinary collaboration</a:t>
            </a:r>
            <a:endParaRPr lang="en-GB" sz="2400" dirty="0" smtClean="0"/>
          </a:p>
          <a:p>
            <a:r>
              <a:rPr lang="en-GB" sz="2400" dirty="0" smtClean="0"/>
              <a:t>Seamless provision for implanted children and young people – NHS</a:t>
            </a:r>
          </a:p>
          <a:p>
            <a:r>
              <a:rPr lang="en-GB" sz="2400" dirty="0" smtClean="0"/>
              <a:t>Single team with diverse roles – innovative practice </a:t>
            </a:r>
          </a:p>
          <a:p>
            <a:r>
              <a:rPr lang="en-GB" sz="2400" dirty="0" smtClean="0"/>
              <a:t>Expanding facilities </a:t>
            </a:r>
            <a:r>
              <a:rPr lang="en-GB" sz="2400" dirty="0" err="1" smtClean="0"/>
              <a:t>eg</a:t>
            </a:r>
            <a:r>
              <a:rPr lang="en-GB" sz="2400" dirty="0" smtClean="0"/>
              <a:t> Isobel Centre for parents and professionals</a:t>
            </a:r>
          </a:p>
          <a:p>
            <a:r>
              <a:rPr lang="en-GB" sz="2400" dirty="0" smtClean="0"/>
              <a:t>Identifying trends – new Centre at Linden Lodge/Alba Centre</a:t>
            </a:r>
          </a:p>
          <a:p>
            <a:endParaRPr lang="en-GB" sz="2400" dirty="0"/>
          </a:p>
        </p:txBody>
      </p:sp>
    </p:spTree>
    <p:extLst>
      <p:ext uri="{BB962C8B-B14F-4D97-AF65-F5344CB8AC3E}">
        <p14:creationId xmlns:p14="http://schemas.microsoft.com/office/powerpoint/2010/main" val="2859824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to act</a:t>
            </a:r>
            <a:endParaRPr lang="en-GB" dirty="0"/>
          </a:p>
        </p:txBody>
      </p:sp>
      <p:sp>
        <p:nvSpPr>
          <p:cNvPr id="3" name="Content Placeholder 2"/>
          <p:cNvSpPr>
            <a:spLocks noGrp="1"/>
          </p:cNvSpPr>
          <p:nvPr>
            <p:ph idx="1"/>
          </p:nvPr>
        </p:nvSpPr>
        <p:spPr/>
        <p:txBody>
          <a:bodyPr/>
          <a:lstStyle/>
          <a:p>
            <a:endParaRPr lang="en-GB" dirty="0" smtClean="0"/>
          </a:p>
          <a:p>
            <a:r>
              <a:rPr lang="en-GB" dirty="0" smtClean="0"/>
              <a:t>Articulating the need for sensory specialist teachers and resources</a:t>
            </a:r>
          </a:p>
          <a:p>
            <a:r>
              <a:rPr lang="en-GB" dirty="0" smtClean="0"/>
              <a:t>Creating the next generation of SI leaders</a:t>
            </a:r>
          </a:p>
          <a:p>
            <a:r>
              <a:rPr lang="en-GB" dirty="0" smtClean="0"/>
              <a:t>Educating Local Authorities regarding the need for specialist support</a:t>
            </a:r>
          </a:p>
          <a:p>
            <a:r>
              <a:rPr lang="en-GB" dirty="0" smtClean="0"/>
              <a:t>Re-visioning the special school</a:t>
            </a:r>
          </a:p>
          <a:p>
            <a:r>
              <a:rPr lang="en-GB" dirty="0" smtClean="0"/>
              <a:t>Developing advanced skills training</a:t>
            </a:r>
          </a:p>
          <a:p>
            <a:r>
              <a:rPr lang="en-GB" dirty="0" smtClean="0"/>
              <a:t>Greater collaboration between services</a:t>
            </a:r>
          </a:p>
          <a:p>
            <a:endParaRPr lang="en-GB" dirty="0" smtClean="0"/>
          </a:p>
          <a:p>
            <a:endParaRPr lang="en-GB" dirty="0"/>
          </a:p>
        </p:txBody>
      </p:sp>
    </p:spTree>
    <p:extLst>
      <p:ext uri="{BB962C8B-B14F-4D97-AF65-F5344CB8AC3E}">
        <p14:creationId xmlns:p14="http://schemas.microsoft.com/office/powerpoint/2010/main" val="21550151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Future proofing</a:t>
            </a:r>
            <a:endParaRPr lang="en-GB" dirty="0"/>
          </a:p>
        </p:txBody>
      </p:sp>
      <p:sp>
        <p:nvSpPr>
          <p:cNvPr id="3" name="Content Placeholder 2"/>
          <p:cNvSpPr>
            <a:spLocks noGrp="1"/>
          </p:cNvSpPr>
          <p:nvPr>
            <p:ph idx="1"/>
          </p:nvPr>
        </p:nvSpPr>
        <p:spPr/>
        <p:txBody>
          <a:bodyPr>
            <a:normAutofit/>
          </a:bodyPr>
          <a:lstStyle/>
          <a:p>
            <a:r>
              <a:rPr lang="en-GB" sz="2400" dirty="0" smtClean="0"/>
              <a:t>The expert</a:t>
            </a:r>
          </a:p>
          <a:p>
            <a:r>
              <a:rPr lang="en-GB" sz="1400" i="1" dirty="0"/>
              <a:t>Experts don’t apply rules, or uses any maxims or guidelines. He rather has intuitive grasp of situations based on his deep tacit understanding. One key aspect of this level is that individual relies on intuition and analytical approach is used only in new situations or unrecognized problems not earlier experienced. Experience based deep understanding provides him very fluid performance. At this stage skills becomes automatic that even expert is not aware of it. Based on priori experience, they can even come up with solution for new never experienced before situations. "Experts" adopt a contextual approach to problem solving and understand the relative, non-absolute nature of knowledge. This ability distinguishes the "expert" from the "proficient" practitioner. Reflection comes naturally and experts solve problems almost unconsciously</a:t>
            </a:r>
            <a:r>
              <a:rPr lang="en-GB" sz="1400" i="1" dirty="0" smtClean="0"/>
              <a:t>.</a:t>
            </a:r>
            <a:endParaRPr lang="en-GB" sz="2400" dirty="0" smtClean="0"/>
          </a:p>
          <a:p>
            <a:r>
              <a:rPr lang="en-GB" sz="2400" dirty="0" smtClean="0"/>
              <a:t>The Leader</a:t>
            </a:r>
          </a:p>
          <a:p>
            <a:r>
              <a:rPr lang="en-GB" sz="1600" dirty="0" smtClean="0"/>
              <a:t>(It is )Experts in the core business of the organization who make the best leaders</a:t>
            </a:r>
            <a:r>
              <a:rPr lang="en-GB" dirty="0" smtClean="0"/>
              <a:t>. </a:t>
            </a:r>
            <a:r>
              <a:rPr lang="en-GB" sz="1400" dirty="0" smtClean="0"/>
              <a:t>(Amanda Cass)</a:t>
            </a:r>
            <a:endParaRPr lang="en-GB" sz="2400" dirty="0" smtClean="0"/>
          </a:p>
          <a:p>
            <a:r>
              <a:rPr lang="en-GB" sz="2400" dirty="0" smtClean="0"/>
              <a:t>The Advocate</a:t>
            </a:r>
          </a:p>
          <a:p>
            <a:endParaRPr lang="en-GB" dirty="0" smtClean="0"/>
          </a:p>
          <a:p>
            <a:pPr marL="0" indent="0">
              <a:buNone/>
            </a:pPr>
            <a:endParaRPr lang="en-GB" dirty="0" smtClean="0"/>
          </a:p>
          <a:p>
            <a:endParaRPr lang="en-GB" sz="1400" dirty="0"/>
          </a:p>
          <a:p>
            <a:endParaRPr lang="en-GB" sz="1400" dirty="0" smtClean="0"/>
          </a:p>
          <a:p>
            <a:endParaRPr lang="en-GB" dirty="0" smtClean="0"/>
          </a:p>
          <a:p>
            <a:endParaRPr lang="en-GB" dirty="0" smtClean="0"/>
          </a:p>
          <a:p>
            <a:pPr marL="0" indent="0">
              <a:buNone/>
            </a:pPr>
            <a:endParaRPr lang="en-GB" dirty="0"/>
          </a:p>
        </p:txBody>
      </p:sp>
    </p:spTree>
    <p:extLst>
      <p:ext uri="{BB962C8B-B14F-4D97-AF65-F5344CB8AC3E}">
        <p14:creationId xmlns:p14="http://schemas.microsoft.com/office/powerpoint/2010/main" val="30289539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TotalTime>
  <Words>655</Words>
  <Application>Microsoft Office PowerPoint</Application>
  <PresentationFormat>Widescreen</PresentationFormat>
  <Paragraphs>74</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A continuum of Sensory provision</vt:lpstr>
      <vt:lpstr>Understanding the local and regional need</vt:lpstr>
      <vt:lpstr>All through Continuum of Provision</vt:lpstr>
      <vt:lpstr>Specialist sensory workforce</vt:lpstr>
      <vt:lpstr>Planning the specialist workforce – key principles</vt:lpstr>
      <vt:lpstr>Influencing SEND</vt:lpstr>
      <vt:lpstr>Time to act</vt:lpstr>
      <vt:lpstr>Future proofing</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Wandsworth Sensory Provision</dc:title>
  <dc:creator>Deborah</dc:creator>
  <cp:lastModifiedBy>Deborah</cp:lastModifiedBy>
  <cp:revision>14</cp:revision>
  <dcterms:created xsi:type="dcterms:W3CDTF">2018-06-03T10:24:08Z</dcterms:created>
  <dcterms:modified xsi:type="dcterms:W3CDTF">2018-06-03T12:33:01Z</dcterms:modified>
</cp:coreProperties>
</file>