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84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C573-FDEE-424A-AAA4-45F6AB63BCC6}" type="datetimeFigureOut">
              <a:rPr lang="en-GB" smtClean="0"/>
              <a:t>06/06/2018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C379B-4199-4FC8-8200-0F8185BD11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9602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C573-FDEE-424A-AAA4-45F6AB63BCC6}" type="datetimeFigureOut">
              <a:rPr lang="en-GB" smtClean="0"/>
              <a:t>06/06/2018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C379B-4199-4FC8-8200-0F8185BD11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58894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C573-FDEE-424A-AAA4-45F6AB63BCC6}" type="datetimeFigureOut">
              <a:rPr lang="en-GB" smtClean="0"/>
              <a:t>06/06/2018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C379B-4199-4FC8-8200-0F8185BD11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3220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C573-FDEE-424A-AAA4-45F6AB63BCC6}" type="datetimeFigureOut">
              <a:rPr lang="en-GB" smtClean="0"/>
              <a:t>06/06/2018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C379B-4199-4FC8-8200-0F8185BD11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0113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C573-FDEE-424A-AAA4-45F6AB63BCC6}" type="datetimeFigureOut">
              <a:rPr lang="en-GB" smtClean="0"/>
              <a:t>06/06/2018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C379B-4199-4FC8-8200-0F8185BD11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233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C573-FDEE-424A-AAA4-45F6AB63BCC6}" type="datetimeFigureOut">
              <a:rPr lang="en-GB" smtClean="0"/>
              <a:t>06/06/2018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C379B-4199-4FC8-8200-0F8185BD11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5307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C573-FDEE-424A-AAA4-45F6AB63BCC6}" type="datetimeFigureOut">
              <a:rPr lang="en-GB" smtClean="0"/>
              <a:t>06/06/2018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C379B-4199-4FC8-8200-0F8185BD11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3544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C573-FDEE-424A-AAA4-45F6AB63BCC6}" type="datetimeFigureOut">
              <a:rPr lang="en-GB" smtClean="0"/>
              <a:t>06/06/2018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C379B-4199-4FC8-8200-0F8185BD11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7755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C573-FDEE-424A-AAA4-45F6AB63BCC6}" type="datetimeFigureOut">
              <a:rPr lang="en-GB" smtClean="0"/>
              <a:t>06/06/2018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C379B-4199-4FC8-8200-0F8185BD11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233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C573-FDEE-424A-AAA4-45F6AB63BCC6}" type="datetimeFigureOut">
              <a:rPr lang="en-GB" smtClean="0"/>
              <a:t>06/06/2018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C379B-4199-4FC8-8200-0F8185BD11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5182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C573-FDEE-424A-AAA4-45F6AB63BCC6}" type="datetimeFigureOut">
              <a:rPr lang="en-GB" smtClean="0"/>
              <a:t>06/06/2018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C379B-4199-4FC8-8200-0F8185BD11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0960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C573-FDEE-424A-AAA4-45F6AB63BCC6}" type="datetimeFigureOut">
              <a:rPr lang="en-GB" smtClean="0"/>
              <a:t>06/06/2018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4C379B-4199-4FC8-8200-0F8185BD11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3866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openxmlformats.org/officeDocument/2006/relationships/hyperlink" Target="mailto:wssen-d@ucl.ac.uk" TargetMode="External"/><Relationship Id="rId4" Type="http://schemas.openxmlformats.org/officeDocument/2006/relationships/hyperlink" Target="mailto:k.wall@ucl.ac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6" y="2328621"/>
            <a:ext cx="4830276" cy="204408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6060" y="4772985"/>
            <a:ext cx="1795331" cy="715107"/>
          </a:xfrm>
          <a:prstGeom prst="rect">
            <a:avLst/>
          </a:prstGeom>
        </p:spPr>
      </p:pic>
      <p:pic>
        <p:nvPicPr>
          <p:cNvPr id="6" name="Picture 2" descr="UCL_Centrefor_Inclusive_Ed_logo_oran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3724" y="5488514"/>
            <a:ext cx="1934307" cy="869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1111" y="5488515"/>
            <a:ext cx="1852614" cy="869772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638799" y="2387547"/>
            <a:ext cx="6173517" cy="3970318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en-US" sz="2800" b="1" i="0" u="none" strike="noStrike" baseline="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Session 4: </a:t>
            </a:r>
          </a:p>
          <a:p>
            <a:r>
              <a:rPr lang="en-US" sz="2800" b="0" i="0" u="none" strike="noStrike" baseline="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UCL  CIE SEND </a:t>
            </a:r>
            <a:r>
              <a:rPr lang="en-U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800" b="0" i="0" u="none" strike="noStrike" baseline="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esearch for </a:t>
            </a:r>
            <a:r>
              <a:rPr lang="en-US" sz="2800" b="0" i="0" u="none" strike="noStrike" baseline="0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DfE</a:t>
            </a:r>
            <a:r>
              <a:rPr lang="en-US" sz="2800" b="0" i="0" u="none" strike="noStrike" baseline="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—Sensory Impairment and the gap analysis project</a:t>
            </a:r>
          </a:p>
          <a:p>
            <a:endParaRPr lang="en-US" sz="2800" b="0" i="0" u="none" strike="noStrike" baseline="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2800" b="1" dirty="0">
                <a:solidFill>
                  <a:schemeClr val="bg1"/>
                </a:solidFill>
              </a:rPr>
              <a:t>Dr Karl Wall </a:t>
            </a:r>
            <a:endParaRPr lang="en-GB" sz="2800" dirty="0">
              <a:solidFill>
                <a:schemeClr val="bg1"/>
              </a:solidFill>
            </a:endParaRPr>
          </a:p>
          <a:p>
            <a:pPr algn="ctr"/>
            <a:r>
              <a:rPr lang="en-GB" sz="2800" dirty="0">
                <a:solidFill>
                  <a:schemeClr val="bg1"/>
                </a:solidFill>
              </a:rPr>
              <a:t>Senior </a:t>
            </a:r>
            <a:r>
              <a:rPr lang="en-GB" sz="2800" dirty="0" smtClean="0">
                <a:solidFill>
                  <a:schemeClr val="bg1"/>
                </a:solidFill>
              </a:rPr>
              <a:t>Research Fellow,                                             UCL Centre </a:t>
            </a:r>
            <a:r>
              <a:rPr lang="en-GB" sz="2800" dirty="0">
                <a:solidFill>
                  <a:schemeClr val="bg1"/>
                </a:solidFill>
              </a:rPr>
              <a:t>for Inclusive Education </a:t>
            </a:r>
            <a:r>
              <a:rPr lang="en-GB" sz="2800" dirty="0"/>
              <a:t>	</a:t>
            </a:r>
          </a:p>
          <a:p>
            <a:r>
              <a:rPr lang="en-US" sz="2800" b="0" i="0" u="none" strike="noStrike" baseline="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</a:t>
            </a:r>
          </a:p>
        </p:txBody>
      </p:sp>
    </p:spTree>
    <p:extLst>
      <p:ext uri="{BB962C8B-B14F-4D97-AF65-F5344CB8AC3E}">
        <p14:creationId xmlns:p14="http://schemas.microsoft.com/office/powerpoint/2010/main" val="1027584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473404" y="2749522"/>
            <a:ext cx="9900448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Task: </a:t>
            </a:r>
          </a:p>
          <a:p>
            <a:r>
              <a:rPr lang="en-US" sz="2400" b="1" dirty="0" smtClean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Produce two SEND index reports per year: to provide a national / regional overview: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ow SEND is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prioritised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local networks that support SEN school improvement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Localise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this data in wider data on needs prevalence and attainment (includes findings  from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Ofsted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Area Inspection Reports).</a:t>
            </a:r>
          </a:p>
          <a:p>
            <a:endParaRPr lang="en-US" sz="1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1" y="1981354"/>
            <a:ext cx="12191999" cy="52322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Strand 1.a.3: </a:t>
            </a:r>
            <a:r>
              <a:rPr lang="en-GB" sz="2800" b="1" dirty="0" smtClean="0">
                <a:solidFill>
                  <a:schemeClr val="bg1"/>
                </a:solidFill>
              </a:rPr>
              <a:t>SEND Index Reports 1</a:t>
            </a:r>
            <a:endParaRPr lang="en-GB" sz="2800" b="1" dirty="0"/>
          </a:p>
        </p:txBody>
      </p:sp>
      <p:pic>
        <p:nvPicPr>
          <p:cNvPr id="1026" name="Picture 2" descr="UCL_Centrefor_Inclusive_Ed_logo_oran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5705" y="6122586"/>
            <a:ext cx="1636294" cy="73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6183875"/>
            <a:ext cx="1692443" cy="674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890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044135" y="2735418"/>
            <a:ext cx="9900448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1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400" b="1" dirty="0" smtClean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SEND Index Reports will be informed by: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Findings from SEND gap analysis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Regional SEND leads and networks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Focus on highlighting regional SEND priorities.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Sensory service /support specific survey</a:t>
            </a:r>
          </a:p>
          <a:p>
            <a:r>
              <a:rPr 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r>
              <a:rPr lang="en-US" sz="2400" b="1" dirty="0" smtClean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Each report will be followed by a roundtable discussion with: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Policy makers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stakeholders </a:t>
            </a:r>
          </a:p>
          <a:p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to inform WSS, </a:t>
            </a:r>
            <a:r>
              <a:rPr lang="en-US" sz="2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DfE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and regional  activity.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" y="2086707"/>
            <a:ext cx="12191999" cy="52322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Strand 1.a.3: </a:t>
            </a:r>
            <a:r>
              <a:rPr lang="en-GB" sz="2800" b="1" dirty="0" smtClean="0">
                <a:solidFill>
                  <a:schemeClr val="bg1"/>
                </a:solidFill>
              </a:rPr>
              <a:t>SEND Index Reports 2</a:t>
            </a:r>
            <a:endParaRPr lang="en-GB" sz="2800" b="1" dirty="0"/>
          </a:p>
        </p:txBody>
      </p:sp>
      <p:pic>
        <p:nvPicPr>
          <p:cNvPr id="1026" name="Picture 2" descr="UCL_Centrefor_Inclusive_Ed_logo_oran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5705" y="6122586"/>
            <a:ext cx="1636294" cy="73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6183875"/>
            <a:ext cx="1692443" cy="674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508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085472" y="2811345"/>
            <a:ext cx="96766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Task:</a:t>
            </a:r>
          </a:p>
          <a:p>
            <a:r>
              <a:rPr lang="en-US" sz="2400" b="1" dirty="0" smtClean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Conduct a baseline audit of ITE SEND provision;</a:t>
            </a:r>
          </a:p>
          <a:p>
            <a:endParaRPr lang="en-US" sz="1200" b="1" dirty="0" smtClean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Across university-based and school-based providers.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1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Produce a booklet of 20 case-studies: Effective practice for ITE SEND.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1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Disseminate the booklet and any relevant resources for ITE SEND through the ITE providers.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1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Make recommendations to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DfE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Ofsted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UCAS, etc. </a:t>
            </a:r>
            <a:endParaRPr lang="en-GB" sz="24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" y="1977509"/>
            <a:ext cx="12191999" cy="52322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Strand 1.a.4: </a:t>
            </a:r>
            <a:r>
              <a:rPr lang="en-GB" sz="2800" b="1" dirty="0" smtClean="0">
                <a:solidFill>
                  <a:schemeClr val="bg1"/>
                </a:solidFill>
              </a:rPr>
              <a:t>Baseline Audit of </a:t>
            </a:r>
            <a:r>
              <a:rPr lang="en-US" sz="2800" b="1" dirty="0" smtClean="0">
                <a:solidFill>
                  <a:schemeClr val="bg1"/>
                </a:solidFill>
              </a:rPr>
              <a:t>ITE SEND provision </a:t>
            </a:r>
            <a:endParaRPr lang="en-GB" sz="2800" dirty="0">
              <a:solidFill>
                <a:schemeClr val="bg1"/>
              </a:solidFill>
            </a:endParaRPr>
          </a:p>
        </p:txBody>
      </p:sp>
      <p:pic>
        <p:nvPicPr>
          <p:cNvPr id="1026" name="Picture 2" descr="UCL_Centrefor_Inclusive_Ed_logo_oran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5705" y="6122586"/>
            <a:ext cx="1636294" cy="73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6183875"/>
            <a:ext cx="1692443" cy="674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279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-1" y="2549127"/>
            <a:ext cx="11898923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Task: </a:t>
            </a:r>
          </a:p>
          <a:p>
            <a:r>
              <a:rPr lang="en-US" sz="2400" b="1" dirty="0" smtClean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undertake an engagement study to:</a:t>
            </a:r>
          </a:p>
          <a:p>
            <a:endParaRPr lang="en-US" sz="1200" b="1" dirty="0" smtClean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 identify / understand supply, demand and drivers for SEND CPD.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1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gap analysis of key resources: specific generic SEND needs /challenges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1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a report on demand / drivers  for SEND CPD / training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1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report with recommendations covering findings from surveys and engagement activity focused on the specialist workforce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1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400" b="1" dirty="0" smtClean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This strand will inform the two SEND Index </a:t>
            </a:r>
            <a:r>
              <a:rPr lang="en-US" sz="24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sz="2400" b="1" dirty="0" smtClean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eports                             and the Evaluation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1" y="2025906"/>
            <a:ext cx="12191999" cy="52322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Strand 1.a.5: </a:t>
            </a:r>
            <a:r>
              <a:rPr lang="en-US" sz="2800" b="1" dirty="0" smtClean="0">
                <a:solidFill>
                  <a:schemeClr val="bg1"/>
                </a:solidFill>
              </a:rPr>
              <a:t>Study to understand the supply /demand /drivers for   SEND CPD</a:t>
            </a:r>
            <a:endParaRPr lang="en-GB" sz="2800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UCL_Centrefor_Inclusive_Ed_logo_oran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5705" y="6122586"/>
            <a:ext cx="1636294" cy="73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6183875"/>
            <a:ext cx="1692443" cy="674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961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09600" y="2149019"/>
            <a:ext cx="11406555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Task: </a:t>
            </a:r>
          </a:p>
          <a:p>
            <a:r>
              <a:rPr lang="en-US" sz="24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400" b="1" dirty="0" smtClean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dentify and put in place effective evaluation measures to assess the: </a:t>
            </a:r>
          </a:p>
          <a:p>
            <a:endParaRPr lang="en-US" sz="1000" b="1" dirty="0" smtClean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mpact of the Community of Practice and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Whole School Send approach to Knowledge Exchange;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1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uccess of each activity strand;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1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Impact of  school-to-school led reviews of SEND practice;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1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Share best practice of impact assessment measures (which schools and regions can use to assess the impact of a schools own SEND-related: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1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SEND-related school improvement activity; </a:t>
            </a:r>
          </a:p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SEND-related CPD / training. 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" y="1625798"/>
            <a:ext cx="12191999" cy="523220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bg1"/>
                </a:solidFill>
              </a:rPr>
              <a:t>Strand 1.a.6: </a:t>
            </a:r>
            <a:r>
              <a:rPr lang="en-US" sz="2800" b="1" dirty="0" smtClean="0">
                <a:solidFill>
                  <a:schemeClr val="bg1"/>
                </a:solidFill>
              </a:rPr>
              <a:t>Evaluation of Contract</a:t>
            </a:r>
            <a:endParaRPr lang="en-GB" sz="2800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UCL_Centrefor_Inclusive_Ed_logo_oran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5705" y="6122586"/>
            <a:ext cx="1636294" cy="73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6183875"/>
            <a:ext cx="1692443" cy="674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769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511658" y="2494944"/>
            <a:ext cx="1079757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Task: </a:t>
            </a:r>
          </a:p>
          <a:p>
            <a:r>
              <a:rPr lang="en-US" sz="2400" b="1" dirty="0" smtClean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Review MQSI in consultation with the Community of Practice (NATSIP):</a:t>
            </a:r>
          </a:p>
          <a:p>
            <a:endParaRPr lang="en-US" sz="1200" b="1" dirty="0" smtClean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Produce a scoping / First stage review;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1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Produce a final report: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1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Review the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impact of mandatory qualifications (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e.g. MQSI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and NASENCO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);</a:t>
            </a:r>
          </a:p>
          <a:p>
            <a:pPr marL="342900" lvl="0" indent="-342900">
              <a:buFont typeface="Wingdings" panose="05000000000000000000" pitchFamily="2" charset="2"/>
              <a:buChar char="Ø"/>
            </a:pP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en-GB" sz="24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Review whether </a:t>
            </a:r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</a:t>
            </a:r>
            <a:r>
              <a:rPr lang="en-GB" sz="24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how, learning </a:t>
            </a:r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outcomes </a:t>
            </a:r>
            <a:r>
              <a:rPr lang="en-GB" sz="24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need </a:t>
            </a:r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updating; </a:t>
            </a:r>
            <a:endParaRPr lang="en-GB" sz="2400" dirty="0" smtClean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buFont typeface="Wingdings" panose="05000000000000000000" pitchFamily="2" charset="2"/>
              <a:buChar char="Ø"/>
            </a:pPr>
            <a:endParaRPr lang="en-GB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buFont typeface="Wingdings" panose="05000000000000000000" pitchFamily="2" charset="2"/>
              <a:buChar char="Ø"/>
            </a:pP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Review how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mandatory qualifications fit with wider </a:t>
            </a:r>
            <a:r>
              <a:rPr lang="en-GB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training / qualification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pathways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endParaRPr lang="en-US" sz="1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1" y="1602392"/>
            <a:ext cx="12191999" cy="892552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FF00"/>
                </a:solidFill>
              </a:rPr>
              <a:t>NATSIP Focus  </a:t>
            </a:r>
          </a:p>
          <a:p>
            <a:r>
              <a:rPr lang="en-GB" sz="2400" dirty="0" smtClean="0">
                <a:solidFill>
                  <a:schemeClr val="bg1"/>
                </a:solidFill>
              </a:rPr>
              <a:t>Strand 3.a.2 </a:t>
            </a:r>
            <a:r>
              <a:rPr lang="en-US" sz="2800" b="1" dirty="0" smtClean="0">
                <a:solidFill>
                  <a:schemeClr val="bg1"/>
                </a:solidFill>
              </a:rPr>
              <a:t>Review Mandatory Qualifications in Sensory Impairment (MQSI) </a:t>
            </a:r>
            <a:endParaRPr lang="en-GB" sz="2800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UCL_Centrefor_Inclusive_Ed_logo_oran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5705" y="6122586"/>
            <a:ext cx="1636294" cy="73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6183875"/>
            <a:ext cx="1692443" cy="674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631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-1" y="1602392"/>
            <a:ext cx="12191999" cy="461665"/>
          </a:xfrm>
          <a:prstGeom prst="rect">
            <a:avLst/>
          </a:prstGeom>
          <a:solidFill>
            <a:schemeClr val="accent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FFFF00"/>
                </a:solidFill>
              </a:rPr>
              <a:t>Karl Wall: contact information </a:t>
            </a:r>
            <a:endParaRPr lang="en-GB" sz="2800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UCL_Centrefor_Inclusive_Ed_logo_oran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5705" y="6122586"/>
            <a:ext cx="1636294" cy="73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6183875"/>
            <a:ext cx="1692443" cy="674125"/>
          </a:xfrm>
          <a:prstGeom prst="rect">
            <a:avLst/>
          </a:prstGeom>
        </p:spPr>
      </p:pic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2013282" y="2179796"/>
            <a:ext cx="4195011" cy="4678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000" b="0" i="0" u="none" strike="noStrike" cap="none" normalizeH="0" baseline="0" dirty="0" smtClean="0">
                <a:ln>
                  <a:noFill/>
                </a:ln>
                <a:solidFill>
                  <a:srgbClr val="1F497D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Research</a:t>
            </a:r>
            <a:r>
              <a:rPr kumimoji="0" lang="en-GB" altLang="en-US" sz="2000" b="0" i="0" u="none" strike="noStrike" cap="none" normalizeH="0" dirty="0" smtClean="0">
                <a:ln>
                  <a:noFill/>
                </a:ln>
                <a:solidFill>
                  <a:srgbClr val="1F497D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Lead: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0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Dr Karl Wall</a:t>
            </a:r>
            <a:endParaRPr kumimoji="0" lang="en-GB" altLang="en-US" sz="20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1F497D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Senior Research Fellow</a:t>
            </a:r>
            <a:endParaRPr kumimoji="0" lang="en-GB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1F497D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UCL Centre For Inclusive Education</a:t>
            </a:r>
            <a:endParaRPr kumimoji="0" lang="en-GB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1F497D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UCL Institute of Education</a:t>
            </a:r>
            <a:endParaRPr kumimoji="0" lang="en-GB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1F497D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Department of Psychology and Human Development</a:t>
            </a:r>
            <a:endParaRPr kumimoji="0" lang="en-GB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1F497D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25 Woburn Square</a:t>
            </a:r>
            <a:endParaRPr kumimoji="0" lang="en-GB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1F497D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London</a:t>
            </a:r>
            <a:endParaRPr kumimoji="0" lang="en-GB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1F497D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WC1H 0AA</a:t>
            </a:r>
            <a:endParaRPr kumimoji="0" lang="en-GB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1F497D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UK</a:t>
            </a:r>
            <a:endParaRPr kumimoji="0" lang="en-GB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1F497D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Telephone: 020 7612 6282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sz="2000" dirty="0"/>
              <a:t>Email: </a:t>
            </a:r>
            <a:r>
              <a:rPr lang="en-GB" sz="2000" dirty="0">
                <a:hlinkClick r:id="rId4"/>
              </a:rPr>
              <a:t>k.wall@ucl.ac.uk</a:t>
            </a:r>
            <a:r>
              <a:rPr lang="en-GB" sz="2000" dirty="0"/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6284493" y="2184974"/>
            <a:ext cx="4195011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000" b="0" i="0" u="none" strike="noStrike" cap="none" normalizeH="0" baseline="0" dirty="0" smtClean="0">
                <a:ln>
                  <a:noFill/>
                </a:ln>
                <a:solidFill>
                  <a:srgbClr val="1F497D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Research</a:t>
            </a:r>
            <a:r>
              <a:rPr kumimoji="0" lang="en-GB" altLang="en-US" sz="2000" b="0" i="0" u="none" strike="noStrike" cap="none" normalizeH="0" dirty="0" smtClean="0">
                <a:ln>
                  <a:noFill/>
                </a:ln>
                <a:solidFill>
                  <a:srgbClr val="1F497D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Programme Manager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000" b="0" i="0" u="none" strike="noStrike" cap="none" normalizeH="0" baseline="0" dirty="0" smtClean="0">
                <a:ln>
                  <a:noFill/>
                </a:ln>
                <a:solidFill>
                  <a:srgbClr val="000099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Ms Aimee Shaw</a:t>
            </a:r>
            <a:endParaRPr kumimoji="0" lang="en-GB" altLang="en-US" sz="2000" b="0" i="0" u="none" strike="noStrike" cap="none" normalizeH="0" baseline="0" dirty="0" smtClean="0">
              <a:ln>
                <a:noFill/>
              </a:ln>
              <a:solidFill>
                <a:srgbClr val="000099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1F497D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UCL Centre For Inclusive Education</a:t>
            </a:r>
            <a:endParaRPr kumimoji="0" lang="en-GB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b="0" i="0" u="none" strike="noStrike" cap="none" normalizeH="0" baseline="0" dirty="0" smtClean="0">
                <a:ln>
                  <a:noFill/>
                </a:ln>
                <a:solidFill>
                  <a:srgbClr val="1F497D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UCL Institute of Education</a:t>
            </a:r>
            <a:endParaRPr kumimoji="0" lang="en-GB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8773335" y="4847550"/>
            <a:ext cx="2997641" cy="707886"/>
          </a:xfrm>
          <a:prstGeom prst="rect">
            <a:avLst/>
          </a:prstGeom>
          <a:noFill/>
          <a:ln w="28575">
            <a:solidFill>
              <a:srgbClr val="007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2000" b="0" i="0" u="none" strike="noStrike" cap="none" normalizeH="0" baseline="0" dirty="0" smtClean="0">
                <a:ln>
                  <a:noFill/>
                </a:ln>
                <a:solidFill>
                  <a:srgbClr val="1F497D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WSS Research email: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GB" altLang="en-US" sz="2000" dirty="0" smtClean="0">
                <a:solidFill>
                  <a:srgbClr val="1F497D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wssen-d@ucl.ac.uk</a:t>
            </a:r>
            <a:endParaRPr kumimoji="0" lang="en-GB" alt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ight Arrow 8"/>
          <p:cNvSpPr/>
          <p:nvPr/>
        </p:nvSpPr>
        <p:spPr>
          <a:xfrm>
            <a:off x="7286920" y="4489286"/>
            <a:ext cx="1357460" cy="146357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034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532</Words>
  <Application>Microsoft Office PowerPoint</Application>
  <PresentationFormat>Widescreen</PresentationFormat>
  <Paragraphs>95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University College London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Karl Wall</dc:creator>
  <cp:lastModifiedBy>Karl Wall</cp:lastModifiedBy>
  <cp:revision>12</cp:revision>
  <dcterms:created xsi:type="dcterms:W3CDTF">2018-05-24T13:52:15Z</dcterms:created>
  <dcterms:modified xsi:type="dcterms:W3CDTF">2018-06-06T09:00:45Z</dcterms:modified>
</cp:coreProperties>
</file>