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57" r:id="rId2"/>
    <p:sldId id="258" r:id="rId3"/>
    <p:sldId id="263" r:id="rId4"/>
    <p:sldId id="259" r:id="rId5"/>
    <p:sldId id="261" r:id="rId6"/>
    <p:sldId id="262" r:id="rId7"/>
    <p:sldId id="260"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01" autoAdjust="0"/>
    <p:restoredTop sz="89438" autoAdjust="0"/>
  </p:normalViewPr>
  <p:slideViewPr>
    <p:cSldViewPr snapToGrid="0">
      <p:cViewPr>
        <p:scale>
          <a:sx n="80" d="100"/>
          <a:sy n="80" d="100"/>
        </p:scale>
        <p:origin x="30" y="18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D5A1373-DD65-4CE7-A221-5E33B8B48E1C}" type="doc">
      <dgm:prSet loTypeId="urn:microsoft.com/office/officeart/2005/8/layout/chevron2" loCatId="list" qsTypeId="urn:microsoft.com/office/officeart/2005/8/quickstyle/simple1" qsCatId="simple" csTypeId="urn:microsoft.com/office/officeart/2005/8/colors/colorful4" csCatId="colorful" phldr="1"/>
      <dgm:spPr/>
      <dgm:t>
        <a:bodyPr/>
        <a:lstStyle/>
        <a:p>
          <a:endParaRPr lang="en-GB"/>
        </a:p>
      </dgm:t>
    </dgm:pt>
    <dgm:pt modelId="{88135320-791E-47E8-9956-3604B5A0C97E}">
      <dgm:prSet phldrT="[Text]"/>
      <dgm:spPr/>
      <dgm:t>
        <a:bodyPr/>
        <a:lstStyle/>
        <a:p>
          <a:r>
            <a:rPr lang="en-GB" b="1" dirty="0"/>
            <a:t>Aim 1</a:t>
          </a:r>
        </a:p>
      </dgm:t>
    </dgm:pt>
    <dgm:pt modelId="{C771B2CB-1D1E-4680-839F-9BC5017693BD}" type="parTrans" cxnId="{592BDF04-B882-4F36-985B-4EF43F653084}">
      <dgm:prSet/>
      <dgm:spPr/>
      <dgm:t>
        <a:bodyPr/>
        <a:lstStyle/>
        <a:p>
          <a:endParaRPr lang="en-GB"/>
        </a:p>
      </dgm:t>
    </dgm:pt>
    <dgm:pt modelId="{3305E6DB-7BB1-4C3A-82C0-FAB3F594C305}" type="sibTrans" cxnId="{592BDF04-B882-4F36-985B-4EF43F653084}">
      <dgm:prSet/>
      <dgm:spPr/>
      <dgm:t>
        <a:bodyPr/>
        <a:lstStyle/>
        <a:p>
          <a:endParaRPr lang="en-GB"/>
        </a:p>
      </dgm:t>
    </dgm:pt>
    <dgm:pt modelId="{8BEEA49C-22D1-45AB-9DCD-02848DF82679}">
      <dgm:prSet phldrT="[Text]" custT="1"/>
      <dgm:spPr/>
      <dgm:t>
        <a:bodyPr/>
        <a:lstStyle/>
        <a:p>
          <a:pPr>
            <a:buFont typeface="Arial" panose="020B0604020202020204" pitchFamily="34" charset="0"/>
            <a:buChar char="•"/>
          </a:pPr>
          <a:r>
            <a:rPr lang="en-GB" sz="2400" dirty="0"/>
            <a:t>Drive education institutions to prioritise SEND within their CPD and school improvement plans including facilitating greater links between mainstream and special schools.</a:t>
          </a:r>
        </a:p>
      </dgm:t>
    </dgm:pt>
    <dgm:pt modelId="{6B31C564-E1D3-4C6D-99AC-ACCB0C098B3A}" type="parTrans" cxnId="{BF411CCA-0369-44A3-912E-396A7BEBBCD9}">
      <dgm:prSet/>
      <dgm:spPr/>
      <dgm:t>
        <a:bodyPr/>
        <a:lstStyle/>
        <a:p>
          <a:endParaRPr lang="en-GB"/>
        </a:p>
      </dgm:t>
    </dgm:pt>
    <dgm:pt modelId="{ACB67D46-EF36-40BC-A987-B95B97038B3D}" type="sibTrans" cxnId="{BF411CCA-0369-44A3-912E-396A7BEBBCD9}">
      <dgm:prSet/>
      <dgm:spPr/>
      <dgm:t>
        <a:bodyPr/>
        <a:lstStyle/>
        <a:p>
          <a:endParaRPr lang="en-GB"/>
        </a:p>
      </dgm:t>
    </dgm:pt>
    <dgm:pt modelId="{47A081F1-8564-47E5-8A35-4ADE4D1749F1}">
      <dgm:prSet phldrT="[Text]"/>
      <dgm:spPr/>
      <dgm:t>
        <a:bodyPr/>
        <a:lstStyle/>
        <a:p>
          <a:r>
            <a:rPr lang="en-GB" b="1" dirty="0"/>
            <a:t>Aim 3</a:t>
          </a:r>
        </a:p>
      </dgm:t>
    </dgm:pt>
    <dgm:pt modelId="{4CCBFD3A-78BE-4440-8336-4083DAFFA466}" type="parTrans" cxnId="{569ED322-B21E-4ACE-8C37-A1BFA08EEC9D}">
      <dgm:prSet/>
      <dgm:spPr/>
      <dgm:t>
        <a:bodyPr/>
        <a:lstStyle/>
        <a:p>
          <a:endParaRPr lang="en-GB"/>
        </a:p>
      </dgm:t>
    </dgm:pt>
    <dgm:pt modelId="{1A30B5A7-B837-4B03-8010-078797AA9A74}" type="sibTrans" cxnId="{569ED322-B21E-4ACE-8C37-A1BFA08EEC9D}">
      <dgm:prSet/>
      <dgm:spPr/>
      <dgm:t>
        <a:bodyPr/>
        <a:lstStyle/>
        <a:p>
          <a:endParaRPr lang="en-GB"/>
        </a:p>
      </dgm:t>
    </dgm:pt>
    <dgm:pt modelId="{36AD2D1C-C0C5-41D6-8A5A-F926ED6631F9}">
      <dgm:prSet phldrT="[Text]" custT="1"/>
      <dgm:spPr/>
      <dgm:t>
        <a:bodyPr/>
        <a:lstStyle/>
        <a:p>
          <a:pPr>
            <a:buFont typeface="Arial" panose="020B0604020202020204" pitchFamily="34" charset="0"/>
            <a:buChar char="•"/>
          </a:pPr>
          <a:r>
            <a:rPr lang="en-GB" sz="2400" dirty="0"/>
            <a:t>Build the skills of teachers working in mainstream and special schools and of SENCOs and teachers of classes of children and young people with sensory impairments by promoting best practice.</a:t>
          </a:r>
        </a:p>
      </dgm:t>
    </dgm:pt>
    <dgm:pt modelId="{60CEEF8F-819A-4E98-8DA3-625BF0ECC2A7}" type="parTrans" cxnId="{E8A8CD02-6021-4C20-B833-67847CDD501B}">
      <dgm:prSet/>
      <dgm:spPr/>
      <dgm:t>
        <a:bodyPr/>
        <a:lstStyle/>
        <a:p>
          <a:endParaRPr lang="en-GB"/>
        </a:p>
      </dgm:t>
    </dgm:pt>
    <dgm:pt modelId="{7B555E7D-4F4C-47B0-9DE2-039D8367621F}" type="sibTrans" cxnId="{E8A8CD02-6021-4C20-B833-67847CDD501B}">
      <dgm:prSet/>
      <dgm:spPr/>
      <dgm:t>
        <a:bodyPr/>
        <a:lstStyle/>
        <a:p>
          <a:endParaRPr lang="en-GB"/>
        </a:p>
      </dgm:t>
    </dgm:pt>
    <dgm:pt modelId="{E3DFEAEA-B0D4-4507-A0A7-BE0F1B131D4F}">
      <dgm:prSet phldrT="[Text]"/>
      <dgm:spPr/>
      <dgm:t>
        <a:bodyPr/>
        <a:lstStyle/>
        <a:p>
          <a:r>
            <a:rPr lang="en-GB" b="1" dirty="0"/>
            <a:t>Aim 4</a:t>
          </a:r>
        </a:p>
      </dgm:t>
    </dgm:pt>
    <dgm:pt modelId="{82853872-4FE0-410F-BC2D-48314D415C7D}" type="parTrans" cxnId="{52AA2C1B-A141-4197-BBBD-A9EAAE046A27}">
      <dgm:prSet/>
      <dgm:spPr/>
      <dgm:t>
        <a:bodyPr/>
        <a:lstStyle/>
        <a:p>
          <a:endParaRPr lang="en-GB"/>
        </a:p>
      </dgm:t>
    </dgm:pt>
    <dgm:pt modelId="{A7435F81-61DC-4A98-94FC-0BA6C2983E18}" type="sibTrans" cxnId="{52AA2C1B-A141-4197-BBBD-A9EAAE046A27}">
      <dgm:prSet/>
      <dgm:spPr/>
      <dgm:t>
        <a:bodyPr/>
        <a:lstStyle/>
        <a:p>
          <a:endParaRPr lang="en-GB"/>
        </a:p>
      </dgm:t>
    </dgm:pt>
    <dgm:pt modelId="{1D02AE71-D4EE-4EEE-A0F9-8FD670101284}">
      <dgm:prSet phldrT="[Text]"/>
      <dgm:spPr/>
      <dgm:t>
        <a:bodyPr/>
        <a:lstStyle/>
        <a:p>
          <a:r>
            <a:rPr lang="en-GB" dirty="0"/>
            <a:t>Identify and respond to any gaps in the training and resources available to schools.</a:t>
          </a:r>
        </a:p>
      </dgm:t>
    </dgm:pt>
    <dgm:pt modelId="{902D49E8-47C1-416F-A009-94D8FC9B41EB}" type="parTrans" cxnId="{3BC5743D-ED5A-40C7-82AA-4A046FAE892D}">
      <dgm:prSet/>
      <dgm:spPr/>
      <dgm:t>
        <a:bodyPr/>
        <a:lstStyle/>
        <a:p>
          <a:endParaRPr lang="en-GB"/>
        </a:p>
      </dgm:t>
    </dgm:pt>
    <dgm:pt modelId="{7082B3CC-D2CA-4021-BEE0-A6B7FEE6897D}" type="sibTrans" cxnId="{3BC5743D-ED5A-40C7-82AA-4A046FAE892D}">
      <dgm:prSet/>
      <dgm:spPr/>
      <dgm:t>
        <a:bodyPr/>
        <a:lstStyle/>
        <a:p>
          <a:endParaRPr lang="en-GB"/>
        </a:p>
      </dgm:t>
    </dgm:pt>
    <dgm:pt modelId="{4853313C-FBB9-4254-AC88-1771B5296C29}">
      <dgm:prSet/>
      <dgm:spPr/>
      <dgm:t>
        <a:bodyPr/>
        <a:lstStyle/>
        <a:p>
          <a:r>
            <a:rPr lang="en-GB" b="1" dirty="0"/>
            <a:t>Aim 2</a:t>
          </a:r>
        </a:p>
      </dgm:t>
    </dgm:pt>
    <dgm:pt modelId="{C0AAE8AC-E43D-41DB-AAB3-48FC1C280D5A}" type="parTrans" cxnId="{AEE1964E-86B0-497C-984B-1B20A8C2F1DD}">
      <dgm:prSet/>
      <dgm:spPr/>
      <dgm:t>
        <a:bodyPr/>
        <a:lstStyle/>
        <a:p>
          <a:endParaRPr lang="en-GB"/>
        </a:p>
      </dgm:t>
    </dgm:pt>
    <dgm:pt modelId="{1F8D7238-AD9F-489D-9072-FAF3803B9A02}" type="sibTrans" cxnId="{AEE1964E-86B0-497C-984B-1B20A8C2F1DD}">
      <dgm:prSet/>
      <dgm:spPr/>
      <dgm:t>
        <a:bodyPr/>
        <a:lstStyle/>
        <a:p>
          <a:endParaRPr lang="en-GB"/>
        </a:p>
      </dgm:t>
    </dgm:pt>
    <dgm:pt modelId="{198EAEF9-75BA-4431-8600-041CDBA761E8}">
      <dgm:prSet custT="1"/>
      <dgm:spPr/>
      <dgm:t>
        <a:bodyPr/>
        <a:lstStyle/>
        <a:p>
          <a:pPr>
            <a:buFont typeface="Arial" panose="020B0604020202020204" pitchFamily="34" charset="0"/>
            <a:buChar char="•"/>
          </a:pPr>
          <a:r>
            <a:rPr lang="en-GB" sz="2400" dirty="0"/>
            <a:t>Equip schools to identify and meet their training needs in relation to SEND.</a:t>
          </a:r>
        </a:p>
      </dgm:t>
    </dgm:pt>
    <dgm:pt modelId="{770C9F57-788C-4762-B1B2-3A20714D8F32}" type="parTrans" cxnId="{7D421761-E030-413F-92E8-E654FD5597B2}">
      <dgm:prSet/>
      <dgm:spPr/>
      <dgm:t>
        <a:bodyPr/>
        <a:lstStyle/>
        <a:p>
          <a:endParaRPr lang="en-GB"/>
        </a:p>
      </dgm:t>
    </dgm:pt>
    <dgm:pt modelId="{F3C0ABA6-ED4D-4AE6-B25D-6BC597FB6EBC}" type="sibTrans" cxnId="{7D421761-E030-413F-92E8-E654FD5597B2}">
      <dgm:prSet/>
      <dgm:spPr/>
      <dgm:t>
        <a:bodyPr/>
        <a:lstStyle/>
        <a:p>
          <a:endParaRPr lang="en-GB"/>
        </a:p>
      </dgm:t>
    </dgm:pt>
    <dgm:pt modelId="{FBE541FD-2DD0-47DB-A022-CE719AAF425F}" type="pres">
      <dgm:prSet presAssocID="{BD5A1373-DD65-4CE7-A221-5E33B8B48E1C}" presName="linearFlow" presStyleCnt="0">
        <dgm:presLayoutVars>
          <dgm:dir/>
          <dgm:animLvl val="lvl"/>
          <dgm:resizeHandles val="exact"/>
        </dgm:presLayoutVars>
      </dgm:prSet>
      <dgm:spPr/>
    </dgm:pt>
    <dgm:pt modelId="{7EDD4E7C-5971-40AA-85B2-543B811652FA}" type="pres">
      <dgm:prSet presAssocID="{88135320-791E-47E8-9956-3604B5A0C97E}" presName="composite" presStyleCnt="0"/>
      <dgm:spPr/>
    </dgm:pt>
    <dgm:pt modelId="{50276D46-8BC8-4B57-A553-3BA9C8ACCCBE}" type="pres">
      <dgm:prSet presAssocID="{88135320-791E-47E8-9956-3604B5A0C97E}" presName="parentText" presStyleLbl="alignNode1" presStyleIdx="0" presStyleCnt="4" custScaleY="111600">
        <dgm:presLayoutVars>
          <dgm:chMax val="1"/>
          <dgm:bulletEnabled val="1"/>
        </dgm:presLayoutVars>
      </dgm:prSet>
      <dgm:spPr/>
    </dgm:pt>
    <dgm:pt modelId="{1158F96B-BBEB-4F8D-BEDC-520FF3E5BE51}" type="pres">
      <dgm:prSet presAssocID="{88135320-791E-47E8-9956-3604B5A0C97E}" presName="descendantText" presStyleLbl="alignAcc1" presStyleIdx="0" presStyleCnt="4" custScaleY="117611">
        <dgm:presLayoutVars>
          <dgm:bulletEnabled val="1"/>
        </dgm:presLayoutVars>
      </dgm:prSet>
      <dgm:spPr/>
    </dgm:pt>
    <dgm:pt modelId="{625D61C2-13FB-4C6A-81FF-4D925E3D4470}" type="pres">
      <dgm:prSet presAssocID="{3305E6DB-7BB1-4C3A-82C0-FAB3F594C305}" presName="sp" presStyleCnt="0"/>
      <dgm:spPr/>
    </dgm:pt>
    <dgm:pt modelId="{80D87A89-211F-4959-990D-03A5ADA6EFA8}" type="pres">
      <dgm:prSet presAssocID="{4853313C-FBB9-4254-AC88-1771B5296C29}" presName="composite" presStyleCnt="0"/>
      <dgm:spPr/>
    </dgm:pt>
    <dgm:pt modelId="{901E91E4-B598-4B18-B07B-5A75333FFDD3}" type="pres">
      <dgm:prSet presAssocID="{4853313C-FBB9-4254-AC88-1771B5296C29}" presName="parentText" presStyleLbl="alignNode1" presStyleIdx="1" presStyleCnt="4">
        <dgm:presLayoutVars>
          <dgm:chMax val="1"/>
          <dgm:bulletEnabled val="1"/>
        </dgm:presLayoutVars>
      </dgm:prSet>
      <dgm:spPr/>
    </dgm:pt>
    <dgm:pt modelId="{1A8DCD9D-8C48-4B4F-AD51-DDEA297D06C1}" type="pres">
      <dgm:prSet presAssocID="{4853313C-FBB9-4254-AC88-1771B5296C29}" presName="descendantText" presStyleLbl="alignAcc1" presStyleIdx="1" presStyleCnt="4">
        <dgm:presLayoutVars>
          <dgm:bulletEnabled val="1"/>
        </dgm:presLayoutVars>
      </dgm:prSet>
      <dgm:spPr/>
    </dgm:pt>
    <dgm:pt modelId="{9F1951ED-1708-4D55-8C50-8B454CC7EA1E}" type="pres">
      <dgm:prSet presAssocID="{1F8D7238-AD9F-489D-9072-FAF3803B9A02}" presName="sp" presStyleCnt="0"/>
      <dgm:spPr/>
    </dgm:pt>
    <dgm:pt modelId="{B4EE1F14-B024-4776-B5AD-3F3840A72DE1}" type="pres">
      <dgm:prSet presAssocID="{47A081F1-8564-47E5-8A35-4ADE4D1749F1}" presName="composite" presStyleCnt="0"/>
      <dgm:spPr/>
    </dgm:pt>
    <dgm:pt modelId="{C1BE1507-7C01-4FF6-83FC-6F9D8F9D1D9A}" type="pres">
      <dgm:prSet presAssocID="{47A081F1-8564-47E5-8A35-4ADE4D1749F1}" presName="parentText" presStyleLbl="alignNode1" presStyleIdx="2" presStyleCnt="4" custScaleY="121143">
        <dgm:presLayoutVars>
          <dgm:chMax val="1"/>
          <dgm:bulletEnabled val="1"/>
        </dgm:presLayoutVars>
      </dgm:prSet>
      <dgm:spPr/>
    </dgm:pt>
    <dgm:pt modelId="{979C776E-5C23-4267-8A13-64BE8A5D66F3}" type="pres">
      <dgm:prSet presAssocID="{47A081F1-8564-47E5-8A35-4ADE4D1749F1}" presName="descendantText" presStyleLbl="alignAcc1" presStyleIdx="2" presStyleCnt="4" custScaleY="129116">
        <dgm:presLayoutVars>
          <dgm:bulletEnabled val="1"/>
        </dgm:presLayoutVars>
      </dgm:prSet>
      <dgm:spPr/>
    </dgm:pt>
    <dgm:pt modelId="{B754AB7D-42FB-4F9E-B358-F17639B64ECB}" type="pres">
      <dgm:prSet presAssocID="{1A30B5A7-B837-4B03-8010-078797AA9A74}" presName="sp" presStyleCnt="0"/>
      <dgm:spPr/>
    </dgm:pt>
    <dgm:pt modelId="{66C51CC1-A88F-417C-B67B-D0712603A0B6}" type="pres">
      <dgm:prSet presAssocID="{E3DFEAEA-B0D4-4507-A0A7-BE0F1B131D4F}" presName="composite" presStyleCnt="0"/>
      <dgm:spPr/>
    </dgm:pt>
    <dgm:pt modelId="{7FE1A2EF-416A-4ABC-8D86-B46AB791BADB}" type="pres">
      <dgm:prSet presAssocID="{E3DFEAEA-B0D4-4507-A0A7-BE0F1B131D4F}" presName="parentText" presStyleLbl="alignNode1" presStyleIdx="3" presStyleCnt="4">
        <dgm:presLayoutVars>
          <dgm:chMax val="1"/>
          <dgm:bulletEnabled val="1"/>
        </dgm:presLayoutVars>
      </dgm:prSet>
      <dgm:spPr/>
    </dgm:pt>
    <dgm:pt modelId="{5E874AC7-3846-4C2F-ADA8-91B5FC41FADF}" type="pres">
      <dgm:prSet presAssocID="{E3DFEAEA-B0D4-4507-A0A7-BE0F1B131D4F}" presName="descendantText" presStyleLbl="alignAcc1" presStyleIdx="3" presStyleCnt="4" custLinFactNeighborX="0" custLinFactNeighborY="0">
        <dgm:presLayoutVars>
          <dgm:bulletEnabled val="1"/>
        </dgm:presLayoutVars>
      </dgm:prSet>
      <dgm:spPr/>
    </dgm:pt>
  </dgm:ptLst>
  <dgm:cxnLst>
    <dgm:cxn modelId="{E8A8CD02-6021-4C20-B833-67847CDD501B}" srcId="{47A081F1-8564-47E5-8A35-4ADE4D1749F1}" destId="{36AD2D1C-C0C5-41D6-8A5A-F926ED6631F9}" srcOrd="0" destOrd="0" parTransId="{60CEEF8F-819A-4E98-8DA3-625BF0ECC2A7}" sibTransId="{7B555E7D-4F4C-47B0-9DE2-039D8367621F}"/>
    <dgm:cxn modelId="{592BDF04-B882-4F36-985B-4EF43F653084}" srcId="{BD5A1373-DD65-4CE7-A221-5E33B8B48E1C}" destId="{88135320-791E-47E8-9956-3604B5A0C97E}" srcOrd="0" destOrd="0" parTransId="{C771B2CB-1D1E-4680-839F-9BC5017693BD}" sibTransId="{3305E6DB-7BB1-4C3A-82C0-FAB3F594C305}"/>
    <dgm:cxn modelId="{53696814-60B0-4BA8-A0C2-1CF560B8284E}" type="presOf" srcId="{BD5A1373-DD65-4CE7-A221-5E33B8B48E1C}" destId="{FBE541FD-2DD0-47DB-A022-CE719AAF425F}" srcOrd="0" destOrd="0" presId="urn:microsoft.com/office/officeart/2005/8/layout/chevron2"/>
    <dgm:cxn modelId="{52AA2C1B-A141-4197-BBBD-A9EAAE046A27}" srcId="{BD5A1373-DD65-4CE7-A221-5E33B8B48E1C}" destId="{E3DFEAEA-B0D4-4507-A0A7-BE0F1B131D4F}" srcOrd="3" destOrd="0" parTransId="{82853872-4FE0-410F-BC2D-48314D415C7D}" sibTransId="{A7435F81-61DC-4A98-94FC-0BA6C2983E18}"/>
    <dgm:cxn modelId="{2699081F-5523-4E0E-BE0F-67F2429525E0}" type="presOf" srcId="{88135320-791E-47E8-9956-3604B5A0C97E}" destId="{50276D46-8BC8-4B57-A553-3BA9C8ACCCBE}" srcOrd="0" destOrd="0" presId="urn:microsoft.com/office/officeart/2005/8/layout/chevron2"/>
    <dgm:cxn modelId="{569ED322-B21E-4ACE-8C37-A1BFA08EEC9D}" srcId="{BD5A1373-DD65-4CE7-A221-5E33B8B48E1C}" destId="{47A081F1-8564-47E5-8A35-4ADE4D1749F1}" srcOrd="2" destOrd="0" parTransId="{4CCBFD3A-78BE-4440-8336-4083DAFFA466}" sibTransId="{1A30B5A7-B837-4B03-8010-078797AA9A74}"/>
    <dgm:cxn modelId="{3BC5743D-ED5A-40C7-82AA-4A046FAE892D}" srcId="{E3DFEAEA-B0D4-4507-A0A7-BE0F1B131D4F}" destId="{1D02AE71-D4EE-4EEE-A0F9-8FD670101284}" srcOrd="0" destOrd="0" parTransId="{902D49E8-47C1-416F-A009-94D8FC9B41EB}" sibTransId="{7082B3CC-D2CA-4021-BEE0-A6B7FEE6897D}"/>
    <dgm:cxn modelId="{7D421761-E030-413F-92E8-E654FD5597B2}" srcId="{4853313C-FBB9-4254-AC88-1771B5296C29}" destId="{198EAEF9-75BA-4431-8600-041CDBA761E8}" srcOrd="0" destOrd="0" parTransId="{770C9F57-788C-4762-B1B2-3A20714D8F32}" sibTransId="{F3C0ABA6-ED4D-4AE6-B25D-6BC597FB6EBC}"/>
    <dgm:cxn modelId="{C876F262-32A1-4628-9897-7CECC2F04B4B}" type="presOf" srcId="{4853313C-FBB9-4254-AC88-1771B5296C29}" destId="{901E91E4-B598-4B18-B07B-5A75333FFDD3}" srcOrd="0" destOrd="0" presId="urn:microsoft.com/office/officeart/2005/8/layout/chevron2"/>
    <dgm:cxn modelId="{AEE1964E-86B0-497C-984B-1B20A8C2F1DD}" srcId="{BD5A1373-DD65-4CE7-A221-5E33B8B48E1C}" destId="{4853313C-FBB9-4254-AC88-1771B5296C29}" srcOrd="1" destOrd="0" parTransId="{C0AAE8AC-E43D-41DB-AAB3-48FC1C280D5A}" sibTransId="{1F8D7238-AD9F-489D-9072-FAF3803B9A02}"/>
    <dgm:cxn modelId="{CEC7C556-967D-4A53-9512-F017C18F8125}" type="presOf" srcId="{36AD2D1C-C0C5-41D6-8A5A-F926ED6631F9}" destId="{979C776E-5C23-4267-8A13-64BE8A5D66F3}" srcOrd="0" destOrd="0" presId="urn:microsoft.com/office/officeart/2005/8/layout/chevron2"/>
    <dgm:cxn modelId="{F06C32A9-BC65-43D9-8414-EA0F39B5B792}" type="presOf" srcId="{E3DFEAEA-B0D4-4507-A0A7-BE0F1B131D4F}" destId="{7FE1A2EF-416A-4ABC-8D86-B46AB791BADB}" srcOrd="0" destOrd="0" presId="urn:microsoft.com/office/officeart/2005/8/layout/chevron2"/>
    <dgm:cxn modelId="{43E299B0-13A6-4526-85C2-175B8B560B74}" type="presOf" srcId="{8BEEA49C-22D1-45AB-9DCD-02848DF82679}" destId="{1158F96B-BBEB-4F8D-BEDC-520FF3E5BE51}" srcOrd="0" destOrd="0" presId="urn:microsoft.com/office/officeart/2005/8/layout/chevron2"/>
    <dgm:cxn modelId="{872577B1-DD00-42B1-A81D-F64E6620CCDF}" type="presOf" srcId="{1D02AE71-D4EE-4EEE-A0F9-8FD670101284}" destId="{5E874AC7-3846-4C2F-ADA8-91B5FC41FADF}" srcOrd="0" destOrd="0" presId="urn:microsoft.com/office/officeart/2005/8/layout/chevron2"/>
    <dgm:cxn modelId="{555757C3-1B87-4665-8D04-4ABAABCE7D57}" type="presOf" srcId="{198EAEF9-75BA-4431-8600-041CDBA761E8}" destId="{1A8DCD9D-8C48-4B4F-AD51-DDEA297D06C1}" srcOrd="0" destOrd="0" presId="urn:microsoft.com/office/officeart/2005/8/layout/chevron2"/>
    <dgm:cxn modelId="{BF411CCA-0369-44A3-912E-396A7BEBBCD9}" srcId="{88135320-791E-47E8-9956-3604B5A0C97E}" destId="{8BEEA49C-22D1-45AB-9DCD-02848DF82679}" srcOrd="0" destOrd="0" parTransId="{6B31C564-E1D3-4C6D-99AC-ACCB0C098B3A}" sibTransId="{ACB67D46-EF36-40BC-A987-B95B97038B3D}"/>
    <dgm:cxn modelId="{329A99E4-15E3-495A-A255-8C47CEF7777F}" type="presOf" srcId="{47A081F1-8564-47E5-8A35-4ADE4D1749F1}" destId="{C1BE1507-7C01-4FF6-83FC-6F9D8F9D1D9A}" srcOrd="0" destOrd="0" presId="urn:microsoft.com/office/officeart/2005/8/layout/chevron2"/>
    <dgm:cxn modelId="{2312795E-9D01-4546-97F3-107658ABB8C4}" type="presParOf" srcId="{FBE541FD-2DD0-47DB-A022-CE719AAF425F}" destId="{7EDD4E7C-5971-40AA-85B2-543B811652FA}" srcOrd="0" destOrd="0" presId="urn:microsoft.com/office/officeart/2005/8/layout/chevron2"/>
    <dgm:cxn modelId="{F799ED38-99B6-4735-8963-649C4CA98C15}" type="presParOf" srcId="{7EDD4E7C-5971-40AA-85B2-543B811652FA}" destId="{50276D46-8BC8-4B57-A553-3BA9C8ACCCBE}" srcOrd="0" destOrd="0" presId="urn:microsoft.com/office/officeart/2005/8/layout/chevron2"/>
    <dgm:cxn modelId="{A308EED2-703E-41E3-8091-D808784EC50C}" type="presParOf" srcId="{7EDD4E7C-5971-40AA-85B2-543B811652FA}" destId="{1158F96B-BBEB-4F8D-BEDC-520FF3E5BE51}" srcOrd="1" destOrd="0" presId="urn:microsoft.com/office/officeart/2005/8/layout/chevron2"/>
    <dgm:cxn modelId="{C8DC71F8-2586-4B50-9B1E-AED83F406CB5}" type="presParOf" srcId="{FBE541FD-2DD0-47DB-A022-CE719AAF425F}" destId="{625D61C2-13FB-4C6A-81FF-4D925E3D4470}" srcOrd="1" destOrd="0" presId="urn:microsoft.com/office/officeart/2005/8/layout/chevron2"/>
    <dgm:cxn modelId="{5870D2B1-2B79-4195-8127-EC03428B1613}" type="presParOf" srcId="{FBE541FD-2DD0-47DB-A022-CE719AAF425F}" destId="{80D87A89-211F-4959-990D-03A5ADA6EFA8}" srcOrd="2" destOrd="0" presId="urn:microsoft.com/office/officeart/2005/8/layout/chevron2"/>
    <dgm:cxn modelId="{F714518A-816F-498F-92DD-B9148A5D4A7D}" type="presParOf" srcId="{80D87A89-211F-4959-990D-03A5ADA6EFA8}" destId="{901E91E4-B598-4B18-B07B-5A75333FFDD3}" srcOrd="0" destOrd="0" presId="urn:microsoft.com/office/officeart/2005/8/layout/chevron2"/>
    <dgm:cxn modelId="{85846E07-C1EB-4375-B324-D9F28ABA94BA}" type="presParOf" srcId="{80D87A89-211F-4959-990D-03A5ADA6EFA8}" destId="{1A8DCD9D-8C48-4B4F-AD51-DDEA297D06C1}" srcOrd="1" destOrd="0" presId="urn:microsoft.com/office/officeart/2005/8/layout/chevron2"/>
    <dgm:cxn modelId="{B3AB3607-7DC5-4EF2-B2A9-A313667DA553}" type="presParOf" srcId="{FBE541FD-2DD0-47DB-A022-CE719AAF425F}" destId="{9F1951ED-1708-4D55-8C50-8B454CC7EA1E}" srcOrd="3" destOrd="0" presId="urn:microsoft.com/office/officeart/2005/8/layout/chevron2"/>
    <dgm:cxn modelId="{C0DB066F-5E19-4638-99D3-3B6B7E0C84F4}" type="presParOf" srcId="{FBE541FD-2DD0-47DB-A022-CE719AAF425F}" destId="{B4EE1F14-B024-4776-B5AD-3F3840A72DE1}" srcOrd="4" destOrd="0" presId="urn:microsoft.com/office/officeart/2005/8/layout/chevron2"/>
    <dgm:cxn modelId="{0503A9FD-EE3A-451A-8820-8B571D2DBE99}" type="presParOf" srcId="{B4EE1F14-B024-4776-B5AD-3F3840A72DE1}" destId="{C1BE1507-7C01-4FF6-83FC-6F9D8F9D1D9A}" srcOrd="0" destOrd="0" presId="urn:microsoft.com/office/officeart/2005/8/layout/chevron2"/>
    <dgm:cxn modelId="{E48A4E7D-5C84-43A2-8C96-76E5ED9AC72B}" type="presParOf" srcId="{B4EE1F14-B024-4776-B5AD-3F3840A72DE1}" destId="{979C776E-5C23-4267-8A13-64BE8A5D66F3}" srcOrd="1" destOrd="0" presId="urn:microsoft.com/office/officeart/2005/8/layout/chevron2"/>
    <dgm:cxn modelId="{C8B98B83-85DC-4C06-A220-E5DC2380CA96}" type="presParOf" srcId="{FBE541FD-2DD0-47DB-A022-CE719AAF425F}" destId="{B754AB7D-42FB-4F9E-B358-F17639B64ECB}" srcOrd="5" destOrd="0" presId="urn:microsoft.com/office/officeart/2005/8/layout/chevron2"/>
    <dgm:cxn modelId="{76CF6D5F-2C14-48D2-85FF-6FF32900BD4F}" type="presParOf" srcId="{FBE541FD-2DD0-47DB-A022-CE719AAF425F}" destId="{66C51CC1-A88F-417C-B67B-D0712603A0B6}" srcOrd="6" destOrd="0" presId="urn:microsoft.com/office/officeart/2005/8/layout/chevron2"/>
    <dgm:cxn modelId="{43D6212A-F689-4A14-BD20-494EC11F09A3}" type="presParOf" srcId="{66C51CC1-A88F-417C-B67B-D0712603A0B6}" destId="{7FE1A2EF-416A-4ABC-8D86-B46AB791BADB}" srcOrd="0" destOrd="0" presId="urn:microsoft.com/office/officeart/2005/8/layout/chevron2"/>
    <dgm:cxn modelId="{7A925E03-04DE-4C9A-A504-4FDE91D3D9E9}" type="presParOf" srcId="{66C51CC1-A88F-417C-B67B-D0712603A0B6}" destId="{5E874AC7-3846-4C2F-ADA8-91B5FC41FADF}" srcOrd="1" destOrd="0" presId="urn:microsoft.com/office/officeart/2005/8/layout/chevron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276D46-8BC8-4B57-A553-3BA9C8ACCCBE}">
      <dsp:nvSpPr>
        <dsp:cNvPr id="0" name=""/>
        <dsp:cNvSpPr/>
      </dsp:nvSpPr>
      <dsp:spPr>
        <a:xfrm rot="5400000">
          <a:off x="-248884" y="251735"/>
          <a:ext cx="1335361" cy="837592"/>
        </a:xfrm>
        <a:prstGeom prst="chevron">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en-GB" sz="2300" b="1" kern="1200" dirty="0"/>
            <a:t>Aim 1</a:t>
          </a:r>
        </a:p>
      </dsp:txBody>
      <dsp:txXfrm rot="-5400000">
        <a:off x="1" y="421646"/>
        <a:ext cx="837592" cy="497769"/>
      </dsp:txXfrm>
    </dsp:sp>
    <dsp:sp modelId="{1158F96B-BBEB-4F8D-BEDC-520FF3E5BE51}">
      <dsp:nvSpPr>
        <dsp:cNvPr id="0" name=""/>
        <dsp:cNvSpPr/>
      </dsp:nvSpPr>
      <dsp:spPr>
        <a:xfrm rot="5400000">
          <a:off x="5681806" y="-4840449"/>
          <a:ext cx="914736" cy="10603165"/>
        </a:xfrm>
        <a:prstGeom prst="round2Same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Font typeface="Arial" panose="020B0604020202020204" pitchFamily="34" charset="0"/>
            <a:buChar char="•"/>
          </a:pPr>
          <a:r>
            <a:rPr lang="en-GB" sz="2400" kern="1200" dirty="0"/>
            <a:t>Drive education institutions to prioritise SEND within their CPD and school improvement plans including facilitating greater links between mainstream and special schools.</a:t>
          </a:r>
        </a:p>
      </dsp:txBody>
      <dsp:txXfrm rot="-5400000">
        <a:off x="837592" y="48419"/>
        <a:ext cx="10558511" cy="825428"/>
      </dsp:txXfrm>
    </dsp:sp>
    <dsp:sp modelId="{901E91E4-B598-4B18-B07B-5A75333FFDD3}">
      <dsp:nvSpPr>
        <dsp:cNvPr id="0" name=""/>
        <dsp:cNvSpPr/>
      </dsp:nvSpPr>
      <dsp:spPr>
        <a:xfrm rot="5400000">
          <a:off x="-179484" y="1383645"/>
          <a:ext cx="1196560" cy="837592"/>
        </a:xfrm>
        <a:prstGeom prst="chevron">
          <a:avLst/>
        </a:prstGeom>
        <a:solidFill>
          <a:schemeClr val="accent4">
            <a:hueOff val="3266964"/>
            <a:satOff val="-13592"/>
            <a:lumOff val="3203"/>
            <a:alphaOff val="0"/>
          </a:schemeClr>
        </a:solidFill>
        <a:ln w="12700" cap="flat" cmpd="sng" algn="ctr">
          <a:solidFill>
            <a:schemeClr val="accent4">
              <a:hueOff val="3266964"/>
              <a:satOff val="-13592"/>
              <a:lumOff val="320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en-GB" sz="2300" b="1" kern="1200" dirty="0"/>
            <a:t>Aim 2</a:t>
          </a:r>
        </a:p>
      </dsp:txBody>
      <dsp:txXfrm rot="-5400000">
        <a:off x="0" y="1622957"/>
        <a:ext cx="837592" cy="358968"/>
      </dsp:txXfrm>
    </dsp:sp>
    <dsp:sp modelId="{1A8DCD9D-8C48-4B4F-AD51-DDEA297D06C1}">
      <dsp:nvSpPr>
        <dsp:cNvPr id="0" name=""/>
        <dsp:cNvSpPr/>
      </dsp:nvSpPr>
      <dsp:spPr>
        <a:xfrm rot="5400000">
          <a:off x="5750293" y="-3708539"/>
          <a:ext cx="777764" cy="10603165"/>
        </a:xfrm>
        <a:prstGeom prst="round2SameRect">
          <a:avLst/>
        </a:prstGeom>
        <a:solidFill>
          <a:schemeClr val="lt1">
            <a:alpha val="90000"/>
            <a:hueOff val="0"/>
            <a:satOff val="0"/>
            <a:lumOff val="0"/>
            <a:alphaOff val="0"/>
          </a:schemeClr>
        </a:solidFill>
        <a:ln w="12700" cap="flat" cmpd="sng" algn="ctr">
          <a:solidFill>
            <a:schemeClr val="accent4">
              <a:hueOff val="3266964"/>
              <a:satOff val="-13592"/>
              <a:lumOff val="320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Font typeface="Arial" panose="020B0604020202020204" pitchFamily="34" charset="0"/>
            <a:buChar char="•"/>
          </a:pPr>
          <a:r>
            <a:rPr lang="en-GB" sz="2400" kern="1200" dirty="0"/>
            <a:t>Equip schools to identify and meet their training needs in relation to SEND.</a:t>
          </a:r>
        </a:p>
      </dsp:txBody>
      <dsp:txXfrm rot="-5400000">
        <a:off x="837593" y="1242128"/>
        <a:ext cx="10565198" cy="701830"/>
      </dsp:txXfrm>
    </dsp:sp>
    <dsp:sp modelId="{C1BE1507-7C01-4FF6-83FC-6F9D8F9D1D9A}">
      <dsp:nvSpPr>
        <dsp:cNvPr id="0" name=""/>
        <dsp:cNvSpPr/>
      </dsp:nvSpPr>
      <dsp:spPr>
        <a:xfrm rot="5400000">
          <a:off x="-305978" y="2572649"/>
          <a:ext cx="1449548" cy="837592"/>
        </a:xfrm>
        <a:prstGeom prst="chevron">
          <a:avLst/>
        </a:prstGeom>
        <a:solidFill>
          <a:schemeClr val="accent4">
            <a:hueOff val="6533927"/>
            <a:satOff val="-27185"/>
            <a:lumOff val="6405"/>
            <a:alphaOff val="0"/>
          </a:schemeClr>
        </a:solidFill>
        <a:ln w="12700" cap="flat" cmpd="sng" algn="ctr">
          <a:solidFill>
            <a:schemeClr val="accent4">
              <a:hueOff val="6533927"/>
              <a:satOff val="-27185"/>
              <a:lumOff val="640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en-GB" sz="2300" b="1" kern="1200" dirty="0"/>
            <a:t>Aim 3</a:t>
          </a:r>
        </a:p>
      </dsp:txBody>
      <dsp:txXfrm rot="-5400000">
        <a:off x="0" y="2685467"/>
        <a:ext cx="837592" cy="611956"/>
      </dsp:txXfrm>
    </dsp:sp>
    <dsp:sp modelId="{979C776E-5C23-4267-8A13-64BE8A5D66F3}">
      <dsp:nvSpPr>
        <dsp:cNvPr id="0" name=""/>
        <dsp:cNvSpPr/>
      </dsp:nvSpPr>
      <dsp:spPr>
        <a:xfrm rot="5400000">
          <a:off x="5637066" y="-2519535"/>
          <a:ext cx="1004217" cy="10603165"/>
        </a:xfrm>
        <a:prstGeom prst="round2SameRect">
          <a:avLst/>
        </a:prstGeom>
        <a:solidFill>
          <a:schemeClr val="lt1">
            <a:alpha val="90000"/>
            <a:hueOff val="0"/>
            <a:satOff val="0"/>
            <a:lumOff val="0"/>
            <a:alphaOff val="0"/>
          </a:schemeClr>
        </a:solidFill>
        <a:ln w="12700" cap="flat" cmpd="sng" algn="ctr">
          <a:solidFill>
            <a:schemeClr val="accent4">
              <a:hueOff val="6533927"/>
              <a:satOff val="-27185"/>
              <a:lumOff val="640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Font typeface="Arial" panose="020B0604020202020204" pitchFamily="34" charset="0"/>
            <a:buChar char="•"/>
          </a:pPr>
          <a:r>
            <a:rPr lang="en-GB" sz="2400" kern="1200" dirty="0"/>
            <a:t>Build the skills of teachers working in mainstream and special schools and of SENCOs and teachers of classes of children and young people with sensory impairments by promoting best practice.</a:t>
          </a:r>
        </a:p>
      </dsp:txBody>
      <dsp:txXfrm rot="-5400000">
        <a:off x="837592" y="2328961"/>
        <a:ext cx="10554143" cy="906173"/>
      </dsp:txXfrm>
    </dsp:sp>
    <dsp:sp modelId="{7FE1A2EF-416A-4ABC-8D86-B46AB791BADB}">
      <dsp:nvSpPr>
        <dsp:cNvPr id="0" name=""/>
        <dsp:cNvSpPr/>
      </dsp:nvSpPr>
      <dsp:spPr>
        <a:xfrm rot="5400000">
          <a:off x="-179484" y="3761653"/>
          <a:ext cx="1196560" cy="837592"/>
        </a:xfrm>
        <a:prstGeom prst="chevron">
          <a:avLst/>
        </a:prstGeom>
        <a:solidFill>
          <a:schemeClr val="accent4">
            <a:hueOff val="9800891"/>
            <a:satOff val="-40777"/>
            <a:lumOff val="9608"/>
            <a:alphaOff val="0"/>
          </a:schemeClr>
        </a:solidFill>
        <a:ln w="12700" cap="flat" cmpd="sng" algn="ctr">
          <a:solidFill>
            <a:schemeClr val="accent4">
              <a:hueOff val="9800891"/>
              <a:satOff val="-40777"/>
              <a:lumOff val="960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en-GB" sz="2300" b="1" kern="1200" dirty="0"/>
            <a:t>Aim 4</a:t>
          </a:r>
        </a:p>
      </dsp:txBody>
      <dsp:txXfrm rot="-5400000">
        <a:off x="0" y="4000965"/>
        <a:ext cx="837592" cy="358968"/>
      </dsp:txXfrm>
    </dsp:sp>
    <dsp:sp modelId="{5E874AC7-3846-4C2F-ADA8-91B5FC41FADF}">
      <dsp:nvSpPr>
        <dsp:cNvPr id="0" name=""/>
        <dsp:cNvSpPr/>
      </dsp:nvSpPr>
      <dsp:spPr>
        <a:xfrm rot="5400000">
          <a:off x="5750293" y="-1330531"/>
          <a:ext cx="777764" cy="10603165"/>
        </a:xfrm>
        <a:prstGeom prst="round2SameRect">
          <a:avLst/>
        </a:prstGeom>
        <a:solidFill>
          <a:schemeClr val="lt1">
            <a:alpha val="90000"/>
            <a:hueOff val="0"/>
            <a:satOff val="0"/>
            <a:lumOff val="0"/>
            <a:alphaOff val="0"/>
          </a:schemeClr>
        </a:solidFill>
        <a:ln w="12700" cap="flat" cmpd="sng" algn="ctr">
          <a:solidFill>
            <a:schemeClr val="accent4">
              <a:hueOff val="9800891"/>
              <a:satOff val="-40777"/>
              <a:lumOff val="960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en-GB" sz="2400" kern="1200" dirty="0"/>
            <a:t>Identify and respond to any gaps in the training and resources available to schools.</a:t>
          </a:r>
        </a:p>
      </dsp:txBody>
      <dsp:txXfrm rot="-5400000">
        <a:off x="837593" y="3620136"/>
        <a:ext cx="10565198" cy="701830"/>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69422A2-8072-42F5-AA14-1A876483C7EC}" type="datetimeFigureOut">
              <a:rPr lang="en-GB" smtClean="0"/>
              <a:t>04/06/2018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DE09CAA-BABE-421D-9DFE-DD986489DB44}" type="slidenum">
              <a:rPr lang="en-GB" smtClean="0"/>
              <a:t>‹#›</a:t>
            </a:fld>
            <a:endParaRPr lang="en-GB"/>
          </a:p>
        </p:txBody>
      </p:sp>
    </p:spTree>
    <p:extLst>
      <p:ext uri="{BB962C8B-B14F-4D97-AF65-F5344CB8AC3E}">
        <p14:creationId xmlns:p14="http://schemas.microsoft.com/office/powerpoint/2010/main" val="29425978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DE09CAA-BABE-421D-9DFE-DD986489DB44}" type="slidenum">
              <a:rPr lang="en-GB" smtClean="0"/>
              <a:t>1</a:t>
            </a:fld>
            <a:endParaRPr lang="en-GB"/>
          </a:p>
        </p:txBody>
      </p:sp>
    </p:spTree>
    <p:extLst>
      <p:ext uri="{BB962C8B-B14F-4D97-AF65-F5344CB8AC3E}">
        <p14:creationId xmlns:p14="http://schemas.microsoft.com/office/powerpoint/2010/main" val="24548834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Current contract is until March 2020, but it may be extended until March 2022.</a:t>
            </a:r>
          </a:p>
        </p:txBody>
      </p:sp>
      <p:sp>
        <p:nvSpPr>
          <p:cNvPr id="4" name="Slide Number Placeholder 3"/>
          <p:cNvSpPr>
            <a:spLocks noGrp="1"/>
          </p:cNvSpPr>
          <p:nvPr>
            <p:ph type="sldNum" sz="quarter" idx="10"/>
          </p:nvPr>
        </p:nvSpPr>
        <p:spPr/>
        <p:txBody>
          <a:bodyPr/>
          <a:lstStyle/>
          <a:p>
            <a:fld id="{8DE09CAA-BABE-421D-9DFE-DD986489DB44}" type="slidenum">
              <a:rPr lang="en-GB" smtClean="0"/>
              <a:t>2</a:t>
            </a:fld>
            <a:endParaRPr lang="en-GB"/>
          </a:p>
        </p:txBody>
      </p:sp>
    </p:spTree>
    <p:extLst>
      <p:ext uri="{BB962C8B-B14F-4D97-AF65-F5344CB8AC3E}">
        <p14:creationId xmlns:p14="http://schemas.microsoft.com/office/powerpoint/2010/main" val="8980267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DE09CAA-BABE-421D-9DFE-DD986489DB44}" type="slidenum">
              <a:rPr lang="en-GB" smtClean="0"/>
              <a:t>3</a:t>
            </a:fld>
            <a:endParaRPr lang="en-GB"/>
          </a:p>
        </p:txBody>
      </p:sp>
    </p:spTree>
    <p:extLst>
      <p:ext uri="{BB962C8B-B14F-4D97-AF65-F5344CB8AC3E}">
        <p14:creationId xmlns:p14="http://schemas.microsoft.com/office/powerpoint/2010/main" val="13239278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DE09CAA-BABE-421D-9DFE-DD986489DB44}" type="slidenum">
              <a:rPr lang="en-GB" smtClean="0"/>
              <a:t>4</a:t>
            </a:fld>
            <a:endParaRPr lang="en-GB"/>
          </a:p>
        </p:txBody>
      </p:sp>
    </p:spTree>
    <p:extLst>
      <p:ext uri="{BB962C8B-B14F-4D97-AF65-F5344CB8AC3E}">
        <p14:creationId xmlns:p14="http://schemas.microsoft.com/office/powerpoint/2010/main" val="2979741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DE09CAA-BABE-421D-9DFE-DD986489DB44}" type="slidenum">
              <a:rPr lang="en-GB" smtClean="0"/>
              <a:t>5</a:t>
            </a:fld>
            <a:endParaRPr lang="en-GB"/>
          </a:p>
        </p:txBody>
      </p:sp>
    </p:spTree>
    <p:extLst>
      <p:ext uri="{BB962C8B-B14F-4D97-AF65-F5344CB8AC3E}">
        <p14:creationId xmlns:p14="http://schemas.microsoft.com/office/powerpoint/2010/main" val="12443549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DE09CAA-BABE-421D-9DFE-DD986489DB44}" type="slidenum">
              <a:rPr lang="en-GB" smtClean="0"/>
              <a:t>6</a:t>
            </a:fld>
            <a:endParaRPr lang="en-GB"/>
          </a:p>
        </p:txBody>
      </p:sp>
    </p:spTree>
    <p:extLst>
      <p:ext uri="{BB962C8B-B14F-4D97-AF65-F5344CB8AC3E}">
        <p14:creationId xmlns:p14="http://schemas.microsoft.com/office/powerpoint/2010/main" val="4368585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sz="1200" dirty="0">
                <a:solidFill>
                  <a:srgbClr val="7030A0"/>
                </a:solidFill>
              </a:rPr>
              <a:t>The 8 RSC areas are:</a:t>
            </a:r>
          </a:p>
          <a:p>
            <a:pPr marL="285750" indent="-285750">
              <a:buFont typeface="Arial" panose="020B0604020202020204" pitchFamily="34" charset="0"/>
              <a:buChar char="•"/>
            </a:pPr>
            <a:r>
              <a:rPr lang="en-GB" sz="1200" dirty="0">
                <a:solidFill>
                  <a:srgbClr val="7030A0"/>
                </a:solidFill>
              </a:rPr>
              <a:t>East of England &amp; North East London</a:t>
            </a:r>
          </a:p>
          <a:p>
            <a:pPr marL="285750" indent="-285750">
              <a:buFont typeface="Arial" panose="020B0604020202020204" pitchFamily="34" charset="0"/>
              <a:buChar char="•"/>
            </a:pPr>
            <a:r>
              <a:rPr lang="en-GB" sz="1200" dirty="0">
                <a:solidFill>
                  <a:srgbClr val="7030A0"/>
                </a:solidFill>
              </a:rPr>
              <a:t>North-West London &amp; South-Central England</a:t>
            </a:r>
          </a:p>
          <a:p>
            <a:pPr marL="285750" indent="-285750">
              <a:buFont typeface="Arial" panose="020B0604020202020204" pitchFamily="34" charset="0"/>
              <a:buChar char="•"/>
            </a:pPr>
            <a:r>
              <a:rPr lang="en-GB" sz="1200" dirty="0">
                <a:solidFill>
                  <a:srgbClr val="7030A0"/>
                </a:solidFill>
              </a:rPr>
              <a:t>South-East England and South London</a:t>
            </a:r>
          </a:p>
          <a:p>
            <a:pPr marL="285750" indent="-285750">
              <a:buFont typeface="Arial" panose="020B0604020202020204" pitchFamily="34" charset="0"/>
              <a:buChar char="•"/>
            </a:pPr>
            <a:r>
              <a:rPr lang="en-GB" sz="1200" dirty="0">
                <a:solidFill>
                  <a:srgbClr val="7030A0"/>
                </a:solidFill>
              </a:rPr>
              <a:t>South West England</a:t>
            </a:r>
          </a:p>
          <a:p>
            <a:pPr marL="285750" indent="-285750">
              <a:buFont typeface="Arial" panose="020B0604020202020204" pitchFamily="34" charset="0"/>
              <a:buChar char="•"/>
            </a:pPr>
            <a:r>
              <a:rPr lang="en-GB" dirty="0">
                <a:solidFill>
                  <a:srgbClr val="7030A0"/>
                </a:solidFill>
              </a:rPr>
              <a:t>Lancashire and West Yorkshire</a:t>
            </a:r>
          </a:p>
          <a:p>
            <a:pPr marL="285750" indent="-285750">
              <a:buFont typeface="Arial" panose="020B0604020202020204" pitchFamily="34" charset="0"/>
              <a:buChar char="•"/>
            </a:pPr>
            <a:r>
              <a:rPr lang="en-GB" dirty="0">
                <a:solidFill>
                  <a:srgbClr val="7030A0"/>
                </a:solidFill>
              </a:rPr>
              <a:t>North of England</a:t>
            </a:r>
          </a:p>
          <a:p>
            <a:pPr marL="285750" indent="-285750">
              <a:buFont typeface="Arial" panose="020B0604020202020204" pitchFamily="34" charset="0"/>
              <a:buChar char="•"/>
            </a:pPr>
            <a:r>
              <a:rPr lang="en-GB" dirty="0">
                <a:solidFill>
                  <a:srgbClr val="7030A0"/>
                </a:solidFill>
              </a:rPr>
              <a:t>East Midlands and the Humber</a:t>
            </a:r>
          </a:p>
          <a:p>
            <a:pPr marL="285750" indent="-285750">
              <a:buFont typeface="Arial" panose="020B0604020202020204" pitchFamily="34" charset="0"/>
              <a:buChar char="•"/>
            </a:pPr>
            <a:r>
              <a:rPr lang="en-GB" dirty="0">
                <a:solidFill>
                  <a:srgbClr val="7030A0"/>
                </a:solidFill>
              </a:rPr>
              <a:t>West Midlands</a:t>
            </a:r>
          </a:p>
          <a:p>
            <a:pPr marL="0" indent="0">
              <a:buFont typeface="Arial" panose="020B0604020202020204" pitchFamily="34" charset="0"/>
              <a:buNone/>
            </a:pPr>
            <a:r>
              <a:rPr lang="en-GB" dirty="0">
                <a:solidFill>
                  <a:srgbClr val="7030A0"/>
                </a:solidFill>
              </a:rPr>
              <a:t>Also worth mentioning others from the central team that are relevant to your audience: Charlotte Rains (WSS Director of Operations), Natasha </a:t>
            </a:r>
            <a:r>
              <a:rPr lang="en-GB" dirty="0" err="1">
                <a:solidFill>
                  <a:srgbClr val="7030A0"/>
                </a:solidFill>
              </a:rPr>
              <a:t>Nimin</a:t>
            </a:r>
            <a:r>
              <a:rPr lang="en-GB" dirty="0">
                <a:solidFill>
                  <a:srgbClr val="7030A0"/>
                </a:solidFill>
              </a:rPr>
              <a:t> (Programme Manager), Coral Stewart (Project Officer), Programme Assistant (TBC), Alex Grady (Education Development Officer).  </a:t>
            </a:r>
            <a:r>
              <a:rPr lang="en-GB" dirty="0" err="1">
                <a:solidFill>
                  <a:srgbClr val="7030A0"/>
                </a:solidFill>
              </a:rPr>
              <a:t>nasen</a:t>
            </a:r>
            <a:r>
              <a:rPr lang="en-GB" dirty="0">
                <a:solidFill>
                  <a:srgbClr val="7030A0"/>
                </a:solidFill>
              </a:rPr>
              <a:t> strategic support: Dave Roberts (Head of Operations), Alison Wilcox (Head of Education), Gina Wookey (Head of Marketing).  UCL key staff: Karl Wall (leading on research and evaluation).</a:t>
            </a:r>
          </a:p>
          <a:p>
            <a:r>
              <a:rPr lang="en-GB" dirty="0"/>
              <a:t>NB: wider consortium and key players from there not on this diagram!</a:t>
            </a:r>
          </a:p>
        </p:txBody>
      </p:sp>
      <p:sp>
        <p:nvSpPr>
          <p:cNvPr id="4" name="Slide Number Placeholder 3"/>
          <p:cNvSpPr>
            <a:spLocks noGrp="1"/>
          </p:cNvSpPr>
          <p:nvPr>
            <p:ph type="sldNum" sz="quarter" idx="10"/>
          </p:nvPr>
        </p:nvSpPr>
        <p:spPr/>
        <p:txBody>
          <a:bodyPr/>
          <a:lstStyle/>
          <a:p>
            <a:fld id="{8DE09CAA-BABE-421D-9DFE-DD986489DB44}" type="slidenum">
              <a:rPr lang="en-GB" smtClean="0"/>
              <a:t>7</a:t>
            </a:fld>
            <a:endParaRPr lang="en-GB"/>
          </a:p>
        </p:txBody>
      </p:sp>
    </p:spTree>
    <p:extLst>
      <p:ext uri="{BB962C8B-B14F-4D97-AF65-F5344CB8AC3E}">
        <p14:creationId xmlns:p14="http://schemas.microsoft.com/office/powerpoint/2010/main" val="25225313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E0A9D-2837-485E-993B-28F1C16E51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DFFBEC6-83E1-45E6-9FD5-1431E79163B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333CA5A-6FC1-450E-93AD-12C64B9FA624}"/>
              </a:ext>
            </a:extLst>
          </p:cNvPr>
          <p:cNvSpPr>
            <a:spLocks noGrp="1"/>
          </p:cNvSpPr>
          <p:nvPr>
            <p:ph type="dt" sz="half" idx="10"/>
          </p:nvPr>
        </p:nvSpPr>
        <p:spPr/>
        <p:txBody>
          <a:bodyPr/>
          <a:lstStyle/>
          <a:p>
            <a:fld id="{86DFC1A3-F22C-4FFB-8035-DDE4745E3439}" type="datetimeFigureOut">
              <a:rPr lang="en-GB" smtClean="0"/>
              <a:t>04/06/2018</a:t>
            </a:fld>
            <a:endParaRPr lang="en-GB"/>
          </a:p>
        </p:txBody>
      </p:sp>
      <p:sp>
        <p:nvSpPr>
          <p:cNvPr id="5" name="Footer Placeholder 4">
            <a:extLst>
              <a:ext uri="{FF2B5EF4-FFF2-40B4-BE49-F238E27FC236}">
                <a16:creationId xmlns:a16="http://schemas.microsoft.com/office/drawing/2014/main" id="{03F251CD-1642-49C9-8477-7BBD36181C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FD1654-3162-42F1-8C80-CE1726B0E251}"/>
              </a:ext>
            </a:extLst>
          </p:cNvPr>
          <p:cNvSpPr>
            <a:spLocks noGrp="1"/>
          </p:cNvSpPr>
          <p:nvPr>
            <p:ph type="sldNum" sz="quarter" idx="12"/>
          </p:nvPr>
        </p:nvSpPr>
        <p:spPr/>
        <p:txBody>
          <a:bodyPr/>
          <a:lstStyle/>
          <a:p>
            <a:fld id="{25BB7F7E-92B2-448F-B2FA-542D862EF23F}" type="slidenum">
              <a:rPr lang="en-GB" smtClean="0"/>
              <a:t>‹#›</a:t>
            </a:fld>
            <a:endParaRPr lang="en-GB"/>
          </a:p>
        </p:txBody>
      </p:sp>
    </p:spTree>
    <p:extLst>
      <p:ext uri="{BB962C8B-B14F-4D97-AF65-F5344CB8AC3E}">
        <p14:creationId xmlns:p14="http://schemas.microsoft.com/office/powerpoint/2010/main" val="17271698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BA97F0-94F0-4DC9-9AA2-A7387C7F0EB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BA6A4F2-3EFC-4BAB-AB39-DA17680048E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FCD0DE0-A710-417C-8C4D-C87882F96553}"/>
              </a:ext>
            </a:extLst>
          </p:cNvPr>
          <p:cNvSpPr>
            <a:spLocks noGrp="1"/>
          </p:cNvSpPr>
          <p:nvPr>
            <p:ph type="dt" sz="half" idx="10"/>
          </p:nvPr>
        </p:nvSpPr>
        <p:spPr/>
        <p:txBody>
          <a:bodyPr/>
          <a:lstStyle/>
          <a:p>
            <a:fld id="{86DFC1A3-F22C-4FFB-8035-DDE4745E3439}" type="datetimeFigureOut">
              <a:rPr lang="en-GB" smtClean="0"/>
              <a:t>04/06/2018</a:t>
            </a:fld>
            <a:endParaRPr lang="en-GB"/>
          </a:p>
        </p:txBody>
      </p:sp>
      <p:sp>
        <p:nvSpPr>
          <p:cNvPr id="5" name="Footer Placeholder 4">
            <a:extLst>
              <a:ext uri="{FF2B5EF4-FFF2-40B4-BE49-F238E27FC236}">
                <a16:creationId xmlns:a16="http://schemas.microsoft.com/office/drawing/2014/main" id="{E263AA15-970C-4B05-81EB-9E2F030AAC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3432C6-1B22-4ACD-81AF-8AFF06ADCF9F}"/>
              </a:ext>
            </a:extLst>
          </p:cNvPr>
          <p:cNvSpPr>
            <a:spLocks noGrp="1"/>
          </p:cNvSpPr>
          <p:nvPr>
            <p:ph type="sldNum" sz="quarter" idx="12"/>
          </p:nvPr>
        </p:nvSpPr>
        <p:spPr/>
        <p:txBody>
          <a:bodyPr/>
          <a:lstStyle/>
          <a:p>
            <a:fld id="{25BB7F7E-92B2-448F-B2FA-542D862EF23F}" type="slidenum">
              <a:rPr lang="en-GB" smtClean="0"/>
              <a:t>‹#›</a:t>
            </a:fld>
            <a:endParaRPr lang="en-GB"/>
          </a:p>
        </p:txBody>
      </p:sp>
    </p:spTree>
    <p:extLst>
      <p:ext uri="{BB962C8B-B14F-4D97-AF65-F5344CB8AC3E}">
        <p14:creationId xmlns:p14="http://schemas.microsoft.com/office/powerpoint/2010/main" val="38389688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2040F-1F2A-4468-83AB-5D4C9C9B82B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CAFE446-A01B-41FE-BB07-ECA7AC1B481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7ABD30E-3BC3-4483-A15B-CA2B666F5E66}"/>
              </a:ext>
            </a:extLst>
          </p:cNvPr>
          <p:cNvSpPr>
            <a:spLocks noGrp="1"/>
          </p:cNvSpPr>
          <p:nvPr>
            <p:ph type="dt" sz="half" idx="10"/>
          </p:nvPr>
        </p:nvSpPr>
        <p:spPr/>
        <p:txBody>
          <a:bodyPr/>
          <a:lstStyle/>
          <a:p>
            <a:fld id="{86DFC1A3-F22C-4FFB-8035-DDE4745E3439}" type="datetimeFigureOut">
              <a:rPr lang="en-GB" smtClean="0"/>
              <a:t>04/06/2018</a:t>
            </a:fld>
            <a:endParaRPr lang="en-GB"/>
          </a:p>
        </p:txBody>
      </p:sp>
      <p:sp>
        <p:nvSpPr>
          <p:cNvPr id="5" name="Footer Placeholder 4">
            <a:extLst>
              <a:ext uri="{FF2B5EF4-FFF2-40B4-BE49-F238E27FC236}">
                <a16:creationId xmlns:a16="http://schemas.microsoft.com/office/drawing/2014/main" id="{8A9BD1E9-80FA-4A40-98FA-1C72F49D35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C1B0D0D-9B46-435D-8F9B-3EEEAA42FE1F}"/>
              </a:ext>
            </a:extLst>
          </p:cNvPr>
          <p:cNvSpPr>
            <a:spLocks noGrp="1"/>
          </p:cNvSpPr>
          <p:nvPr>
            <p:ph type="sldNum" sz="quarter" idx="12"/>
          </p:nvPr>
        </p:nvSpPr>
        <p:spPr/>
        <p:txBody>
          <a:bodyPr/>
          <a:lstStyle/>
          <a:p>
            <a:fld id="{25BB7F7E-92B2-448F-B2FA-542D862EF23F}" type="slidenum">
              <a:rPr lang="en-GB" smtClean="0"/>
              <a:t>‹#›</a:t>
            </a:fld>
            <a:endParaRPr lang="en-GB"/>
          </a:p>
        </p:txBody>
      </p:sp>
    </p:spTree>
    <p:extLst>
      <p:ext uri="{BB962C8B-B14F-4D97-AF65-F5344CB8AC3E}">
        <p14:creationId xmlns:p14="http://schemas.microsoft.com/office/powerpoint/2010/main" val="35903359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A2AB13-6076-4BF5-BF52-B1261794D46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8E44B01-8E60-4E7E-80E4-FDA0BF0443D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C8A348F-B37F-4EC7-8178-5159F7C69FA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FA4D138-00D3-4FA4-9F77-E74FF585AF1B}"/>
              </a:ext>
            </a:extLst>
          </p:cNvPr>
          <p:cNvSpPr>
            <a:spLocks noGrp="1"/>
          </p:cNvSpPr>
          <p:nvPr>
            <p:ph type="dt" sz="half" idx="10"/>
          </p:nvPr>
        </p:nvSpPr>
        <p:spPr/>
        <p:txBody>
          <a:bodyPr/>
          <a:lstStyle/>
          <a:p>
            <a:fld id="{86DFC1A3-F22C-4FFB-8035-DDE4745E3439}" type="datetimeFigureOut">
              <a:rPr lang="en-GB" smtClean="0"/>
              <a:t>04/06/2018</a:t>
            </a:fld>
            <a:endParaRPr lang="en-GB"/>
          </a:p>
        </p:txBody>
      </p:sp>
      <p:sp>
        <p:nvSpPr>
          <p:cNvPr id="6" name="Footer Placeholder 5">
            <a:extLst>
              <a:ext uri="{FF2B5EF4-FFF2-40B4-BE49-F238E27FC236}">
                <a16:creationId xmlns:a16="http://schemas.microsoft.com/office/drawing/2014/main" id="{C5D8D149-BC54-4A9B-9380-06959939263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A66954-F408-4D30-B03A-1D3D90942F7B}"/>
              </a:ext>
            </a:extLst>
          </p:cNvPr>
          <p:cNvSpPr>
            <a:spLocks noGrp="1"/>
          </p:cNvSpPr>
          <p:nvPr>
            <p:ph type="sldNum" sz="quarter" idx="12"/>
          </p:nvPr>
        </p:nvSpPr>
        <p:spPr/>
        <p:txBody>
          <a:bodyPr/>
          <a:lstStyle/>
          <a:p>
            <a:fld id="{25BB7F7E-92B2-448F-B2FA-542D862EF23F}" type="slidenum">
              <a:rPr lang="en-GB" smtClean="0"/>
              <a:t>‹#›</a:t>
            </a:fld>
            <a:endParaRPr lang="en-GB"/>
          </a:p>
        </p:txBody>
      </p:sp>
    </p:spTree>
    <p:extLst>
      <p:ext uri="{BB962C8B-B14F-4D97-AF65-F5344CB8AC3E}">
        <p14:creationId xmlns:p14="http://schemas.microsoft.com/office/powerpoint/2010/main" val="28706911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112100-44FC-40A2-8BD4-11CF80F1BB2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DECED63-45F2-4EB0-B0D4-4CF47A30B2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81050AE9-526E-45F9-ABC4-3E4E4955CFD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6A1AC7B-8C38-4B6F-B079-A87AF4A03F4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34E83E95-2218-422D-85C8-9528212540A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92A33B6-E156-4257-B858-739114CF97C5}"/>
              </a:ext>
            </a:extLst>
          </p:cNvPr>
          <p:cNvSpPr>
            <a:spLocks noGrp="1"/>
          </p:cNvSpPr>
          <p:nvPr>
            <p:ph type="dt" sz="half" idx="10"/>
          </p:nvPr>
        </p:nvSpPr>
        <p:spPr/>
        <p:txBody>
          <a:bodyPr/>
          <a:lstStyle/>
          <a:p>
            <a:fld id="{86DFC1A3-F22C-4FFB-8035-DDE4745E3439}" type="datetimeFigureOut">
              <a:rPr lang="en-GB" smtClean="0"/>
              <a:t>04/06/2018</a:t>
            </a:fld>
            <a:endParaRPr lang="en-GB"/>
          </a:p>
        </p:txBody>
      </p:sp>
      <p:sp>
        <p:nvSpPr>
          <p:cNvPr id="8" name="Footer Placeholder 7">
            <a:extLst>
              <a:ext uri="{FF2B5EF4-FFF2-40B4-BE49-F238E27FC236}">
                <a16:creationId xmlns:a16="http://schemas.microsoft.com/office/drawing/2014/main" id="{A5770E58-34C5-471E-A82C-97AED1CEB25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DD5551F-8810-4CFF-B6EA-58F7AA354AC6}"/>
              </a:ext>
            </a:extLst>
          </p:cNvPr>
          <p:cNvSpPr>
            <a:spLocks noGrp="1"/>
          </p:cNvSpPr>
          <p:nvPr>
            <p:ph type="sldNum" sz="quarter" idx="12"/>
          </p:nvPr>
        </p:nvSpPr>
        <p:spPr/>
        <p:txBody>
          <a:bodyPr/>
          <a:lstStyle/>
          <a:p>
            <a:fld id="{25BB7F7E-92B2-448F-B2FA-542D862EF23F}" type="slidenum">
              <a:rPr lang="en-GB" smtClean="0"/>
              <a:t>‹#›</a:t>
            </a:fld>
            <a:endParaRPr lang="en-GB"/>
          </a:p>
        </p:txBody>
      </p:sp>
    </p:spTree>
    <p:extLst>
      <p:ext uri="{BB962C8B-B14F-4D97-AF65-F5344CB8AC3E}">
        <p14:creationId xmlns:p14="http://schemas.microsoft.com/office/powerpoint/2010/main" val="23820871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DD9099-1244-42FB-A0EA-D132A53FFDF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D377B86-5DE4-4340-82B1-170B753D7AF9}"/>
              </a:ext>
            </a:extLst>
          </p:cNvPr>
          <p:cNvSpPr>
            <a:spLocks noGrp="1"/>
          </p:cNvSpPr>
          <p:nvPr>
            <p:ph type="dt" sz="half" idx="10"/>
          </p:nvPr>
        </p:nvSpPr>
        <p:spPr/>
        <p:txBody>
          <a:bodyPr/>
          <a:lstStyle/>
          <a:p>
            <a:fld id="{86DFC1A3-F22C-4FFB-8035-DDE4745E3439}" type="datetimeFigureOut">
              <a:rPr lang="en-GB" smtClean="0"/>
              <a:t>04/06/2018</a:t>
            </a:fld>
            <a:endParaRPr lang="en-GB"/>
          </a:p>
        </p:txBody>
      </p:sp>
      <p:sp>
        <p:nvSpPr>
          <p:cNvPr id="4" name="Footer Placeholder 3">
            <a:extLst>
              <a:ext uri="{FF2B5EF4-FFF2-40B4-BE49-F238E27FC236}">
                <a16:creationId xmlns:a16="http://schemas.microsoft.com/office/drawing/2014/main" id="{243C7CDF-7CB9-4B4B-9AEF-D6218E928BB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5FFC3C3-103E-449A-95E8-67738868D29A}"/>
              </a:ext>
            </a:extLst>
          </p:cNvPr>
          <p:cNvSpPr>
            <a:spLocks noGrp="1"/>
          </p:cNvSpPr>
          <p:nvPr>
            <p:ph type="sldNum" sz="quarter" idx="12"/>
          </p:nvPr>
        </p:nvSpPr>
        <p:spPr/>
        <p:txBody>
          <a:bodyPr/>
          <a:lstStyle/>
          <a:p>
            <a:fld id="{25BB7F7E-92B2-448F-B2FA-542D862EF23F}" type="slidenum">
              <a:rPr lang="en-GB" smtClean="0"/>
              <a:t>‹#›</a:t>
            </a:fld>
            <a:endParaRPr lang="en-GB"/>
          </a:p>
        </p:txBody>
      </p:sp>
    </p:spTree>
    <p:extLst>
      <p:ext uri="{BB962C8B-B14F-4D97-AF65-F5344CB8AC3E}">
        <p14:creationId xmlns:p14="http://schemas.microsoft.com/office/powerpoint/2010/main" val="11986431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22E69A9-7212-42E7-9669-4B9D8179AFF1}"/>
              </a:ext>
            </a:extLst>
          </p:cNvPr>
          <p:cNvSpPr>
            <a:spLocks noGrp="1"/>
          </p:cNvSpPr>
          <p:nvPr>
            <p:ph type="dt" sz="half" idx="10"/>
          </p:nvPr>
        </p:nvSpPr>
        <p:spPr/>
        <p:txBody>
          <a:bodyPr/>
          <a:lstStyle/>
          <a:p>
            <a:fld id="{86DFC1A3-F22C-4FFB-8035-DDE4745E3439}" type="datetimeFigureOut">
              <a:rPr lang="en-GB" smtClean="0"/>
              <a:t>04/06/2018</a:t>
            </a:fld>
            <a:endParaRPr lang="en-GB"/>
          </a:p>
        </p:txBody>
      </p:sp>
      <p:sp>
        <p:nvSpPr>
          <p:cNvPr id="3" name="Footer Placeholder 2">
            <a:extLst>
              <a:ext uri="{FF2B5EF4-FFF2-40B4-BE49-F238E27FC236}">
                <a16:creationId xmlns:a16="http://schemas.microsoft.com/office/drawing/2014/main" id="{BEA54144-CEB7-432C-BCAB-13A167A8D3A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0D916EF-472F-46AA-8FC7-FC97ADAB1E0E}"/>
              </a:ext>
            </a:extLst>
          </p:cNvPr>
          <p:cNvSpPr>
            <a:spLocks noGrp="1"/>
          </p:cNvSpPr>
          <p:nvPr>
            <p:ph type="sldNum" sz="quarter" idx="12"/>
          </p:nvPr>
        </p:nvSpPr>
        <p:spPr/>
        <p:txBody>
          <a:bodyPr/>
          <a:lstStyle/>
          <a:p>
            <a:fld id="{25BB7F7E-92B2-448F-B2FA-542D862EF23F}" type="slidenum">
              <a:rPr lang="en-GB" smtClean="0"/>
              <a:t>‹#›</a:t>
            </a:fld>
            <a:endParaRPr lang="en-GB"/>
          </a:p>
        </p:txBody>
      </p:sp>
    </p:spTree>
    <p:extLst>
      <p:ext uri="{BB962C8B-B14F-4D97-AF65-F5344CB8AC3E}">
        <p14:creationId xmlns:p14="http://schemas.microsoft.com/office/powerpoint/2010/main" val="7758250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728CCB-D653-455E-98B8-D7DCF0D55FE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C67FC38-D818-48A3-94C3-16D0C5CA87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A9C6FAB-0613-4536-B915-131D85C5E8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4A694CD-41EE-42F1-BE8E-2BD750DEBAAD}"/>
              </a:ext>
            </a:extLst>
          </p:cNvPr>
          <p:cNvSpPr>
            <a:spLocks noGrp="1"/>
          </p:cNvSpPr>
          <p:nvPr>
            <p:ph type="dt" sz="half" idx="10"/>
          </p:nvPr>
        </p:nvSpPr>
        <p:spPr/>
        <p:txBody>
          <a:bodyPr/>
          <a:lstStyle/>
          <a:p>
            <a:fld id="{86DFC1A3-F22C-4FFB-8035-DDE4745E3439}" type="datetimeFigureOut">
              <a:rPr lang="en-GB" smtClean="0"/>
              <a:t>04/06/2018</a:t>
            </a:fld>
            <a:endParaRPr lang="en-GB"/>
          </a:p>
        </p:txBody>
      </p:sp>
      <p:sp>
        <p:nvSpPr>
          <p:cNvPr id="6" name="Footer Placeholder 5">
            <a:extLst>
              <a:ext uri="{FF2B5EF4-FFF2-40B4-BE49-F238E27FC236}">
                <a16:creationId xmlns:a16="http://schemas.microsoft.com/office/drawing/2014/main" id="{E0C6EEBC-1C3C-4C31-ADB1-16CD637AC0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5B54FD8-CE26-42CC-A7ED-8F632F19DC73}"/>
              </a:ext>
            </a:extLst>
          </p:cNvPr>
          <p:cNvSpPr>
            <a:spLocks noGrp="1"/>
          </p:cNvSpPr>
          <p:nvPr>
            <p:ph type="sldNum" sz="quarter" idx="12"/>
          </p:nvPr>
        </p:nvSpPr>
        <p:spPr/>
        <p:txBody>
          <a:bodyPr/>
          <a:lstStyle/>
          <a:p>
            <a:fld id="{25BB7F7E-92B2-448F-B2FA-542D862EF23F}" type="slidenum">
              <a:rPr lang="en-GB" smtClean="0"/>
              <a:t>‹#›</a:t>
            </a:fld>
            <a:endParaRPr lang="en-GB"/>
          </a:p>
        </p:txBody>
      </p:sp>
    </p:spTree>
    <p:extLst>
      <p:ext uri="{BB962C8B-B14F-4D97-AF65-F5344CB8AC3E}">
        <p14:creationId xmlns:p14="http://schemas.microsoft.com/office/powerpoint/2010/main" val="31653619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1C2E1E-FC20-443C-B97B-985C0DB5FDB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C0BE3BA-30FB-4C97-9C77-73C5F91E24C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133E123-BD0B-406B-9FED-43BD753933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6F1F6FD-A137-4E97-9F21-802F8400D078}"/>
              </a:ext>
            </a:extLst>
          </p:cNvPr>
          <p:cNvSpPr>
            <a:spLocks noGrp="1"/>
          </p:cNvSpPr>
          <p:nvPr>
            <p:ph type="dt" sz="half" idx="10"/>
          </p:nvPr>
        </p:nvSpPr>
        <p:spPr/>
        <p:txBody>
          <a:bodyPr/>
          <a:lstStyle/>
          <a:p>
            <a:fld id="{86DFC1A3-F22C-4FFB-8035-DDE4745E3439}" type="datetimeFigureOut">
              <a:rPr lang="en-GB" smtClean="0"/>
              <a:t>04/06/2018</a:t>
            </a:fld>
            <a:endParaRPr lang="en-GB"/>
          </a:p>
        </p:txBody>
      </p:sp>
      <p:sp>
        <p:nvSpPr>
          <p:cNvPr id="6" name="Footer Placeholder 5">
            <a:extLst>
              <a:ext uri="{FF2B5EF4-FFF2-40B4-BE49-F238E27FC236}">
                <a16:creationId xmlns:a16="http://schemas.microsoft.com/office/drawing/2014/main" id="{E5C1E41E-1EE2-400A-9D94-0C13B3B992D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EDA5805-CD3C-4B67-906F-042E12DD02B0}"/>
              </a:ext>
            </a:extLst>
          </p:cNvPr>
          <p:cNvSpPr>
            <a:spLocks noGrp="1"/>
          </p:cNvSpPr>
          <p:nvPr>
            <p:ph type="sldNum" sz="quarter" idx="12"/>
          </p:nvPr>
        </p:nvSpPr>
        <p:spPr/>
        <p:txBody>
          <a:bodyPr/>
          <a:lstStyle/>
          <a:p>
            <a:fld id="{25BB7F7E-92B2-448F-B2FA-542D862EF23F}" type="slidenum">
              <a:rPr lang="en-GB" smtClean="0"/>
              <a:t>‹#›</a:t>
            </a:fld>
            <a:endParaRPr lang="en-GB"/>
          </a:p>
        </p:txBody>
      </p:sp>
    </p:spTree>
    <p:extLst>
      <p:ext uri="{BB962C8B-B14F-4D97-AF65-F5344CB8AC3E}">
        <p14:creationId xmlns:p14="http://schemas.microsoft.com/office/powerpoint/2010/main" val="31415823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0915F4-3557-4650-AEC2-F9033FAF148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0717E0D-C2B8-44FE-ABE7-F45D18F968D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5CDF602-9B04-40B3-A2A1-711BD0FC97A8}"/>
              </a:ext>
            </a:extLst>
          </p:cNvPr>
          <p:cNvSpPr>
            <a:spLocks noGrp="1"/>
          </p:cNvSpPr>
          <p:nvPr>
            <p:ph type="dt" sz="half" idx="10"/>
          </p:nvPr>
        </p:nvSpPr>
        <p:spPr/>
        <p:txBody>
          <a:bodyPr/>
          <a:lstStyle/>
          <a:p>
            <a:fld id="{86DFC1A3-F22C-4FFB-8035-DDE4745E3439}" type="datetimeFigureOut">
              <a:rPr lang="en-GB" smtClean="0"/>
              <a:t>04/06/2018</a:t>
            </a:fld>
            <a:endParaRPr lang="en-GB"/>
          </a:p>
        </p:txBody>
      </p:sp>
      <p:sp>
        <p:nvSpPr>
          <p:cNvPr id="5" name="Footer Placeholder 4">
            <a:extLst>
              <a:ext uri="{FF2B5EF4-FFF2-40B4-BE49-F238E27FC236}">
                <a16:creationId xmlns:a16="http://schemas.microsoft.com/office/drawing/2014/main" id="{55619ADA-B185-4F05-9670-89B1ABD06A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8DBC0E-96B7-4F0D-B3D3-DD9D7F54AF5F}"/>
              </a:ext>
            </a:extLst>
          </p:cNvPr>
          <p:cNvSpPr>
            <a:spLocks noGrp="1"/>
          </p:cNvSpPr>
          <p:nvPr>
            <p:ph type="sldNum" sz="quarter" idx="12"/>
          </p:nvPr>
        </p:nvSpPr>
        <p:spPr/>
        <p:txBody>
          <a:bodyPr/>
          <a:lstStyle/>
          <a:p>
            <a:fld id="{25BB7F7E-92B2-448F-B2FA-542D862EF23F}" type="slidenum">
              <a:rPr lang="en-GB" smtClean="0"/>
              <a:t>‹#›</a:t>
            </a:fld>
            <a:endParaRPr lang="en-GB"/>
          </a:p>
        </p:txBody>
      </p:sp>
    </p:spTree>
    <p:extLst>
      <p:ext uri="{BB962C8B-B14F-4D97-AF65-F5344CB8AC3E}">
        <p14:creationId xmlns:p14="http://schemas.microsoft.com/office/powerpoint/2010/main" val="5781383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5131FCD-74B9-4608-816F-40A3E440E47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370B55F-AB16-495E-BD4C-247BB5507BF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EFA1D85-A377-47EB-B8E8-BBF72B8933C0}"/>
              </a:ext>
            </a:extLst>
          </p:cNvPr>
          <p:cNvSpPr>
            <a:spLocks noGrp="1"/>
          </p:cNvSpPr>
          <p:nvPr>
            <p:ph type="dt" sz="half" idx="10"/>
          </p:nvPr>
        </p:nvSpPr>
        <p:spPr/>
        <p:txBody>
          <a:bodyPr/>
          <a:lstStyle/>
          <a:p>
            <a:fld id="{86DFC1A3-F22C-4FFB-8035-DDE4745E3439}" type="datetimeFigureOut">
              <a:rPr lang="en-GB" smtClean="0"/>
              <a:t>04/06/2018</a:t>
            </a:fld>
            <a:endParaRPr lang="en-GB"/>
          </a:p>
        </p:txBody>
      </p:sp>
      <p:sp>
        <p:nvSpPr>
          <p:cNvPr id="5" name="Footer Placeholder 4">
            <a:extLst>
              <a:ext uri="{FF2B5EF4-FFF2-40B4-BE49-F238E27FC236}">
                <a16:creationId xmlns:a16="http://schemas.microsoft.com/office/drawing/2014/main" id="{2CF79E0B-F21D-4868-844E-810C7CE5615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EEEAE03-7CC0-419A-B734-3895A408C400}"/>
              </a:ext>
            </a:extLst>
          </p:cNvPr>
          <p:cNvSpPr>
            <a:spLocks noGrp="1"/>
          </p:cNvSpPr>
          <p:nvPr>
            <p:ph type="sldNum" sz="quarter" idx="12"/>
          </p:nvPr>
        </p:nvSpPr>
        <p:spPr/>
        <p:txBody>
          <a:bodyPr/>
          <a:lstStyle/>
          <a:p>
            <a:fld id="{25BB7F7E-92B2-448F-B2FA-542D862EF23F}" type="slidenum">
              <a:rPr lang="en-GB" smtClean="0"/>
              <a:t>‹#›</a:t>
            </a:fld>
            <a:endParaRPr lang="en-GB"/>
          </a:p>
        </p:txBody>
      </p:sp>
    </p:spTree>
    <p:extLst>
      <p:ext uri="{BB962C8B-B14F-4D97-AF65-F5344CB8AC3E}">
        <p14:creationId xmlns:p14="http://schemas.microsoft.com/office/powerpoint/2010/main" val="7677501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4B13E95-2FF4-48DE-A035-0EF708819EC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D746A77-B941-416C-9F92-3439E5EEFBB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DBD464D-2FA9-4E81-892E-32D3A969344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DFC1A3-F22C-4FFB-8035-DDE4745E3439}" type="datetimeFigureOut">
              <a:rPr lang="en-GB" smtClean="0"/>
              <a:t>04/06/2018</a:t>
            </a:fld>
            <a:endParaRPr lang="en-GB"/>
          </a:p>
        </p:txBody>
      </p:sp>
      <p:sp>
        <p:nvSpPr>
          <p:cNvPr id="5" name="Footer Placeholder 4">
            <a:extLst>
              <a:ext uri="{FF2B5EF4-FFF2-40B4-BE49-F238E27FC236}">
                <a16:creationId xmlns:a16="http://schemas.microsoft.com/office/drawing/2014/main" id="{CB645EB9-1554-4C1D-817E-BE21EA129DC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69792EF-8FFB-47D2-A62A-1EB2441ED85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BB7F7E-92B2-448F-B2FA-542D862EF23F}" type="slidenum">
              <a:rPr lang="en-GB" smtClean="0"/>
              <a:t>‹#›</a:t>
            </a:fld>
            <a:endParaRPr lang="en-GB"/>
          </a:p>
        </p:txBody>
      </p:sp>
    </p:spTree>
    <p:extLst>
      <p:ext uri="{BB962C8B-B14F-4D97-AF65-F5344CB8AC3E}">
        <p14:creationId xmlns:p14="http://schemas.microsoft.com/office/powerpoint/2010/main" val="31422240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3" Type="http://schemas.openxmlformats.org/officeDocument/2006/relationships/image" Target="../media/image1.png"/><Relationship Id="rId21" Type="http://schemas.openxmlformats.org/officeDocument/2006/relationships/image" Target="../media/image19.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notesSlide" Target="../notesSlides/notesSlide1.xml"/><Relationship Id="rId16" Type="http://schemas.openxmlformats.org/officeDocument/2006/relationships/image" Target="../media/image14.png"/><Relationship Id="rId20"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4.jpeg"/><Relationship Id="rId11" Type="http://schemas.openxmlformats.org/officeDocument/2006/relationships/image" Target="../media/image9.png"/><Relationship Id="rId5" Type="http://schemas.openxmlformats.org/officeDocument/2006/relationships/image" Target="../media/image3.jpeg"/><Relationship Id="rId15" Type="http://schemas.openxmlformats.org/officeDocument/2006/relationships/image" Target="../media/image13.png"/><Relationship Id="rId23" Type="http://schemas.openxmlformats.org/officeDocument/2006/relationships/image" Target="../media/image21.png"/><Relationship Id="rId10" Type="http://schemas.openxmlformats.org/officeDocument/2006/relationships/image" Target="../media/image8.png"/><Relationship Id="rId19" Type="http://schemas.openxmlformats.org/officeDocument/2006/relationships/image" Target="../media/image17.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 Id="rId22" Type="http://schemas.openxmlformats.org/officeDocument/2006/relationships/image" Target="../media/image20.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3.jpeg"/><Relationship Id="rId7" Type="http://schemas.openxmlformats.org/officeDocument/2006/relationships/diagramQuickStyle" Target="../diagrams/quickStyle1.xml"/><Relationship Id="rId12" Type="http://schemas.openxmlformats.org/officeDocument/2006/relationships/image" Target="../media/image21.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Layout" Target="../diagrams/layout1.xml"/><Relationship Id="rId11" Type="http://schemas.openxmlformats.org/officeDocument/2006/relationships/image" Target="../media/image5.png"/><Relationship Id="rId5" Type="http://schemas.openxmlformats.org/officeDocument/2006/relationships/diagramData" Target="../diagrams/data1.xml"/><Relationship Id="rId10" Type="http://schemas.openxmlformats.org/officeDocument/2006/relationships/image" Target="../media/image4.jpeg"/><Relationship Id="rId4" Type="http://schemas.openxmlformats.org/officeDocument/2006/relationships/image" Target="../media/image10.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22.jpeg"/><Relationship Id="rId7"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10.pn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23.jpg"/><Relationship Id="rId7"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10.pn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24.jpg"/><Relationship Id="rId7"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10.pn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25.jpg"/><Relationship Id="rId7"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10.png"/><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8" Type="http://schemas.openxmlformats.org/officeDocument/2006/relationships/image" Target="../media/image29.jpg"/><Relationship Id="rId3" Type="http://schemas.openxmlformats.org/officeDocument/2006/relationships/image" Target="../media/image3.jpeg"/><Relationship Id="rId7" Type="http://schemas.openxmlformats.org/officeDocument/2006/relationships/image" Target="../media/image28.jp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7.jpg"/><Relationship Id="rId5" Type="http://schemas.openxmlformats.org/officeDocument/2006/relationships/image" Target="../media/image26.jpeg"/><Relationship Id="rId4" Type="http://schemas.openxmlformats.org/officeDocument/2006/relationships/image" Target="../media/image10.png"/><Relationship Id="rId9"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9C98C541-C6F3-4A5C-BCB2-D8B989D24C4C}"/>
              </a:ext>
            </a:extLst>
          </p:cNvPr>
          <p:cNvPicPr>
            <a:picLocks noChangeAspect="1"/>
          </p:cNvPicPr>
          <p:nvPr/>
        </p:nvPicPr>
        <p:blipFill>
          <a:blip r:embed="rId3"/>
          <a:stretch>
            <a:fillRect/>
          </a:stretch>
        </p:blipFill>
        <p:spPr>
          <a:xfrm>
            <a:off x="8130349" y="5182868"/>
            <a:ext cx="2416858" cy="746569"/>
          </a:xfrm>
          <a:prstGeom prst="rect">
            <a:avLst/>
          </a:prstGeom>
        </p:spPr>
      </p:pic>
      <p:pic>
        <p:nvPicPr>
          <p:cNvPr id="29" name="Picture 28">
            <a:extLst>
              <a:ext uri="{FF2B5EF4-FFF2-40B4-BE49-F238E27FC236}">
                <a16:creationId xmlns:a16="http://schemas.microsoft.com/office/drawing/2014/main" id="{28FD4373-5C7C-40AB-887B-5CA868C1971D}"/>
              </a:ext>
            </a:extLst>
          </p:cNvPr>
          <p:cNvPicPr>
            <a:picLocks noChangeAspect="1"/>
          </p:cNvPicPr>
          <p:nvPr/>
        </p:nvPicPr>
        <p:blipFill>
          <a:blip r:embed="rId4"/>
          <a:stretch>
            <a:fillRect/>
          </a:stretch>
        </p:blipFill>
        <p:spPr>
          <a:xfrm>
            <a:off x="10662989" y="5129956"/>
            <a:ext cx="1437538" cy="671224"/>
          </a:xfrm>
          <a:prstGeom prst="rect">
            <a:avLst/>
          </a:prstGeom>
        </p:spPr>
      </p:pic>
      <p:sp>
        <p:nvSpPr>
          <p:cNvPr id="2" name="Title 1">
            <a:extLst>
              <a:ext uri="{FF2B5EF4-FFF2-40B4-BE49-F238E27FC236}">
                <a16:creationId xmlns:a16="http://schemas.microsoft.com/office/drawing/2014/main" id="{B72371FD-D31C-43D4-BBC7-247667B8B91C}"/>
              </a:ext>
            </a:extLst>
          </p:cNvPr>
          <p:cNvSpPr>
            <a:spLocks noGrp="1"/>
          </p:cNvSpPr>
          <p:nvPr>
            <p:ph type="title"/>
          </p:nvPr>
        </p:nvSpPr>
        <p:spPr>
          <a:xfrm>
            <a:off x="401320" y="184054"/>
            <a:ext cx="8920480" cy="768183"/>
          </a:xfrm>
        </p:spPr>
        <p:txBody>
          <a:bodyPr>
            <a:normAutofit/>
          </a:bodyPr>
          <a:lstStyle/>
          <a:p>
            <a:r>
              <a:rPr lang="en-GB" sz="4800" b="1" dirty="0"/>
              <a:t>Whole School SEND Consortium</a:t>
            </a:r>
          </a:p>
        </p:txBody>
      </p:sp>
      <p:pic>
        <p:nvPicPr>
          <p:cNvPr id="4" name="Picture 3" descr="nasen logo.jpg">
            <a:extLst>
              <a:ext uri="{FF2B5EF4-FFF2-40B4-BE49-F238E27FC236}">
                <a16:creationId xmlns:a16="http://schemas.microsoft.com/office/drawing/2014/main" id="{3C0F8714-06E3-42D4-93A1-2E828784787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48352" y="1023219"/>
            <a:ext cx="2887559" cy="924409"/>
          </a:xfrm>
          <a:prstGeom prst="rect">
            <a:avLst/>
          </a:prstGeom>
        </p:spPr>
      </p:pic>
      <p:pic>
        <p:nvPicPr>
          <p:cNvPr id="5" name="Picture 4">
            <a:extLst>
              <a:ext uri="{FF2B5EF4-FFF2-40B4-BE49-F238E27FC236}">
                <a16:creationId xmlns:a16="http://schemas.microsoft.com/office/drawing/2014/main" id="{27E621AF-E40B-4531-877A-98659CD537D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074632" y="6094032"/>
            <a:ext cx="2727256" cy="504399"/>
          </a:xfrm>
          <a:prstGeom prst="rect">
            <a:avLst/>
          </a:prstGeom>
        </p:spPr>
      </p:pic>
      <p:pic>
        <p:nvPicPr>
          <p:cNvPr id="6" name="Picture 5">
            <a:extLst>
              <a:ext uri="{FF2B5EF4-FFF2-40B4-BE49-F238E27FC236}">
                <a16:creationId xmlns:a16="http://schemas.microsoft.com/office/drawing/2014/main" id="{C64BCAB6-B976-48B4-9584-20FDBA27A0E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869060" y="6121873"/>
            <a:ext cx="1770936" cy="604560"/>
          </a:xfrm>
          <a:prstGeom prst="rect">
            <a:avLst/>
          </a:prstGeom>
        </p:spPr>
      </p:pic>
      <p:pic>
        <p:nvPicPr>
          <p:cNvPr id="8" name="Picture 7">
            <a:extLst>
              <a:ext uri="{FF2B5EF4-FFF2-40B4-BE49-F238E27FC236}">
                <a16:creationId xmlns:a16="http://schemas.microsoft.com/office/drawing/2014/main" id="{6CC8C9E5-F3C1-4E9D-8372-E18583B2A6B8}"/>
              </a:ext>
            </a:extLst>
          </p:cNvPr>
          <p:cNvPicPr>
            <a:picLocks noChangeAspect="1"/>
          </p:cNvPicPr>
          <p:nvPr/>
        </p:nvPicPr>
        <p:blipFill>
          <a:blip r:embed="rId8"/>
          <a:stretch>
            <a:fillRect/>
          </a:stretch>
        </p:blipFill>
        <p:spPr>
          <a:xfrm>
            <a:off x="6633837" y="3496792"/>
            <a:ext cx="1479900" cy="924408"/>
          </a:xfrm>
          <a:prstGeom prst="rect">
            <a:avLst/>
          </a:prstGeom>
        </p:spPr>
      </p:pic>
      <p:pic>
        <p:nvPicPr>
          <p:cNvPr id="11" name="Picture 10">
            <a:extLst>
              <a:ext uri="{FF2B5EF4-FFF2-40B4-BE49-F238E27FC236}">
                <a16:creationId xmlns:a16="http://schemas.microsoft.com/office/drawing/2014/main" id="{44B6ACF0-C777-4A97-82BB-C167EE59BF61}"/>
              </a:ext>
            </a:extLst>
          </p:cNvPr>
          <p:cNvPicPr>
            <a:picLocks noChangeAspect="1"/>
          </p:cNvPicPr>
          <p:nvPr/>
        </p:nvPicPr>
        <p:blipFill>
          <a:blip r:embed="rId9"/>
          <a:stretch>
            <a:fillRect/>
          </a:stretch>
        </p:blipFill>
        <p:spPr>
          <a:xfrm>
            <a:off x="6700201" y="5279029"/>
            <a:ext cx="1335717" cy="599645"/>
          </a:xfrm>
          <a:prstGeom prst="rect">
            <a:avLst/>
          </a:prstGeom>
        </p:spPr>
      </p:pic>
      <p:pic>
        <p:nvPicPr>
          <p:cNvPr id="14" name="Picture 13">
            <a:extLst>
              <a:ext uri="{FF2B5EF4-FFF2-40B4-BE49-F238E27FC236}">
                <a16:creationId xmlns:a16="http://schemas.microsoft.com/office/drawing/2014/main" id="{A5948761-3EA3-4700-8030-918B0634A50A}"/>
              </a:ext>
            </a:extLst>
          </p:cNvPr>
          <p:cNvPicPr>
            <a:picLocks noChangeAspect="1"/>
          </p:cNvPicPr>
          <p:nvPr/>
        </p:nvPicPr>
        <p:blipFill>
          <a:blip r:embed="rId10"/>
          <a:stretch>
            <a:fillRect/>
          </a:stretch>
        </p:blipFill>
        <p:spPr>
          <a:xfrm>
            <a:off x="10755509" y="3138042"/>
            <a:ext cx="1424420" cy="608307"/>
          </a:xfrm>
          <a:prstGeom prst="rect">
            <a:avLst/>
          </a:prstGeom>
        </p:spPr>
      </p:pic>
      <p:pic>
        <p:nvPicPr>
          <p:cNvPr id="16" name="Picture 15">
            <a:extLst>
              <a:ext uri="{FF2B5EF4-FFF2-40B4-BE49-F238E27FC236}">
                <a16:creationId xmlns:a16="http://schemas.microsoft.com/office/drawing/2014/main" id="{BA8EAEFB-F186-4677-8162-452EB693036A}"/>
              </a:ext>
            </a:extLst>
          </p:cNvPr>
          <p:cNvPicPr>
            <a:picLocks noChangeAspect="1"/>
          </p:cNvPicPr>
          <p:nvPr/>
        </p:nvPicPr>
        <p:blipFill>
          <a:blip r:embed="rId11"/>
          <a:stretch>
            <a:fillRect/>
          </a:stretch>
        </p:blipFill>
        <p:spPr>
          <a:xfrm>
            <a:off x="6569543" y="2812372"/>
            <a:ext cx="1335717" cy="598770"/>
          </a:xfrm>
          <a:prstGeom prst="rect">
            <a:avLst/>
          </a:prstGeom>
        </p:spPr>
      </p:pic>
      <p:pic>
        <p:nvPicPr>
          <p:cNvPr id="17" name="Picture 16">
            <a:extLst>
              <a:ext uri="{FF2B5EF4-FFF2-40B4-BE49-F238E27FC236}">
                <a16:creationId xmlns:a16="http://schemas.microsoft.com/office/drawing/2014/main" id="{74A7E403-D631-4CA2-ADDE-22349869E0EF}"/>
              </a:ext>
            </a:extLst>
          </p:cNvPr>
          <p:cNvPicPr>
            <a:picLocks noChangeAspect="1"/>
          </p:cNvPicPr>
          <p:nvPr/>
        </p:nvPicPr>
        <p:blipFill>
          <a:blip r:embed="rId12"/>
          <a:stretch>
            <a:fillRect/>
          </a:stretch>
        </p:blipFill>
        <p:spPr>
          <a:xfrm>
            <a:off x="9815392" y="946390"/>
            <a:ext cx="2316693" cy="1073387"/>
          </a:xfrm>
          <a:prstGeom prst="rect">
            <a:avLst/>
          </a:prstGeom>
        </p:spPr>
      </p:pic>
      <p:pic>
        <p:nvPicPr>
          <p:cNvPr id="18" name="Picture 17">
            <a:extLst>
              <a:ext uri="{FF2B5EF4-FFF2-40B4-BE49-F238E27FC236}">
                <a16:creationId xmlns:a16="http://schemas.microsoft.com/office/drawing/2014/main" id="{BB685416-E8E7-469E-BE1F-67F9D69A69E7}"/>
              </a:ext>
            </a:extLst>
          </p:cNvPr>
          <p:cNvPicPr>
            <a:picLocks noChangeAspect="1"/>
          </p:cNvPicPr>
          <p:nvPr/>
        </p:nvPicPr>
        <p:blipFill>
          <a:blip r:embed="rId13"/>
          <a:stretch>
            <a:fillRect/>
          </a:stretch>
        </p:blipFill>
        <p:spPr>
          <a:xfrm>
            <a:off x="11136636" y="3705841"/>
            <a:ext cx="1045266" cy="532135"/>
          </a:xfrm>
          <a:prstGeom prst="rect">
            <a:avLst/>
          </a:prstGeom>
        </p:spPr>
      </p:pic>
      <p:pic>
        <p:nvPicPr>
          <p:cNvPr id="20" name="Picture 19">
            <a:extLst>
              <a:ext uri="{FF2B5EF4-FFF2-40B4-BE49-F238E27FC236}">
                <a16:creationId xmlns:a16="http://schemas.microsoft.com/office/drawing/2014/main" id="{0769495F-1D37-4BA1-A645-E1D9723B51F3}"/>
              </a:ext>
            </a:extLst>
          </p:cNvPr>
          <p:cNvPicPr>
            <a:picLocks noChangeAspect="1"/>
          </p:cNvPicPr>
          <p:nvPr/>
        </p:nvPicPr>
        <p:blipFill>
          <a:blip r:embed="rId14"/>
          <a:stretch>
            <a:fillRect/>
          </a:stretch>
        </p:blipFill>
        <p:spPr>
          <a:xfrm>
            <a:off x="6693362" y="4518423"/>
            <a:ext cx="2347010" cy="715614"/>
          </a:xfrm>
          <a:prstGeom prst="rect">
            <a:avLst/>
          </a:prstGeom>
        </p:spPr>
      </p:pic>
      <p:pic>
        <p:nvPicPr>
          <p:cNvPr id="21" name="Picture 20">
            <a:extLst>
              <a:ext uri="{FF2B5EF4-FFF2-40B4-BE49-F238E27FC236}">
                <a16:creationId xmlns:a16="http://schemas.microsoft.com/office/drawing/2014/main" id="{7DFED0D6-94C3-4D8C-9BDB-0BF65BD1EB88}"/>
              </a:ext>
            </a:extLst>
          </p:cNvPr>
          <p:cNvPicPr>
            <a:picLocks noChangeAspect="1"/>
          </p:cNvPicPr>
          <p:nvPr/>
        </p:nvPicPr>
        <p:blipFill>
          <a:blip r:embed="rId15"/>
          <a:stretch>
            <a:fillRect/>
          </a:stretch>
        </p:blipFill>
        <p:spPr>
          <a:xfrm>
            <a:off x="8996004" y="2372058"/>
            <a:ext cx="1524488" cy="592856"/>
          </a:xfrm>
          <a:prstGeom prst="rect">
            <a:avLst/>
          </a:prstGeom>
        </p:spPr>
      </p:pic>
      <p:pic>
        <p:nvPicPr>
          <p:cNvPr id="22" name="Picture 21">
            <a:extLst>
              <a:ext uri="{FF2B5EF4-FFF2-40B4-BE49-F238E27FC236}">
                <a16:creationId xmlns:a16="http://schemas.microsoft.com/office/drawing/2014/main" id="{0A828D17-8939-4954-9A9D-B61B2EA50B32}"/>
              </a:ext>
            </a:extLst>
          </p:cNvPr>
          <p:cNvPicPr>
            <a:picLocks noChangeAspect="1"/>
          </p:cNvPicPr>
          <p:nvPr/>
        </p:nvPicPr>
        <p:blipFill>
          <a:blip r:embed="rId16"/>
          <a:stretch>
            <a:fillRect/>
          </a:stretch>
        </p:blipFill>
        <p:spPr>
          <a:xfrm>
            <a:off x="8530147" y="3907534"/>
            <a:ext cx="1799627" cy="490253"/>
          </a:xfrm>
          <a:prstGeom prst="rect">
            <a:avLst/>
          </a:prstGeom>
        </p:spPr>
      </p:pic>
      <p:pic>
        <p:nvPicPr>
          <p:cNvPr id="23" name="Picture 22">
            <a:extLst>
              <a:ext uri="{FF2B5EF4-FFF2-40B4-BE49-F238E27FC236}">
                <a16:creationId xmlns:a16="http://schemas.microsoft.com/office/drawing/2014/main" id="{A8AE9DDE-26D2-4592-8F79-76C6AAA6DDC7}"/>
              </a:ext>
            </a:extLst>
          </p:cNvPr>
          <p:cNvPicPr>
            <a:picLocks noChangeAspect="1"/>
          </p:cNvPicPr>
          <p:nvPr/>
        </p:nvPicPr>
        <p:blipFill>
          <a:blip r:embed="rId17"/>
          <a:stretch>
            <a:fillRect/>
          </a:stretch>
        </p:blipFill>
        <p:spPr>
          <a:xfrm>
            <a:off x="10662989" y="4422121"/>
            <a:ext cx="1331439" cy="626759"/>
          </a:xfrm>
          <a:prstGeom prst="rect">
            <a:avLst/>
          </a:prstGeom>
        </p:spPr>
      </p:pic>
      <p:pic>
        <p:nvPicPr>
          <p:cNvPr id="24" name="Picture 23">
            <a:extLst>
              <a:ext uri="{FF2B5EF4-FFF2-40B4-BE49-F238E27FC236}">
                <a16:creationId xmlns:a16="http://schemas.microsoft.com/office/drawing/2014/main" id="{15651D6F-1DBB-4651-B72D-26E4E29F6318}"/>
              </a:ext>
            </a:extLst>
          </p:cNvPr>
          <p:cNvPicPr>
            <a:picLocks noChangeAspect="1"/>
          </p:cNvPicPr>
          <p:nvPr/>
        </p:nvPicPr>
        <p:blipFill>
          <a:blip r:embed="rId18"/>
          <a:stretch>
            <a:fillRect/>
          </a:stretch>
        </p:blipFill>
        <p:spPr>
          <a:xfrm>
            <a:off x="8050510" y="2238871"/>
            <a:ext cx="843959" cy="834230"/>
          </a:xfrm>
          <a:prstGeom prst="rect">
            <a:avLst/>
          </a:prstGeom>
        </p:spPr>
      </p:pic>
      <p:pic>
        <p:nvPicPr>
          <p:cNvPr id="25" name="Picture 24">
            <a:extLst>
              <a:ext uri="{FF2B5EF4-FFF2-40B4-BE49-F238E27FC236}">
                <a16:creationId xmlns:a16="http://schemas.microsoft.com/office/drawing/2014/main" id="{9342A323-375E-461A-9659-7CF92D0E3E00}"/>
              </a:ext>
            </a:extLst>
          </p:cNvPr>
          <p:cNvPicPr>
            <a:picLocks noChangeAspect="1"/>
          </p:cNvPicPr>
          <p:nvPr/>
        </p:nvPicPr>
        <p:blipFill>
          <a:blip r:embed="rId19"/>
          <a:stretch>
            <a:fillRect/>
          </a:stretch>
        </p:blipFill>
        <p:spPr>
          <a:xfrm>
            <a:off x="6791270" y="2238871"/>
            <a:ext cx="991120" cy="422587"/>
          </a:xfrm>
          <a:prstGeom prst="rect">
            <a:avLst/>
          </a:prstGeom>
        </p:spPr>
      </p:pic>
      <p:pic>
        <p:nvPicPr>
          <p:cNvPr id="26" name="Picture 25">
            <a:extLst>
              <a:ext uri="{FF2B5EF4-FFF2-40B4-BE49-F238E27FC236}">
                <a16:creationId xmlns:a16="http://schemas.microsoft.com/office/drawing/2014/main" id="{57DC5985-AB59-4107-8762-BE0C98574564}"/>
              </a:ext>
            </a:extLst>
          </p:cNvPr>
          <p:cNvPicPr>
            <a:picLocks noChangeAspect="1"/>
          </p:cNvPicPr>
          <p:nvPr/>
        </p:nvPicPr>
        <p:blipFill>
          <a:blip r:embed="rId20"/>
          <a:stretch>
            <a:fillRect/>
          </a:stretch>
        </p:blipFill>
        <p:spPr>
          <a:xfrm>
            <a:off x="9257805" y="4502256"/>
            <a:ext cx="1071969" cy="602983"/>
          </a:xfrm>
          <a:prstGeom prst="rect">
            <a:avLst/>
          </a:prstGeom>
        </p:spPr>
      </p:pic>
      <p:pic>
        <p:nvPicPr>
          <p:cNvPr id="27" name="Picture 26">
            <a:extLst>
              <a:ext uri="{FF2B5EF4-FFF2-40B4-BE49-F238E27FC236}">
                <a16:creationId xmlns:a16="http://schemas.microsoft.com/office/drawing/2014/main" id="{F511E746-CBA6-4541-B8E0-7464C84D9336}"/>
              </a:ext>
            </a:extLst>
          </p:cNvPr>
          <p:cNvPicPr>
            <a:picLocks noChangeAspect="1"/>
          </p:cNvPicPr>
          <p:nvPr/>
        </p:nvPicPr>
        <p:blipFill>
          <a:blip r:embed="rId21"/>
          <a:stretch>
            <a:fillRect/>
          </a:stretch>
        </p:blipFill>
        <p:spPr>
          <a:xfrm>
            <a:off x="10520492" y="2435879"/>
            <a:ext cx="1594251" cy="432297"/>
          </a:xfrm>
          <a:prstGeom prst="rect">
            <a:avLst/>
          </a:prstGeom>
        </p:spPr>
      </p:pic>
      <p:pic>
        <p:nvPicPr>
          <p:cNvPr id="28" name="Picture 27">
            <a:extLst>
              <a:ext uri="{FF2B5EF4-FFF2-40B4-BE49-F238E27FC236}">
                <a16:creationId xmlns:a16="http://schemas.microsoft.com/office/drawing/2014/main" id="{40E3A4F5-5AB7-4753-B848-637356F56221}"/>
              </a:ext>
            </a:extLst>
          </p:cNvPr>
          <p:cNvPicPr>
            <a:picLocks noChangeAspect="1"/>
          </p:cNvPicPr>
          <p:nvPr/>
        </p:nvPicPr>
        <p:blipFill>
          <a:blip r:embed="rId22"/>
          <a:stretch>
            <a:fillRect/>
          </a:stretch>
        </p:blipFill>
        <p:spPr>
          <a:xfrm>
            <a:off x="8258852" y="3297136"/>
            <a:ext cx="2160105" cy="463972"/>
          </a:xfrm>
          <a:prstGeom prst="rect">
            <a:avLst/>
          </a:prstGeom>
        </p:spPr>
      </p:pic>
      <p:sp>
        <p:nvSpPr>
          <p:cNvPr id="30" name="TextBox 29">
            <a:extLst>
              <a:ext uri="{FF2B5EF4-FFF2-40B4-BE49-F238E27FC236}">
                <a16:creationId xmlns:a16="http://schemas.microsoft.com/office/drawing/2014/main" id="{76E4F933-2D4D-4D9C-A24C-6FA95EA66DBB}"/>
              </a:ext>
            </a:extLst>
          </p:cNvPr>
          <p:cNvSpPr txBox="1"/>
          <p:nvPr/>
        </p:nvSpPr>
        <p:spPr>
          <a:xfrm>
            <a:off x="145979" y="952237"/>
            <a:ext cx="6342743" cy="5262979"/>
          </a:xfrm>
          <a:prstGeom prst="rect">
            <a:avLst/>
          </a:prstGeom>
          <a:noFill/>
        </p:spPr>
        <p:txBody>
          <a:bodyPr wrap="square" rtlCol="0">
            <a:spAutoFit/>
          </a:bodyPr>
          <a:lstStyle/>
          <a:p>
            <a:pPr marL="285750" indent="-285750">
              <a:buFont typeface="Arial" panose="020B0604020202020204" pitchFamily="34" charset="0"/>
              <a:buChar char="•"/>
            </a:pPr>
            <a:r>
              <a:rPr lang="en-GB" sz="2400" dirty="0"/>
              <a:t>A growing community of practice of more than 4500 schools/settings and providers</a:t>
            </a:r>
          </a:p>
          <a:p>
            <a:endParaRPr lang="en-GB" sz="2400" dirty="0"/>
          </a:p>
          <a:p>
            <a:pPr marL="285750" indent="-285750">
              <a:buFont typeface="Arial" panose="020B0604020202020204" pitchFamily="34" charset="0"/>
              <a:buChar char="•"/>
            </a:pPr>
            <a:r>
              <a:rPr lang="en-GB" sz="2400" dirty="0"/>
              <a:t>Hosted by </a:t>
            </a:r>
            <a:r>
              <a:rPr lang="en-GB" sz="2400" b="1" dirty="0" err="1">
                <a:solidFill>
                  <a:schemeClr val="accent6">
                    <a:lumMod val="75000"/>
                  </a:schemeClr>
                </a:solidFill>
              </a:rPr>
              <a:t>nasen</a:t>
            </a:r>
            <a:r>
              <a:rPr lang="en-GB" sz="2400" dirty="0"/>
              <a:t>, with strategic partner UCL Centre for Inclusive Education</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Currently funded by DfE to deliver the SEND Schools’ Workforce contract</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Committed to improving outcomes for children and young people with SEND by networking, collaborating and unlocking the answers that exist within the system</a:t>
            </a:r>
          </a:p>
          <a:p>
            <a:pPr marL="285750" indent="-285750">
              <a:buFont typeface="Arial" panose="020B0604020202020204" pitchFamily="34" charset="0"/>
              <a:buChar char="•"/>
            </a:pPr>
            <a:endParaRPr lang="en-GB" sz="2400" dirty="0"/>
          </a:p>
        </p:txBody>
      </p:sp>
      <p:cxnSp>
        <p:nvCxnSpPr>
          <p:cNvPr id="32" name="Straight Connector 31">
            <a:extLst>
              <a:ext uri="{FF2B5EF4-FFF2-40B4-BE49-F238E27FC236}">
                <a16:creationId xmlns:a16="http://schemas.microsoft.com/office/drawing/2014/main" id="{EA4E8A23-35EE-4A4A-9295-A4D5318E1096}"/>
              </a:ext>
            </a:extLst>
          </p:cNvPr>
          <p:cNvCxnSpPr/>
          <p:nvPr/>
        </p:nvCxnSpPr>
        <p:spPr>
          <a:xfrm>
            <a:off x="593893" y="6010117"/>
            <a:ext cx="10933853" cy="0"/>
          </a:xfrm>
          <a:prstGeom prst="line">
            <a:avLst/>
          </a:prstGeom>
        </p:spPr>
        <p:style>
          <a:lnRef idx="3">
            <a:schemeClr val="accent6"/>
          </a:lnRef>
          <a:fillRef idx="0">
            <a:schemeClr val="accent6"/>
          </a:fillRef>
          <a:effectRef idx="2">
            <a:schemeClr val="accent6"/>
          </a:effectRef>
          <a:fontRef idx="minor">
            <a:schemeClr val="tx1"/>
          </a:fontRef>
        </p:style>
      </p:cxnSp>
      <p:pic>
        <p:nvPicPr>
          <p:cNvPr id="31" name="Picture 30">
            <a:extLst>
              <a:ext uri="{FF2B5EF4-FFF2-40B4-BE49-F238E27FC236}">
                <a16:creationId xmlns:a16="http://schemas.microsoft.com/office/drawing/2014/main" id="{875481A3-3EA1-463B-A3AD-4A9B423FE642}"/>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189389" y="6103053"/>
            <a:ext cx="1053368" cy="623380"/>
          </a:xfrm>
          <a:prstGeom prst="rect">
            <a:avLst/>
          </a:prstGeom>
        </p:spPr>
      </p:pic>
    </p:spTree>
    <p:extLst>
      <p:ext uri="{BB962C8B-B14F-4D97-AF65-F5344CB8AC3E}">
        <p14:creationId xmlns:p14="http://schemas.microsoft.com/office/powerpoint/2010/main" val="20083608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2371FD-D31C-43D4-BBC7-247667B8B91C}"/>
              </a:ext>
            </a:extLst>
          </p:cNvPr>
          <p:cNvSpPr>
            <a:spLocks noGrp="1"/>
          </p:cNvSpPr>
          <p:nvPr>
            <p:ph type="title"/>
          </p:nvPr>
        </p:nvSpPr>
        <p:spPr>
          <a:xfrm>
            <a:off x="401320" y="167918"/>
            <a:ext cx="8076209" cy="768183"/>
          </a:xfrm>
        </p:spPr>
        <p:txBody>
          <a:bodyPr>
            <a:normAutofit fontScale="90000"/>
          </a:bodyPr>
          <a:lstStyle/>
          <a:p>
            <a:r>
              <a:rPr lang="en-GB" sz="4800" b="1" dirty="0"/>
              <a:t>SEND Schools’ Workforce Contract</a:t>
            </a:r>
          </a:p>
        </p:txBody>
      </p:sp>
      <p:pic>
        <p:nvPicPr>
          <p:cNvPr id="4" name="Picture 3" descr="nasen logo.jpg">
            <a:extLst>
              <a:ext uri="{FF2B5EF4-FFF2-40B4-BE49-F238E27FC236}">
                <a16:creationId xmlns:a16="http://schemas.microsoft.com/office/drawing/2014/main" id="{3C0F8714-06E3-42D4-93A1-2E828784787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89931" y="184054"/>
            <a:ext cx="1928971" cy="617531"/>
          </a:xfrm>
          <a:prstGeom prst="rect">
            <a:avLst/>
          </a:prstGeom>
        </p:spPr>
      </p:pic>
      <p:cxnSp>
        <p:nvCxnSpPr>
          <p:cNvPr id="32" name="Straight Connector 31">
            <a:extLst>
              <a:ext uri="{FF2B5EF4-FFF2-40B4-BE49-F238E27FC236}">
                <a16:creationId xmlns:a16="http://schemas.microsoft.com/office/drawing/2014/main" id="{EA4E8A23-35EE-4A4A-9295-A4D5318E1096}"/>
              </a:ext>
            </a:extLst>
          </p:cNvPr>
          <p:cNvCxnSpPr/>
          <p:nvPr/>
        </p:nvCxnSpPr>
        <p:spPr>
          <a:xfrm>
            <a:off x="593893" y="6010117"/>
            <a:ext cx="10933853" cy="0"/>
          </a:xfrm>
          <a:prstGeom prst="line">
            <a:avLst/>
          </a:prstGeom>
        </p:spPr>
        <p:style>
          <a:lnRef idx="3">
            <a:schemeClr val="accent6"/>
          </a:lnRef>
          <a:fillRef idx="0">
            <a:schemeClr val="accent6"/>
          </a:fillRef>
          <a:effectRef idx="2">
            <a:schemeClr val="accent6"/>
          </a:effectRef>
          <a:fontRef idx="minor">
            <a:schemeClr val="tx1"/>
          </a:fontRef>
        </p:style>
      </p:cxnSp>
      <p:pic>
        <p:nvPicPr>
          <p:cNvPr id="31" name="Picture 30">
            <a:extLst>
              <a:ext uri="{FF2B5EF4-FFF2-40B4-BE49-F238E27FC236}">
                <a16:creationId xmlns:a16="http://schemas.microsoft.com/office/drawing/2014/main" id="{902C0845-08EE-47D6-8401-5E7607CFF976}"/>
              </a:ext>
            </a:extLst>
          </p:cNvPr>
          <p:cNvPicPr>
            <a:picLocks noChangeAspect="1"/>
          </p:cNvPicPr>
          <p:nvPr/>
        </p:nvPicPr>
        <p:blipFill>
          <a:blip r:embed="rId4"/>
          <a:stretch>
            <a:fillRect/>
          </a:stretch>
        </p:blipFill>
        <p:spPr>
          <a:xfrm>
            <a:off x="8617322" y="184054"/>
            <a:ext cx="1332816" cy="617530"/>
          </a:xfrm>
          <a:prstGeom prst="rect">
            <a:avLst/>
          </a:prstGeom>
        </p:spPr>
      </p:pic>
      <p:graphicFrame>
        <p:nvGraphicFramePr>
          <p:cNvPr id="35" name="Diagram 34">
            <a:extLst>
              <a:ext uri="{FF2B5EF4-FFF2-40B4-BE49-F238E27FC236}">
                <a16:creationId xmlns:a16="http://schemas.microsoft.com/office/drawing/2014/main" id="{A49D05B8-4AD4-4EFE-A528-586AD6BB3C67}"/>
              </a:ext>
            </a:extLst>
          </p:cNvPr>
          <p:cNvGraphicFramePr/>
          <p:nvPr>
            <p:extLst>
              <p:ext uri="{D42A27DB-BD31-4B8C-83A1-F6EECF244321}">
                <p14:modId xmlns:p14="http://schemas.microsoft.com/office/powerpoint/2010/main" val="302009084"/>
              </p:ext>
            </p:extLst>
          </p:nvPr>
        </p:nvGraphicFramePr>
        <p:xfrm>
          <a:off x="489473" y="1038210"/>
          <a:ext cx="11440758" cy="478158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9" name="Picture 8">
            <a:extLst>
              <a:ext uri="{FF2B5EF4-FFF2-40B4-BE49-F238E27FC236}">
                <a16:creationId xmlns:a16="http://schemas.microsoft.com/office/drawing/2014/main" id="{46C75C28-C93F-4822-8195-BDCD57BEB617}"/>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074632" y="6094032"/>
            <a:ext cx="2727256" cy="504399"/>
          </a:xfrm>
          <a:prstGeom prst="rect">
            <a:avLst/>
          </a:prstGeom>
        </p:spPr>
      </p:pic>
      <p:pic>
        <p:nvPicPr>
          <p:cNvPr id="10" name="Picture 9">
            <a:extLst>
              <a:ext uri="{FF2B5EF4-FFF2-40B4-BE49-F238E27FC236}">
                <a16:creationId xmlns:a16="http://schemas.microsoft.com/office/drawing/2014/main" id="{2DA57F13-3209-4BE6-86F5-534CB054AE24}"/>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869060" y="6121873"/>
            <a:ext cx="1770936" cy="604560"/>
          </a:xfrm>
          <a:prstGeom prst="rect">
            <a:avLst/>
          </a:prstGeom>
        </p:spPr>
      </p:pic>
      <p:pic>
        <p:nvPicPr>
          <p:cNvPr id="11" name="Picture 10">
            <a:extLst>
              <a:ext uri="{FF2B5EF4-FFF2-40B4-BE49-F238E27FC236}">
                <a16:creationId xmlns:a16="http://schemas.microsoft.com/office/drawing/2014/main" id="{09A7BE64-9E1C-4C8B-B830-81F9F90DEA99}"/>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89389" y="6103053"/>
            <a:ext cx="1053368" cy="623380"/>
          </a:xfrm>
          <a:prstGeom prst="rect">
            <a:avLst/>
          </a:prstGeom>
        </p:spPr>
      </p:pic>
    </p:spTree>
    <p:extLst>
      <p:ext uri="{BB962C8B-B14F-4D97-AF65-F5344CB8AC3E}">
        <p14:creationId xmlns:p14="http://schemas.microsoft.com/office/powerpoint/2010/main" val="20629410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5">
            <a:extLst>
              <a:ext uri="{FF2B5EF4-FFF2-40B4-BE49-F238E27FC236}">
                <a16:creationId xmlns:a16="http://schemas.microsoft.com/office/drawing/2014/main" id="{555B1260-0885-4259-BD27-2A1D5A5F0BAB}"/>
              </a:ext>
            </a:extLst>
          </p:cNvPr>
          <p:cNvPicPr>
            <a:picLocks noChangeAspect="1"/>
          </p:cNvPicPr>
          <p:nvPr/>
        </p:nvPicPr>
        <p:blipFill rotWithShape="1">
          <a:blip r:embed="rId3">
            <a:extLst>
              <a:ext uri="{28A0092B-C50C-407E-A947-70E740481C1C}">
                <a14:useLocalDpi xmlns:a14="http://schemas.microsoft.com/office/drawing/2010/main" val="0"/>
              </a:ext>
            </a:extLst>
          </a:blip>
          <a:srcRect b="3058"/>
          <a:stretch/>
        </p:blipFill>
        <p:spPr bwMode="auto">
          <a:xfrm>
            <a:off x="9082133" y="1574681"/>
            <a:ext cx="3043978" cy="4429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B72371FD-D31C-43D4-BBC7-247667B8B91C}"/>
              </a:ext>
            </a:extLst>
          </p:cNvPr>
          <p:cNvSpPr>
            <a:spLocks noGrp="1"/>
          </p:cNvSpPr>
          <p:nvPr>
            <p:ph type="title"/>
          </p:nvPr>
        </p:nvSpPr>
        <p:spPr>
          <a:xfrm>
            <a:off x="401320" y="62753"/>
            <a:ext cx="8216002" cy="1806110"/>
          </a:xfrm>
        </p:spPr>
        <p:txBody>
          <a:bodyPr>
            <a:normAutofit fontScale="90000"/>
          </a:bodyPr>
          <a:lstStyle/>
          <a:p>
            <a:r>
              <a:rPr lang="en-GB" sz="3200" b="1" dirty="0">
                <a:solidFill>
                  <a:schemeClr val="accent6">
                    <a:lumMod val="75000"/>
                  </a:schemeClr>
                </a:solidFill>
              </a:rPr>
              <a:t>Aim 1: Drive education institutions to prioritise SEND within their CPD and school improvement plans including facilitating greater links between mainstream and special schools.</a:t>
            </a:r>
            <a:endParaRPr lang="en-GB" sz="8800" b="1" dirty="0">
              <a:solidFill>
                <a:schemeClr val="accent6">
                  <a:lumMod val="75000"/>
                </a:schemeClr>
              </a:solidFill>
            </a:endParaRPr>
          </a:p>
        </p:txBody>
      </p:sp>
      <p:pic>
        <p:nvPicPr>
          <p:cNvPr id="4" name="Picture 3" descr="nasen logo.jpg">
            <a:extLst>
              <a:ext uri="{FF2B5EF4-FFF2-40B4-BE49-F238E27FC236}">
                <a16:creationId xmlns:a16="http://schemas.microsoft.com/office/drawing/2014/main" id="{3C0F8714-06E3-42D4-93A1-2E828784787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89931" y="184054"/>
            <a:ext cx="1928971" cy="617531"/>
          </a:xfrm>
          <a:prstGeom prst="rect">
            <a:avLst/>
          </a:prstGeom>
        </p:spPr>
      </p:pic>
      <p:sp>
        <p:nvSpPr>
          <p:cNvPr id="30" name="TextBox 29">
            <a:extLst>
              <a:ext uri="{FF2B5EF4-FFF2-40B4-BE49-F238E27FC236}">
                <a16:creationId xmlns:a16="http://schemas.microsoft.com/office/drawing/2014/main" id="{76E4F933-2D4D-4D9C-A24C-6FA95EA66DBB}"/>
              </a:ext>
            </a:extLst>
          </p:cNvPr>
          <p:cNvSpPr txBox="1"/>
          <p:nvPr/>
        </p:nvSpPr>
        <p:spPr>
          <a:xfrm>
            <a:off x="401320" y="2404194"/>
            <a:ext cx="9220798" cy="3154710"/>
          </a:xfrm>
          <a:prstGeom prst="rect">
            <a:avLst/>
          </a:prstGeom>
          <a:noFill/>
        </p:spPr>
        <p:txBody>
          <a:bodyPr wrap="square" rtlCol="0">
            <a:spAutoFit/>
          </a:bodyPr>
          <a:lstStyle/>
          <a:p>
            <a:pPr marL="285750" indent="-285750">
              <a:buFont typeface="Arial" panose="020B0604020202020204" pitchFamily="34" charset="0"/>
              <a:buChar char="•"/>
            </a:pPr>
            <a:r>
              <a:rPr lang="en-GB" sz="2500" dirty="0"/>
              <a:t>SEND Index</a:t>
            </a:r>
          </a:p>
          <a:p>
            <a:pPr marL="285750" indent="-285750">
              <a:buFont typeface="Arial" panose="020B0604020202020204" pitchFamily="34" charset="0"/>
              <a:buChar char="•"/>
            </a:pPr>
            <a:r>
              <a:rPr lang="en-GB" sz="2500" dirty="0"/>
              <a:t>ITE SEND audit</a:t>
            </a:r>
          </a:p>
          <a:p>
            <a:pPr marL="285750" indent="-285750">
              <a:buFont typeface="Arial" panose="020B0604020202020204" pitchFamily="34" charset="0"/>
              <a:buChar char="•"/>
            </a:pPr>
            <a:r>
              <a:rPr lang="en-GB" sz="2500" dirty="0"/>
              <a:t>supply, demand and drivers for SEND CPD</a:t>
            </a:r>
          </a:p>
          <a:p>
            <a:pPr marL="285750" indent="-285750">
              <a:buFont typeface="Arial" panose="020B0604020202020204" pitchFamily="34" charset="0"/>
              <a:buChar char="•"/>
            </a:pPr>
            <a:r>
              <a:rPr lang="en-GB" sz="2500" dirty="0"/>
              <a:t>evaluation of contract and all individual strands</a:t>
            </a:r>
          </a:p>
          <a:p>
            <a:pPr marL="285750" indent="-285750">
              <a:buFont typeface="Arial" panose="020B0604020202020204" pitchFamily="34" charset="0"/>
              <a:buChar char="•"/>
            </a:pPr>
            <a:r>
              <a:rPr lang="en-GB" sz="2500" dirty="0"/>
              <a:t>Hosting of resources, research and best practice on </a:t>
            </a:r>
            <a:r>
              <a:rPr lang="en-GB" sz="2500" i="1" dirty="0"/>
              <a:t>SEND Gateway</a:t>
            </a:r>
          </a:p>
          <a:p>
            <a:pPr marL="285750" indent="-285750">
              <a:buFont typeface="Arial" panose="020B0604020202020204" pitchFamily="34" charset="0"/>
              <a:buChar char="•"/>
            </a:pPr>
            <a:r>
              <a:rPr lang="en-GB" sz="2500" dirty="0"/>
              <a:t>Research SEND (two conferences per year)</a:t>
            </a:r>
          </a:p>
          <a:p>
            <a:pPr marL="285750" indent="-285750">
              <a:buFont typeface="Arial" panose="020B0604020202020204" pitchFamily="34" charset="0"/>
              <a:buChar char="•"/>
            </a:pPr>
            <a:r>
              <a:rPr lang="en-GB" sz="2500" dirty="0"/>
              <a:t>Open access special edition of </a:t>
            </a:r>
            <a:r>
              <a:rPr lang="en-GB" sz="2500" dirty="0" err="1"/>
              <a:t>nasen</a:t>
            </a:r>
            <a:r>
              <a:rPr lang="en-GB" sz="2500" dirty="0"/>
              <a:t> journals (one per year)</a:t>
            </a:r>
          </a:p>
          <a:p>
            <a:pPr marL="285750" indent="-285750">
              <a:buFont typeface="Arial" panose="020B0604020202020204" pitchFamily="34" charset="0"/>
              <a:buChar char="•"/>
            </a:pPr>
            <a:endParaRPr lang="en-GB" sz="2400" dirty="0"/>
          </a:p>
        </p:txBody>
      </p:sp>
      <p:cxnSp>
        <p:nvCxnSpPr>
          <p:cNvPr id="32" name="Straight Connector 31">
            <a:extLst>
              <a:ext uri="{FF2B5EF4-FFF2-40B4-BE49-F238E27FC236}">
                <a16:creationId xmlns:a16="http://schemas.microsoft.com/office/drawing/2014/main" id="{EA4E8A23-35EE-4A4A-9295-A4D5318E1096}"/>
              </a:ext>
            </a:extLst>
          </p:cNvPr>
          <p:cNvCxnSpPr>
            <a:cxnSpLocks/>
          </p:cNvCxnSpPr>
          <p:nvPr/>
        </p:nvCxnSpPr>
        <p:spPr>
          <a:xfrm flipV="1">
            <a:off x="593893" y="6003695"/>
            <a:ext cx="11280695" cy="6422"/>
          </a:xfrm>
          <a:prstGeom prst="line">
            <a:avLst/>
          </a:prstGeom>
        </p:spPr>
        <p:style>
          <a:lnRef idx="3">
            <a:schemeClr val="accent6"/>
          </a:lnRef>
          <a:fillRef idx="0">
            <a:schemeClr val="accent6"/>
          </a:fillRef>
          <a:effectRef idx="2">
            <a:schemeClr val="accent6"/>
          </a:effectRef>
          <a:fontRef idx="minor">
            <a:schemeClr val="tx1"/>
          </a:fontRef>
        </p:style>
      </p:cxnSp>
      <p:pic>
        <p:nvPicPr>
          <p:cNvPr id="31" name="Picture 30">
            <a:extLst>
              <a:ext uri="{FF2B5EF4-FFF2-40B4-BE49-F238E27FC236}">
                <a16:creationId xmlns:a16="http://schemas.microsoft.com/office/drawing/2014/main" id="{902C0845-08EE-47D6-8401-5E7607CFF976}"/>
              </a:ext>
            </a:extLst>
          </p:cNvPr>
          <p:cNvPicPr>
            <a:picLocks noChangeAspect="1"/>
          </p:cNvPicPr>
          <p:nvPr/>
        </p:nvPicPr>
        <p:blipFill>
          <a:blip r:embed="rId5"/>
          <a:stretch>
            <a:fillRect/>
          </a:stretch>
        </p:blipFill>
        <p:spPr>
          <a:xfrm>
            <a:off x="8617322" y="184054"/>
            <a:ext cx="1332816" cy="617530"/>
          </a:xfrm>
          <a:prstGeom prst="rect">
            <a:avLst/>
          </a:prstGeom>
        </p:spPr>
      </p:pic>
      <p:pic>
        <p:nvPicPr>
          <p:cNvPr id="10" name="Picture 9">
            <a:extLst>
              <a:ext uri="{FF2B5EF4-FFF2-40B4-BE49-F238E27FC236}">
                <a16:creationId xmlns:a16="http://schemas.microsoft.com/office/drawing/2014/main" id="{B4ABC836-C54B-41BC-AC80-09B2E3A080E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074632" y="6094032"/>
            <a:ext cx="2727256" cy="504399"/>
          </a:xfrm>
          <a:prstGeom prst="rect">
            <a:avLst/>
          </a:prstGeom>
        </p:spPr>
      </p:pic>
      <p:pic>
        <p:nvPicPr>
          <p:cNvPr id="11" name="Picture 10">
            <a:extLst>
              <a:ext uri="{FF2B5EF4-FFF2-40B4-BE49-F238E27FC236}">
                <a16:creationId xmlns:a16="http://schemas.microsoft.com/office/drawing/2014/main" id="{A586B7B0-FC1C-4CB9-92BD-DDEEC1CB475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869060" y="6121873"/>
            <a:ext cx="1770936" cy="604560"/>
          </a:xfrm>
          <a:prstGeom prst="rect">
            <a:avLst/>
          </a:prstGeom>
        </p:spPr>
      </p:pic>
      <p:pic>
        <p:nvPicPr>
          <p:cNvPr id="12" name="Picture 11">
            <a:extLst>
              <a:ext uri="{FF2B5EF4-FFF2-40B4-BE49-F238E27FC236}">
                <a16:creationId xmlns:a16="http://schemas.microsoft.com/office/drawing/2014/main" id="{15641AA4-D6C0-476C-826C-39E107AC5D0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89389" y="6103053"/>
            <a:ext cx="1053368" cy="623380"/>
          </a:xfrm>
          <a:prstGeom prst="rect">
            <a:avLst/>
          </a:prstGeom>
        </p:spPr>
      </p:pic>
    </p:spTree>
    <p:extLst>
      <p:ext uri="{BB962C8B-B14F-4D97-AF65-F5344CB8AC3E}">
        <p14:creationId xmlns:p14="http://schemas.microsoft.com/office/powerpoint/2010/main" val="20846774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FA62949B-3A99-4CE4-A2CE-17B64B14F7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68410" y="952818"/>
            <a:ext cx="3829423" cy="5050877"/>
          </a:xfrm>
          <a:prstGeom prst="rect">
            <a:avLst/>
          </a:prstGeom>
        </p:spPr>
      </p:pic>
      <p:sp>
        <p:nvSpPr>
          <p:cNvPr id="2" name="Title 1">
            <a:extLst>
              <a:ext uri="{FF2B5EF4-FFF2-40B4-BE49-F238E27FC236}">
                <a16:creationId xmlns:a16="http://schemas.microsoft.com/office/drawing/2014/main" id="{B72371FD-D31C-43D4-BBC7-247667B8B91C}"/>
              </a:ext>
            </a:extLst>
          </p:cNvPr>
          <p:cNvSpPr>
            <a:spLocks noGrp="1"/>
          </p:cNvSpPr>
          <p:nvPr>
            <p:ph type="title"/>
          </p:nvPr>
        </p:nvSpPr>
        <p:spPr>
          <a:xfrm>
            <a:off x="401320" y="62753"/>
            <a:ext cx="8216002" cy="1806110"/>
          </a:xfrm>
        </p:spPr>
        <p:txBody>
          <a:bodyPr>
            <a:normAutofit fontScale="90000"/>
          </a:bodyPr>
          <a:lstStyle/>
          <a:p>
            <a:r>
              <a:rPr lang="en-GB" sz="3200" b="1" dirty="0">
                <a:solidFill>
                  <a:schemeClr val="accent6">
                    <a:lumMod val="75000"/>
                  </a:schemeClr>
                </a:solidFill>
              </a:rPr>
              <a:t>Aim 1: Drive education institutions to prioritise SEND within their CPD and school improvement plans including facilitating greater links between mainstream and special schools.</a:t>
            </a:r>
            <a:endParaRPr lang="en-GB" sz="8800" b="1" dirty="0">
              <a:solidFill>
                <a:schemeClr val="accent6">
                  <a:lumMod val="75000"/>
                </a:schemeClr>
              </a:solidFill>
            </a:endParaRPr>
          </a:p>
        </p:txBody>
      </p:sp>
      <p:pic>
        <p:nvPicPr>
          <p:cNvPr id="4" name="Picture 3" descr="nasen logo.jpg">
            <a:extLst>
              <a:ext uri="{FF2B5EF4-FFF2-40B4-BE49-F238E27FC236}">
                <a16:creationId xmlns:a16="http://schemas.microsoft.com/office/drawing/2014/main" id="{3C0F8714-06E3-42D4-93A1-2E828784787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89931" y="184054"/>
            <a:ext cx="1928971" cy="617531"/>
          </a:xfrm>
          <a:prstGeom prst="rect">
            <a:avLst/>
          </a:prstGeom>
        </p:spPr>
      </p:pic>
      <p:sp>
        <p:nvSpPr>
          <p:cNvPr id="30" name="TextBox 29">
            <a:extLst>
              <a:ext uri="{FF2B5EF4-FFF2-40B4-BE49-F238E27FC236}">
                <a16:creationId xmlns:a16="http://schemas.microsoft.com/office/drawing/2014/main" id="{76E4F933-2D4D-4D9C-A24C-6FA95EA66DBB}"/>
              </a:ext>
            </a:extLst>
          </p:cNvPr>
          <p:cNvSpPr txBox="1"/>
          <p:nvPr/>
        </p:nvSpPr>
        <p:spPr>
          <a:xfrm>
            <a:off x="401320" y="1994845"/>
            <a:ext cx="7565315" cy="4308872"/>
          </a:xfrm>
          <a:prstGeom prst="rect">
            <a:avLst/>
          </a:prstGeom>
          <a:noFill/>
        </p:spPr>
        <p:txBody>
          <a:bodyPr wrap="square" rtlCol="0">
            <a:spAutoFit/>
          </a:bodyPr>
          <a:lstStyle/>
          <a:p>
            <a:pPr marL="285750" indent="-285750">
              <a:buFont typeface="Arial" panose="020B0604020202020204" pitchFamily="34" charset="0"/>
              <a:buChar char="•"/>
            </a:pPr>
            <a:r>
              <a:rPr lang="en-GB" sz="2500" dirty="0"/>
              <a:t>Support for local areas with written statements of action related to schools, following Ofsted/CQC inspection</a:t>
            </a:r>
          </a:p>
          <a:p>
            <a:pPr marL="285750" indent="-285750">
              <a:buFont typeface="Arial" panose="020B0604020202020204" pitchFamily="34" charset="0"/>
              <a:buChar char="•"/>
            </a:pPr>
            <a:r>
              <a:rPr lang="en-GB" sz="2500" dirty="0"/>
              <a:t>Appointment of 8 Regional SEND Leaders and 8 Deputy Regional SEND Leaders and building capacity within the regions</a:t>
            </a:r>
          </a:p>
          <a:p>
            <a:pPr marL="285750" indent="-285750">
              <a:buFont typeface="Arial" panose="020B0604020202020204" pitchFamily="34" charset="0"/>
              <a:buChar char="•"/>
            </a:pPr>
            <a:r>
              <a:rPr lang="en-GB" sz="2500" dirty="0"/>
              <a:t>Growing the community of practice to 10,000 schools by March 2020</a:t>
            </a:r>
          </a:p>
          <a:p>
            <a:pPr marL="285750" indent="-285750">
              <a:buFont typeface="Arial" panose="020B0604020202020204" pitchFamily="34" charset="0"/>
              <a:buChar char="•"/>
            </a:pPr>
            <a:r>
              <a:rPr lang="en-GB" sz="2500" i="1" dirty="0"/>
              <a:t>Knowledge exchange </a:t>
            </a:r>
            <a:r>
              <a:rPr lang="en-GB" sz="2500" dirty="0"/>
              <a:t>conferences for special/mainstream schools (one per year)</a:t>
            </a:r>
          </a:p>
          <a:p>
            <a:pPr marL="285750" indent="-285750">
              <a:buFont typeface="Arial" panose="020B0604020202020204" pitchFamily="34" charset="0"/>
              <a:buChar char="•"/>
            </a:pPr>
            <a:endParaRPr lang="en-GB" sz="2400" dirty="0"/>
          </a:p>
        </p:txBody>
      </p:sp>
      <p:cxnSp>
        <p:nvCxnSpPr>
          <p:cNvPr id="32" name="Straight Connector 31">
            <a:extLst>
              <a:ext uri="{FF2B5EF4-FFF2-40B4-BE49-F238E27FC236}">
                <a16:creationId xmlns:a16="http://schemas.microsoft.com/office/drawing/2014/main" id="{EA4E8A23-35EE-4A4A-9295-A4D5318E1096}"/>
              </a:ext>
            </a:extLst>
          </p:cNvPr>
          <p:cNvCxnSpPr>
            <a:cxnSpLocks/>
          </p:cNvCxnSpPr>
          <p:nvPr/>
        </p:nvCxnSpPr>
        <p:spPr>
          <a:xfrm flipV="1">
            <a:off x="593893" y="6003695"/>
            <a:ext cx="11280695" cy="6422"/>
          </a:xfrm>
          <a:prstGeom prst="line">
            <a:avLst/>
          </a:prstGeom>
        </p:spPr>
        <p:style>
          <a:lnRef idx="3">
            <a:schemeClr val="accent6"/>
          </a:lnRef>
          <a:fillRef idx="0">
            <a:schemeClr val="accent6"/>
          </a:fillRef>
          <a:effectRef idx="2">
            <a:schemeClr val="accent6"/>
          </a:effectRef>
          <a:fontRef idx="minor">
            <a:schemeClr val="tx1"/>
          </a:fontRef>
        </p:style>
      </p:cxnSp>
      <p:pic>
        <p:nvPicPr>
          <p:cNvPr id="31" name="Picture 30">
            <a:extLst>
              <a:ext uri="{FF2B5EF4-FFF2-40B4-BE49-F238E27FC236}">
                <a16:creationId xmlns:a16="http://schemas.microsoft.com/office/drawing/2014/main" id="{902C0845-08EE-47D6-8401-5E7607CFF976}"/>
              </a:ext>
            </a:extLst>
          </p:cNvPr>
          <p:cNvPicPr>
            <a:picLocks noChangeAspect="1"/>
          </p:cNvPicPr>
          <p:nvPr/>
        </p:nvPicPr>
        <p:blipFill>
          <a:blip r:embed="rId5"/>
          <a:stretch>
            <a:fillRect/>
          </a:stretch>
        </p:blipFill>
        <p:spPr>
          <a:xfrm>
            <a:off x="8617322" y="184054"/>
            <a:ext cx="1332816" cy="617530"/>
          </a:xfrm>
          <a:prstGeom prst="rect">
            <a:avLst/>
          </a:prstGeom>
        </p:spPr>
      </p:pic>
      <p:pic>
        <p:nvPicPr>
          <p:cNvPr id="10" name="Picture 9">
            <a:extLst>
              <a:ext uri="{FF2B5EF4-FFF2-40B4-BE49-F238E27FC236}">
                <a16:creationId xmlns:a16="http://schemas.microsoft.com/office/drawing/2014/main" id="{E69D602C-C6F6-4507-931B-5378B7B9644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074632" y="6094032"/>
            <a:ext cx="2727256" cy="504399"/>
          </a:xfrm>
          <a:prstGeom prst="rect">
            <a:avLst/>
          </a:prstGeom>
        </p:spPr>
      </p:pic>
      <p:pic>
        <p:nvPicPr>
          <p:cNvPr id="11" name="Picture 10">
            <a:extLst>
              <a:ext uri="{FF2B5EF4-FFF2-40B4-BE49-F238E27FC236}">
                <a16:creationId xmlns:a16="http://schemas.microsoft.com/office/drawing/2014/main" id="{5EEB973D-3BDA-4300-B2A8-3419492192D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869060" y="6121873"/>
            <a:ext cx="1770936" cy="604560"/>
          </a:xfrm>
          <a:prstGeom prst="rect">
            <a:avLst/>
          </a:prstGeom>
        </p:spPr>
      </p:pic>
      <p:pic>
        <p:nvPicPr>
          <p:cNvPr id="13" name="Picture 12">
            <a:extLst>
              <a:ext uri="{FF2B5EF4-FFF2-40B4-BE49-F238E27FC236}">
                <a16:creationId xmlns:a16="http://schemas.microsoft.com/office/drawing/2014/main" id="{75692DFC-1EB2-4184-A69A-3947DD2143F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89389" y="6103053"/>
            <a:ext cx="1053368" cy="623380"/>
          </a:xfrm>
          <a:prstGeom prst="rect">
            <a:avLst/>
          </a:prstGeom>
        </p:spPr>
      </p:pic>
    </p:spTree>
    <p:extLst>
      <p:ext uri="{BB962C8B-B14F-4D97-AF65-F5344CB8AC3E}">
        <p14:creationId xmlns:p14="http://schemas.microsoft.com/office/powerpoint/2010/main" val="10287476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337FC1A3-D87B-475B-80FF-80F7889344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36612" y="1488148"/>
            <a:ext cx="6688744" cy="4521968"/>
          </a:xfrm>
          <a:prstGeom prst="rect">
            <a:avLst/>
          </a:prstGeom>
        </p:spPr>
      </p:pic>
      <p:sp>
        <p:nvSpPr>
          <p:cNvPr id="2" name="Title 1">
            <a:extLst>
              <a:ext uri="{FF2B5EF4-FFF2-40B4-BE49-F238E27FC236}">
                <a16:creationId xmlns:a16="http://schemas.microsoft.com/office/drawing/2014/main" id="{B72371FD-D31C-43D4-BBC7-247667B8B91C}"/>
              </a:ext>
            </a:extLst>
          </p:cNvPr>
          <p:cNvSpPr>
            <a:spLocks noGrp="1"/>
          </p:cNvSpPr>
          <p:nvPr>
            <p:ph type="title"/>
          </p:nvPr>
        </p:nvSpPr>
        <p:spPr>
          <a:xfrm>
            <a:off x="401320" y="167918"/>
            <a:ext cx="8076209" cy="1058454"/>
          </a:xfrm>
        </p:spPr>
        <p:txBody>
          <a:bodyPr>
            <a:normAutofit fontScale="90000"/>
          </a:bodyPr>
          <a:lstStyle/>
          <a:p>
            <a:r>
              <a:rPr lang="en-GB" sz="3600" b="1" dirty="0">
                <a:solidFill>
                  <a:schemeClr val="accent6">
                    <a:lumMod val="75000"/>
                  </a:schemeClr>
                </a:solidFill>
              </a:rPr>
              <a:t>Aim 2: Equip schools to identify and meet their training needs in relation to SEND.</a:t>
            </a:r>
            <a:endParaRPr lang="en-GB" sz="8800" b="1" dirty="0">
              <a:solidFill>
                <a:schemeClr val="accent6">
                  <a:lumMod val="75000"/>
                </a:schemeClr>
              </a:solidFill>
            </a:endParaRPr>
          </a:p>
        </p:txBody>
      </p:sp>
      <p:pic>
        <p:nvPicPr>
          <p:cNvPr id="4" name="Picture 3" descr="nasen logo.jpg">
            <a:extLst>
              <a:ext uri="{FF2B5EF4-FFF2-40B4-BE49-F238E27FC236}">
                <a16:creationId xmlns:a16="http://schemas.microsoft.com/office/drawing/2014/main" id="{3C0F8714-06E3-42D4-93A1-2E828784787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89931" y="184054"/>
            <a:ext cx="1928971" cy="617531"/>
          </a:xfrm>
          <a:prstGeom prst="rect">
            <a:avLst/>
          </a:prstGeom>
        </p:spPr>
      </p:pic>
      <p:sp>
        <p:nvSpPr>
          <p:cNvPr id="30" name="TextBox 29">
            <a:extLst>
              <a:ext uri="{FF2B5EF4-FFF2-40B4-BE49-F238E27FC236}">
                <a16:creationId xmlns:a16="http://schemas.microsoft.com/office/drawing/2014/main" id="{76E4F933-2D4D-4D9C-A24C-6FA95EA66DBB}"/>
              </a:ext>
            </a:extLst>
          </p:cNvPr>
          <p:cNvSpPr txBox="1"/>
          <p:nvPr/>
        </p:nvSpPr>
        <p:spPr>
          <a:xfrm>
            <a:off x="439849" y="1538692"/>
            <a:ext cx="6486880" cy="2677656"/>
          </a:xfrm>
          <a:prstGeom prst="rect">
            <a:avLst/>
          </a:prstGeom>
          <a:noFill/>
        </p:spPr>
        <p:txBody>
          <a:bodyPr wrap="square" rtlCol="0">
            <a:spAutoFit/>
          </a:bodyPr>
          <a:lstStyle/>
          <a:p>
            <a:pPr marL="285750" indent="-285750">
              <a:buFont typeface="Arial" panose="020B0604020202020204" pitchFamily="34" charset="0"/>
              <a:buChar char="•"/>
            </a:pPr>
            <a:r>
              <a:rPr lang="en-GB" sz="2400" dirty="0"/>
              <a:t>Support for condition-specific organisations</a:t>
            </a:r>
          </a:p>
          <a:p>
            <a:pPr marL="285750" indent="-285750">
              <a:buFont typeface="Arial" panose="020B0604020202020204" pitchFamily="34" charset="0"/>
              <a:buChar char="•"/>
            </a:pPr>
            <a:r>
              <a:rPr lang="en-GB" sz="2400" dirty="0"/>
              <a:t>Development of a ‘menu of solutions’ on the </a:t>
            </a:r>
            <a:r>
              <a:rPr lang="en-GB" sz="2400" i="1" dirty="0"/>
              <a:t>SEND Gateway</a:t>
            </a:r>
            <a:endParaRPr lang="en-GB" sz="2400" dirty="0"/>
          </a:p>
          <a:p>
            <a:pPr marL="285750" indent="-285750">
              <a:buFont typeface="Arial" panose="020B0604020202020204" pitchFamily="34" charset="0"/>
              <a:buChar char="•"/>
            </a:pPr>
            <a:r>
              <a:rPr lang="en-GB" sz="2400" dirty="0"/>
              <a:t>Rolling out of </a:t>
            </a:r>
            <a:r>
              <a:rPr lang="en-GB" sz="2400" i="1" dirty="0"/>
              <a:t>SEND Governance Review Guide</a:t>
            </a:r>
            <a:endParaRPr lang="en-GB" sz="2400" dirty="0"/>
          </a:p>
          <a:p>
            <a:pPr marL="285750" indent="-285750">
              <a:buFont typeface="Arial" panose="020B0604020202020204" pitchFamily="34" charset="0"/>
              <a:buChar char="•"/>
            </a:pPr>
            <a:r>
              <a:rPr lang="en-GB" sz="2400" dirty="0"/>
              <a:t>Delivery of MAT-level SEND Reviews</a:t>
            </a:r>
          </a:p>
          <a:p>
            <a:pPr marL="285750" indent="-285750">
              <a:buFont typeface="Arial" panose="020B0604020202020204" pitchFamily="34" charset="0"/>
              <a:buChar char="•"/>
            </a:pPr>
            <a:r>
              <a:rPr lang="en-GB" sz="2400" dirty="0"/>
              <a:t>Testing of </a:t>
            </a:r>
            <a:r>
              <a:rPr lang="en-GB" sz="2400" i="1" dirty="0"/>
              <a:t>SEND Review</a:t>
            </a:r>
            <a:r>
              <a:rPr lang="en-GB" sz="2400" dirty="0"/>
              <a:t> in foundation stage and 6</a:t>
            </a:r>
            <a:r>
              <a:rPr lang="en-GB" sz="2400" baseline="30000" dirty="0"/>
              <a:t>th</a:t>
            </a:r>
            <a:r>
              <a:rPr lang="en-GB" sz="2400" dirty="0"/>
              <a:t> form settings</a:t>
            </a:r>
            <a:endParaRPr lang="en-GB" sz="2400" i="1" dirty="0"/>
          </a:p>
        </p:txBody>
      </p:sp>
      <p:cxnSp>
        <p:nvCxnSpPr>
          <p:cNvPr id="32" name="Straight Connector 31">
            <a:extLst>
              <a:ext uri="{FF2B5EF4-FFF2-40B4-BE49-F238E27FC236}">
                <a16:creationId xmlns:a16="http://schemas.microsoft.com/office/drawing/2014/main" id="{EA4E8A23-35EE-4A4A-9295-A4D5318E1096}"/>
              </a:ext>
            </a:extLst>
          </p:cNvPr>
          <p:cNvCxnSpPr/>
          <p:nvPr/>
        </p:nvCxnSpPr>
        <p:spPr>
          <a:xfrm>
            <a:off x="593893" y="6010117"/>
            <a:ext cx="10933853" cy="0"/>
          </a:xfrm>
          <a:prstGeom prst="line">
            <a:avLst/>
          </a:prstGeom>
        </p:spPr>
        <p:style>
          <a:lnRef idx="3">
            <a:schemeClr val="accent6"/>
          </a:lnRef>
          <a:fillRef idx="0">
            <a:schemeClr val="accent6"/>
          </a:fillRef>
          <a:effectRef idx="2">
            <a:schemeClr val="accent6"/>
          </a:effectRef>
          <a:fontRef idx="minor">
            <a:schemeClr val="tx1"/>
          </a:fontRef>
        </p:style>
      </p:cxnSp>
      <p:pic>
        <p:nvPicPr>
          <p:cNvPr id="31" name="Picture 30">
            <a:extLst>
              <a:ext uri="{FF2B5EF4-FFF2-40B4-BE49-F238E27FC236}">
                <a16:creationId xmlns:a16="http://schemas.microsoft.com/office/drawing/2014/main" id="{902C0845-08EE-47D6-8401-5E7607CFF976}"/>
              </a:ext>
            </a:extLst>
          </p:cNvPr>
          <p:cNvPicPr>
            <a:picLocks noChangeAspect="1"/>
          </p:cNvPicPr>
          <p:nvPr/>
        </p:nvPicPr>
        <p:blipFill>
          <a:blip r:embed="rId5"/>
          <a:stretch>
            <a:fillRect/>
          </a:stretch>
        </p:blipFill>
        <p:spPr>
          <a:xfrm>
            <a:off x="8617322" y="184054"/>
            <a:ext cx="1332816" cy="617530"/>
          </a:xfrm>
          <a:prstGeom prst="rect">
            <a:avLst/>
          </a:prstGeom>
        </p:spPr>
      </p:pic>
      <p:pic>
        <p:nvPicPr>
          <p:cNvPr id="10" name="Picture 9">
            <a:extLst>
              <a:ext uri="{FF2B5EF4-FFF2-40B4-BE49-F238E27FC236}">
                <a16:creationId xmlns:a16="http://schemas.microsoft.com/office/drawing/2014/main" id="{1A7E3DA6-6688-48B0-80D8-2711117042F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074632" y="6094032"/>
            <a:ext cx="2727256" cy="504399"/>
          </a:xfrm>
          <a:prstGeom prst="rect">
            <a:avLst/>
          </a:prstGeom>
        </p:spPr>
      </p:pic>
      <p:pic>
        <p:nvPicPr>
          <p:cNvPr id="12" name="Picture 11">
            <a:extLst>
              <a:ext uri="{FF2B5EF4-FFF2-40B4-BE49-F238E27FC236}">
                <a16:creationId xmlns:a16="http://schemas.microsoft.com/office/drawing/2014/main" id="{0E2ED382-9158-4B02-9D14-17367F7F9E7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869060" y="6121873"/>
            <a:ext cx="1770936" cy="604560"/>
          </a:xfrm>
          <a:prstGeom prst="rect">
            <a:avLst/>
          </a:prstGeom>
        </p:spPr>
      </p:pic>
      <p:pic>
        <p:nvPicPr>
          <p:cNvPr id="13" name="Picture 12">
            <a:extLst>
              <a:ext uri="{FF2B5EF4-FFF2-40B4-BE49-F238E27FC236}">
                <a16:creationId xmlns:a16="http://schemas.microsoft.com/office/drawing/2014/main" id="{A13F05F4-3202-4A27-BC7F-0EB0E1953C6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89389" y="6103053"/>
            <a:ext cx="1053368" cy="623380"/>
          </a:xfrm>
          <a:prstGeom prst="rect">
            <a:avLst/>
          </a:prstGeom>
        </p:spPr>
      </p:pic>
    </p:spTree>
    <p:extLst>
      <p:ext uri="{BB962C8B-B14F-4D97-AF65-F5344CB8AC3E}">
        <p14:creationId xmlns:p14="http://schemas.microsoft.com/office/powerpoint/2010/main" val="12791816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E8BAE0E2-061D-4243-BF62-8EC9969868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80838" y="711394"/>
            <a:ext cx="3531805" cy="5295123"/>
          </a:xfrm>
          <a:prstGeom prst="rect">
            <a:avLst/>
          </a:prstGeom>
        </p:spPr>
      </p:pic>
      <p:sp>
        <p:nvSpPr>
          <p:cNvPr id="2" name="Title 1">
            <a:extLst>
              <a:ext uri="{FF2B5EF4-FFF2-40B4-BE49-F238E27FC236}">
                <a16:creationId xmlns:a16="http://schemas.microsoft.com/office/drawing/2014/main" id="{B72371FD-D31C-43D4-BBC7-247667B8B91C}"/>
              </a:ext>
            </a:extLst>
          </p:cNvPr>
          <p:cNvSpPr>
            <a:spLocks noGrp="1"/>
          </p:cNvSpPr>
          <p:nvPr>
            <p:ph type="title"/>
          </p:nvPr>
        </p:nvSpPr>
        <p:spPr>
          <a:xfrm>
            <a:off x="376096" y="256953"/>
            <a:ext cx="8216002" cy="2512579"/>
          </a:xfrm>
        </p:spPr>
        <p:txBody>
          <a:bodyPr>
            <a:noAutofit/>
          </a:bodyPr>
          <a:lstStyle/>
          <a:p>
            <a:r>
              <a:rPr lang="en-GB" sz="2800" b="1" dirty="0">
                <a:solidFill>
                  <a:schemeClr val="accent6">
                    <a:lumMod val="75000"/>
                  </a:schemeClr>
                </a:solidFill>
              </a:rPr>
              <a:t>Aim 3: Build the skills of teachers working in mainstream and special schools and of SENCOs and teachers of classes of children and young people with sensory impairments by promoting best practice.</a:t>
            </a:r>
            <a:br>
              <a:rPr lang="en-GB" sz="2800" b="1" dirty="0">
                <a:solidFill>
                  <a:schemeClr val="accent6">
                    <a:lumMod val="75000"/>
                  </a:schemeClr>
                </a:solidFill>
              </a:rPr>
            </a:br>
            <a:br>
              <a:rPr lang="en-GB" sz="2800" b="1" dirty="0">
                <a:solidFill>
                  <a:schemeClr val="accent6">
                    <a:lumMod val="75000"/>
                  </a:schemeClr>
                </a:solidFill>
              </a:rPr>
            </a:br>
            <a:r>
              <a:rPr lang="en-GB" sz="2800" b="1" dirty="0">
                <a:solidFill>
                  <a:schemeClr val="accent6">
                    <a:lumMod val="75000"/>
                  </a:schemeClr>
                </a:solidFill>
              </a:rPr>
              <a:t>Aim 4: Identify and respond to any gaps in the training and resources available to schools.</a:t>
            </a:r>
            <a:endParaRPr lang="en-GB" sz="8000" b="1" dirty="0">
              <a:solidFill>
                <a:schemeClr val="accent6">
                  <a:lumMod val="75000"/>
                </a:schemeClr>
              </a:solidFill>
            </a:endParaRPr>
          </a:p>
        </p:txBody>
      </p:sp>
      <p:pic>
        <p:nvPicPr>
          <p:cNvPr id="4" name="Picture 3" descr="nasen logo.jpg">
            <a:extLst>
              <a:ext uri="{FF2B5EF4-FFF2-40B4-BE49-F238E27FC236}">
                <a16:creationId xmlns:a16="http://schemas.microsoft.com/office/drawing/2014/main" id="{3C0F8714-06E3-42D4-93A1-2E828784787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89931" y="184054"/>
            <a:ext cx="1928971" cy="617531"/>
          </a:xfrm>
          <a:prstGeom prst="rect">
            <a:avLst/>
          </a:prstGeom>
        </p:spPr>
      </p:pic>
      <p:sp>
        <p:nvSpPr>
          <p:cNvPr id="30" name="TextBox 29">
            <a:extLst>
              <a:ext uri="{FF2B5EF4-FFF2-40B4-BE49-F238E27FC236}">
                <a16:creationId xmlns:a16="http://schemas.microsoft.com/office/drawing/2014/main" id="{76E4F933-2D4D-4D9C-A24C-6FA95EA66DBB}"/>
              </a:ext>
            </a:extLst>
          </p:cNvPr>
          <p:cNvSpPr txBox="1"/>
          <p:nvPr/>
        </p:nvSpPr>
        <p:spPr>
          <a:xfrm>
            <a:off x="444907" y="3154213"/>
            <a:ext cx="8629725" cy="2677656"/>
          </a:xfrm>
          <a:prstGeom prst="rect">
            <a:avLst/>
          </a:prstGeom>
          <a:noFill/>
        </p:spPr>
        <p:txBody>
          <a:bodyPr wrap="square" rtlCol="0">
            <a:spAutoFit/>
          </a:bodyPr>
          <a:lstStyle/>
          <a:p>
            <a:pPr marL="285750" indent="-285750">
              <a:buFont typeface="Arial" panose="020B0604020202020204" pitchFamily="34" charset="0"/>
              <a:buChar char="•"/>
            </a:pPr>
            <a:r>
              <a:rPr lang="en-GB" sz="2400" dirty="0"/>
              <a:t>Review of learning outcomes for </a:t>
            </a:r>
            <a:r>
              <a:rPr lang="en-GB" sz="2400" i="1" dirty="0"/>
              <a:t>National SENCO Award</a:t>
            </a:r>
          </a:p>
          <a:p>
            <a:pPr marL="285750" indent="-285750">
              <a:buFont typeface="Arial" panose="020B0604020202020204" pitchFamily="34" charset="0"/>
              <a:buChar char="•"/>
            </a:pPr>
            <a:r>
              <a:rPr lang="en-GB" sz="2400" dirty="0"/>
              <a:t>Review of the mandatory qualifications for specialist impairments</a:t>
            </a:r>
          </a:p>
          <a:p>
            <a:pPr marL="285750" indent="-285750">
              <a:buFont typeface="Arial" panose="020B0604020202020204" pitchFamily="34" charset="0"/>
              <a:buChar char="•"/>
            </a:pPr>
            <a:r>
              <a:rPr lang="en-GB" sz="2400" dirty="0"/>
              <a:t>Creation of a SENCO induction pack</a:t>
            </a:r>
          </a:p>
          <a:p>
            <a:pPr marL="285750" indent="-285750">
              <a:buFont typeface="Arial" panose="020B0604020202020204" pitchFamily="34" charset="0"/>
              <a:buChar char="•"/>
            </a:pPr>
            <a:r>
              <a:rPr lang="en-GB" sz="2400" dirty="0"/>
              <a:t>Creation of a Headteacher’s Guide for appointing and managing an effective SENCO</a:t>
            </a:r>
          </a:p>
          <a:p>
            <a:pPr marL="285750" indent="-285750">
              <a:buFont typeface="Arial" panose="020B0604020202020204" pitchFamily="34" charset="0"/>
              <a:buChar char="•"/>
            </a:pPr>
            <a:r>
              <a:rPr lang="en-GB" sz="2400" dirty="0"/>
              <a:t>Support for condition-specific organisations</a:t>
            </a:r>
          </a:p>
          <a:p>
            <a:pPr marL="285750" indent="-285750">
              <a:buFont typeface="Arial" panose="020B0604020202020204" pitchFamily="34" charset="0"/>
              <a:buChar char="•"/>
            </a:pPr>
            <a:r>
              <a:rPr lang="en-GB" sz="2400" dirty="0"/>
              <a:t>Developing a new platform to host the </a:t>
            </a:r>
            <a:r>
              <a:rPr lang="en-GB" sz="2400" i="1" dirty="0"/>
              <a:t>SENCO Forum</a:t>
            </a:r>
          </a:p>
        </p:txBody>
      </p:sp>
      <p:cxnSp>
        <p:nvCxnSpPr>
          <p:cNvPr id="32" name="Straight Connector 31">
            <a:extLst>
              <a:ext uri="{FF2B5EF4-FFF2-40B4-BE49-F238E27FC236}">
                <a16:creationId xmlns:a16="http://schemas.microsoft.com/office/drawing/2014/main" id="{EA4E8A23-35EE-4A4A-9295-A4D5318E1096}"/>
              </a:ext>
            </a:extLst>
          </p:cNvPr>
          <p:cNvCxnSpPr/>
          <p:nvPr/>
        </p:nvCxnSpPr>
        <p:spPr>
          <a:xfrm>
            <a:off x="593893" y="6010117"/>
            <a:ext cx="10933853" cy="0"/>
          </a:xfrm>
          <a:prstGeom prst="line">
            <a:avLst/>
          </a:prstGeom>
        </p:spPr>
        <p:style>
          <a:lnRef idx="3">
            <a:schemeClr val="accent6"/>
          </a:lnRef>
          <a:fillRef idx="0">
            <a:schemeClr val="accent6"/>
          </a:fillRef>
          <a:effectRef idx="2">
            <a:schemeClr val="accent6"/>
          </a:effectRef>
          <a:fontRef idx="minor">
            <a:schemeClr val="tx1"/>
          </a:fontRef>
        </p:style>
      </p:cxnSp>
      <p:pic>
        <p:nvPicPr>
          <p:cNvPr id="31" name="Picture 30">
            <a:extLst>
              <a:ext uri="{FF2B5EF4-FFF2-40B4-BE49-F238E27FC236}">
                <a16:creationId xmlns:a16="http://schemas.microsoft.com/office/drawing/2014/main" id="{902C0845-08EE-47D6-8401-5E7607CFF976}"/>
              </a:ext>
            </a:extLst>
          </p:cNvPr>
          <p:cNvPicPr>
            <a:picLocks noChangeAspect="1"/>
          </p:cNvPicPr>
          <p:nvPr/>
        </p:nvPicPr>
        <p:blipFill>
          <a:blip r:embed="rId5"/>
          <a:stretch>
            <a:fillRect/>
          </a:stretch>
        </p:blipFill>
        <p:spPr>
          <a:xfrm>
            <a:off x="8617322" y="184054"/>
            <a:ext cx="1332816" cy="617530"/>
          </a:xfrm>
          <a:prstGeom prst="rect">
            <a:avLst/>
          </a:prstGeom>
        </p:spPr>
      </p:pic>
      <p:pic>
        <p:nvPicPr>
          <p:cNvPr id="10" name="Picture 9">
            <a:extLst>
              <a:ext uri="{FF2B5EF4-FFF2-40B4-BE49-F238E27FC236}">
                <a16:creationId xmlns:a16="http://schemas.microsoft.com/office/drawing/2014/main" id="{45D73AD1-C5C3-4741-B9E3-FE3A3EDB2FF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074632" y="6094032"/>
            <a:ext cx="2727256" cy="504399"/>
          </a:xfrm>
          <a:prstGeom prst="rect">
            <a:avLst/>
          </a:prstGeom>
        </p:spPr>
      </p:pic>
      <p:pic>
        <p:nvPicPr>
          <p:cNvPr id="12" name="Picture 11">
            <a:extLst>
              <a:ext uri="{FF2B5EF4-FFF2-40B4-BE49-F238E27FC236}">
                <a16:creationId xmlns:a16="http://schemas.microsoft.com/office/drawing/2014/main" id="{761A3366-2A4A-4D2E-9428-CBD6B7E0373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869060" y="6121873"/>
            <a:ext cx="1770936" cy="604560"/>
          </a:xfrm>
          <a:prstGeom prst="rect">
            <a:avLst/>
          </a:prstGeom>
        </p:spPr>
      </p:pic>
      <p:pic>
        <p:nvPicPr>
          <p:cNvPr id="13" name="Picture 12">
            <a:extLst>
              <a:ext uri="{FF2B5EF4-FFF2-40B4-BE49-F238E27FC236}">
                <a16:creationId xmlns:a16="http://schemas.microsoft.com/office/drawing/2014/main" id="{3F88B5FE-5DC2-446F-894B-09C0779917F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89389" y="6103053"/>
            <a:ext cx="1053368" cy="623380"/>
          </a:xfrm>
          <a:prstGeom prst="rect">
            <a:avLst/>
          </a:prstGeom>
        </p:spPr>
      </p:pic>
    </p:spTree>
    <p:extLst>
      <p:ext uri="{BB962C8B-B14F-4D97-AF65-F5344CB8AC3E}">
        <p14:creationId xmlns:p14="http://schemas.microsoft.com/office/powerpoint/2010/main" val="3150868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2371FD-D31C-43D4-BBC7-247667B8B91C}"/>
              </a:ext>
            </a:extLst>
          </p:cNvPr>
          <p:cNvSpPr>
            <a:spLocks noGrp="1"/>
          </p:cNvSpPr>
          <p:nvPr>
            <p:ph type="title"/>
          </p:nvPr>
        </p:nvSpPr>
        <p:spPr>
          <a:xfrm>
            <a:off x="46318" y="83188"/>
            <a:ext cx="8431211" cy="768183"/>
          </a:xfrm>
        </p:spPr>
        <p:txBody>
          <a:bodyPr>
            <a:noAutofit/>
          </a:bodyPr>
          <a:lstStyle/>
          <a:p>
            <a:r>
              <a:rPr lang="en-GB" sz="3600" b="1" dirty="0"/>
              <a:t>Team Structure: leadership and governance</a:t>
            </a:r>
          </a:p>
        </p:txBody>
      </p:sp>
      <p:pic>
        <p:nvPicPr>
          <p:cNvPr id="4" name="Picture 3" descr="nasen logo.jpg">
            <a:extLst>
              <a:ext uri="{FF2B5EF4-FFF2-40B4-BE49-F238E27FC236}">
                <a16:creationId xmlns:a16="http://schemas.microsoft.com/office/drawing/2014/main" id="{3C0F8714-06E3-42D4-93A1-2E828784787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89931" y="184054"/>
            <a:ext cx="1928971" cy="617531"/>
          </a:xfrm>
          <a:prstGeom prst="rect">
            <a:avLst/>
          </a:prstGeom>
        </p:spPr>
      </p:pic>
      <p:pic>
        <p:nvPicPr>
          <p:cNvPr id="31" name="Picture 30">
            <a:extLst>
              <a:ext uri="{FF2B5EF4-FFF2-40B4-BE49-F238E27FC236}">
                <a16:creationId xmlns:a16="http://schemas.microsoft.com/office/drawing/2014/main" id="{902C0845-08EE-47D6-8401-5E7607CFF976}"/>
              </a:ext>
            </a:extLst>
          </p:cNvPr>
          <p:cNvPicPr>
            <a:picLocks noChangeAspect="1"/>
          </p:cNvPicPr>
          <p:nvPr/>
        </p:nvPicPr>
        <p:blipFill>
          <a:blip r:embed="rId4"/>
          <a:stretch>
            <a:fillRect/>
          </a:stretch>
        </p:blipFill>
        <p:spPr>
          <a:xfrm>
            <a:off x="8617322" y="184054"/>
            <a:ext cx="1332816" cy="617530"/>
          </a:xfrm>
          <a:prstGeom prst="rect">
            <a:avLst/>
          </a:prstGeom>
        </p:spPr>
      </p:pic>
      <p:sp>
        <p:nvSpPr>
          <p:cNvPr id="3" name="TextBox 2">
            <a:extLst>
              <a:ext uri="{FF2B5EF4-FFF2-40B4-BE49-F238E27FC236}">
                <a16:creationId xmlns:a16="http://schemas.microsoft.com/office/drawing/2014/main" id="{5FF89EC1-9B30-4950-B279-CDD36DC96A2E}"/>
              </a:ext>
            </a:extLst>
          </p:cNvPr>
          <p:cNvSpPr txBox="1"/>
          <p:nvPr/>
        </p:nvSpPr>
        <p:spPr>
          <a:xfrm>
            <a:off x="3820636" y="1471017"/>
            <a:ext cx="1968649" cy="595610"/>
          </a:xfrm>
          <a:prstGeom prst="roundRect">
            <a:avLst>
              <a:gd name="adj" fmla="val 38967"/>
            </a:avLst>
          </a:prstGeom>
          <a:ln>
            <a:solidFill>
              <a:schemeClr val="accent6">
                <a:lumMod val="75000"/>
              </a:schemeClr>
            </a:solidFill>
          </a:ln>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pPr algn="ctr"/>
            <a:r>
              <a:rPr lang="en-GB" sz="2400" b="1" dirty="0">
                <a:solidFill>
                  <a:schemeClr val="tx1"/>
                </a:solidFill>
              </a:rPr>
              <a:t>Chair</a:t>
            </a:r>
          </a:p>
        </p:txBody>
      </p:sp>
      <p:sp>
        <p:nvSpPr>
          <p:cNvPr id="10" name="TextBox 9">
            <a:extLst>
              <a:ext uri="{FF2B5EF4-FFF2-40B4-BE49-F238E27FC236}">
                <a16:creationId xmlns:a16="http://schemas.microsoft.com/office/drawing/2014/main" id="{8585E1BB-21E8-453B-AB83-11C4101BBA88}"/>
              </a:ext>
            </a:extLst>
          </p:cNvPr>
          <p:cNvSpPr txBox="1"/>
          <p:nvPr/>
        </p:nvSpPr>
        <p:spPr>
          <a:xfrm>
            <a:off x="314159" y="3571693"/>
            <a:ext cx="3429896" cy="595610"/>
          </a:xfrm>
          <a:prstGeom prst="roundRect">
            <a:avLst>
              <a:gd name="adj" fmla="val 38967"/>
            </a:avLst>
          </a:prstGeom>
          <a:ln>
            <a:solidFill>
              <a:schemeClr val="accent6">
                <a:lumMod val="75000"/>
              </a:schemeClr>
            </a:solidFill>
          </a:ln>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pPr algn="ctr"/>
            <a:r>
              <a:rPr lang="en-GB" sz="2400" b="1" dirty="0">
                <a:solidFill>
                  <a:schemeClr val="tx1"/>
                </a:solidFill>
              </a:rPr>
              <a:t>National SEND Leader</a:t>
            </a:r>
          </a:p>
        </p:txBody>
      </p:sp>
      <p:sp>
        <p:nvSpPr>
          <p:cNvPr id="11" name="TextBox 10">
            <a:extLst>
              <a:ext uri="{FF2B5EF4-FFF2-40B4-BE49-F238E27FC236}">
                <a16:creationId xmlns:a16="http://schemas.microsoft.com/office/drawing/2014/main" id="{4F2EEE4C-1570-4304-864D-73B4D9B67FEB}"/>
              </a:ext>
            </a:extLst>
          </p:cNvPr>
          <p:cNvSpPr txBox="1"/>
          <p:nvPr/>
        </p:nvSpPr>
        <p:spPr>
          <a:xfrm>
            <a:off x="8447946" y="3571693"/>
            <a:ext cx="3429896" cy="595610"/>
          </a:xfrm>
          <a:prstGeom prst="roundRect">
            <a:avLst>
              <a:gd name="adj" fmla="val 38967"/>
            </a:avLst>
          </a:prstGeom>
          <a:ln>
            <a:solidFill>
              <a:schemeClr val="accent6">
                <a:lumMod val="75000"/>
              </a:schemeClr>
            </a:solidFill>
          </a:ln>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pPr algn="ctr"/>
            <a:r>
              <a:rPr lang="en-GB" sz="2400" b="1" dirty="0">
                <a:solidFill>
                  <a:schemeClr val="tx1"/>
                </a:solidFill>
              </a:rPr>
              <a:t>National SEND Leader</a:t>
            </a:r>
          </a:p>
        </p:txBody>
      </p:sp>
      <p:sp>
        <p:nvSpPr>
          <p:cNvPr id="12" name="TextBox 11">
            <a:extLst>
              <a:ext uri="{FF2B5EF4-FFF2-40B4-BE49-F238E27FC236}">
                <a16:creationId xmlns:a16="http://schemas.microsoft.com/office/drawing/2014/main" id="{F15358DE-AE89-4EA2-AAE6-FCF604CF75C2}"/>
              </a:ext>
            </a:extLst>
          </p:cNvPr>
          <p:cNvSpPr txBox="1"/>
          <p:nvPr/>
        </p:nvSpPr>
        <p:spPr>
          <a:xfrm>
            <a:off x="4284573" y="3571693"/>
            <a:ext cx="3429896" cy="595610"/>
          </a:xfrm>
          <a:prstGeom prst="roundRect">
            <a:avLst>
              <a:gd name="adj" fmla="val 38967"/>
            </a:avLst>
          </a:prstGeom>
          <a:ln>
            <a:solidFill>
              <a:schemeClr val="accent6">
                <a:lumMod val="75000"/>
              </a:schemeClr>
            </a:solidFill>
          </a:ln>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pPr algn="ctr"/>
            <a:r>
              <a:rPr lang="en-GB" sz="2400" b="1" dirty="0">
                <a:solidFill>
                  <a:schemeClr val="tx1"/>
                </a:solidFill>
              </a:rPr>
              <a:t>National Director</a:t>
            </a:r>
          </a:p>
        </p:txBody>
      </p:sp>
      <p:sp>
        <p:nvSpPr>
          <p:cNvPr id="13" name="TextBox 12">
            <a:extLst>
              <a:ext uri="{FF2B5EF4-FFF2-40B4-BE49-F238E27FC236}">
                <a16:creationId xmlns:a16="http://schemas.microsoft.com/office/drawing/2014/main" id="{93BFA3F6-ECE9-47B6-A7B9-85B7DFBFEA70}"/>
              </a:ext>
            </a:extLst>
          </p:cNvPr>
          <p:cNvSpPr txBox="1"/>
          <p:nvPr/>
        </p:nvSpPr>
        <p:spPr>
          <a:xfrm>
            <a:off x="387182" y="6054962"/>
            <a:ext cx="3356873" cy="754440"/>
          </a:xfrm>
          <a:prstGeom prst="roundRect">
            <a:avLst>
              <a:gd name="adj" fmla="val 23995"/>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1600" b="1" dirty="0">
                <a:solidFill>
                  <a:schemeClr val="tx1"/>
                </a:solidFill>
              </a:rPr>
              <a:t>4 Regional SEND Leaders</a:t>
            </a:r>
          </a:p>
          <a:p>
            <a:pPr algn="ctr"/>
            <a:r>
              <a:rPr lang="en-GB" sz="1600" b="1" dirty="0">
                <a:solidFill>
                  <a:schemeClr val="tx1"/>
                </a:solidFill>
              </a:rPr>
              <a:t>4 Deputy Regional SEND Leaders</a:t>
            </a:r>
            <a:endParaRPr lang="en-GB" sz="2400" b="1" dirty="0">
              <a:solidFill>
                <a:schemeClr val="tx1"/>
              </a:solidFill>
            </a:endParaRPr>
          </a:p>
        </p:txBody>
      </p:sp>
      <p:sp>
        <p:nvSpPr>
          <p:cNvPr id="16" name="TextBox 15">
            <a:extLst>
              <a:ext uri="{FF2B5EF4-FFF2-40B4-BE49-F238E27FC236}">
                <a16:creationId xmlns:a16="http://schemas.microsoft.com/office/drawing/2014/main" id="{E15ACFB1-5671-44E2-8C8A-D38E6E8037B1}"/>
              </a:ext>
            </a:extLst>
          </p:cNvPr>
          <p:cNvSpPr txBox="1"/>
          <p:nvPr/>
        </p:nvSpPr>
        <p:spPr>
          <a:xfrm>
            <a:off x="8445015" y="6057119"/>
            <a:ext cx="3356873" cy="754440"/>
          </a:xfrm>
          <a:prstGeom prst="roundRect">
            <a:avLst>
              <a:gd name="adj" fmla="val 23995"/>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1600" b="1" dirty="0">
                <a:solidFill>
                  <a:schemeClr val="tx1"/>
                </a:solidFill>
              </a:rPr>
              <a:t>4 Regional SEND Leaders</a:t>
            </a:r>
          </a:p>
          <a:p>
            <a:pPr algn="ctr"/>
            <a:r>
              <a:rPr lang="en-GB" sz="1600" b="1" dirty="0">
                <a:solidFill>
                  <a:schemeClr val="tx1"/>
                </a:solidFill>
              </a:rPr>
              <a:t>4 Deputy Regional SEND Leaders</a:t>
            </a:r>
            <a:endParaRPr lang="en-GB" sz="2400" b="1" dirty="0">
              <a:solidFill>
                <a:schemeClr val="tx1"/>
              </a:solidFill>
            </a:endParaRPr>
          </a:p>
        </p:txBody>
      </p:sp>
      <p:sp>
        <p:nvSpPr>
          <p:cNvPr id="17" name="TextBox 16">
            <a:extLst>
              <a:ext uri="{FF2B5EF4-FFF2-40B4-BE49-F238E27FC236}">
                <a16:creationId xmlns:a16="http://schemas.microsoft.com/office/drawing/2014/main" id="{D5F1DE20-0A8A-4294-8FF6-FE22EB077F17}"/>
              </a:ext>
            </a:extLst>
          </p:cNvPr>
          <p:cNvSpPr txBox="1"/>
          <p:nvPr/>
        </p:nvSpPr>
        <p:spPr>
          <a:xfrm>
            <a:off x="4284573" y="6054962"/>
            <a:ext cx="3429896" cy="658297"/>
          </a:xfrm>
          <a:prstGeom prst="roundRect">
            <a:avLst>
              <a:gd name="adj" fmla="val 19863"/>
            </a:avLst>
          </a:prstGeom>
          <a:ln>
            <a:solidFill>
              <a:schemeClr val="accent6">
                <a:lumMod val="75000"/>
              </a:schemeClr>
            </a:solidFill>
          </a:ln>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pPr algn="ctr"/>
            <a:endParaRPr lang="en-GB" sz="400" b="1" dirty="0">
              <a:solidFill>
                <a:schemeClr val="tx1"/>
              </a:solidFill>
            </a:endParaRPr>
          </a:p>
          <a:p>
            <a:pPr algn="ctr"/>
            <a:r>
              <a:rPr lang="en-GB" sz="2400" b="1" dirty="0">
                <a:solidFill>
                  <a:schemeClr val="tx1"/>
                </a:solidFill>
              </a:rPr>
              <a:t>Central Team</a:t>
            </a:r>
          </a:p>
          <a:p>
            <a:pPr algn="ctr"/>
            <a:endParaRPr lang="en-GB" sz="400" b="1" dirty="0">
              <a:solidFill>
                <a:schemeClr val="tx1"/>
              </a:solidFill>
            </a:endParaRPr>
          </a:p>
        </p:txBody>
      </p:sp>
      <p:pic>
        <p:nvPicPr>
          <p:cNvPr id="18" name="Picture 17">
            <a:extLst>
              <a:ext uri="{FF2B5EF4-FFF2-40B4-BE49-F238E27FC236}">
                <a16:creationId xmlns:a16="http://schemas.microsoft.com/office/drawing/2014/main" id="{EEE45975-EA37-4869-9D8A-141A8B0335D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45670" t="689" r="9185" b="27854"/>
          <a:stretch/>
        </p:blipFill>
        <p:spPr>
          <a:xfrm>
            <a:off x="4224301" y="1948614"/>
            <a:ext cx="1161317" cy="122546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Picture 8">
            <a:extLst>
              <a:ext uri="{FF2B5EF4-FFF2-40B4-BE49-F238E27FC236}">
                <a16:creationId xmlns:a16="http://schemas.microsoft.com/office/drawing/2014/main" id="{218FE2A2-FF43-4DB0-9927-01BBB7A27F80}"/>
              </a:ext>
            </a:extLst>
          </p:cNvPr>
          <p:cNvPicPr>
            <a:picLocks noChangeAspect="1"/>
          </p:cNvPicPr>
          <p:nvPr/>
        </p:nvPicPr>
        <p:blipFill rotWithShape="1">
          <a:blip r:embed="rId6">
            <a:extLst>
              <a:ext uri="{28A0092B-C50C-407E-A947-70E740481C1C}">
                <a14:useLocalDpi xmlns:a14="http://schemas.microsoft.com/office/drawing/2010/main" val="0"/>
              </a:ext>
            </a:extLst>
          </a:blip>
          <a:srcRect l="8639" r="4404" b="27143"/>
          <a:stretch/>
        </p:blipFill>
        <p:spPr>
          <a:xfrm>
            <a:off x="5398203" y="4126744"/>
            <a:ext cx="1325227" cy="148046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2" name="Picture 21">
            <a:extLst>
              <a:ext uri="{FF2B5EF4-FFF2-40B4-BE49-F238E27FC236}">
                <a16:creationId xmlns:a16="http://schemas.microsoft.com/office/drawing/2014/main" id="{6E6FD786-883E-473E-9C6A-3A06B5900A6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412652" y="4068178"/>
            <a:ext cx="1421597" cy="142159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0" name="Picture 19">
            <a:extLst>
              <a:ext uri="{FF2B5EF4-FFF2-40B4-BE49-F238E27FC236}">
                <a16:creationId xmlns:a16="http://schemas.microsoft.com/office/drawing/2014/main" id="{C088785E-90D1-446A-A9F3-28624B211EEF}"/>
              </a:ext>
            </a:extLst>
          </p:cNvPr>
          <p:cNvPicPr>
            <a:picLocks noChangeAspect="1"/>
          </p:cNvPicPr>
          <p:nvPr/>
        </p:nvPicPr>
        <p:blipFill rotWithShape="1">
          <a:blip r:embed="rId8">
            <a:extLst>
              <a:ext uri="{28A0092B-C50C-407E-A947-70E740481C1C}">
                <a14:useLocalDpi xmlns:a14="http://schemas.microsoft.com/office/drawing/2010/main" val="0"/>
              </a:ext>
            </a:extLst>
          </a:blip>
          <a:srcRect l="18801" t="3170" r="14229" b="26020"/>
          <a:stretch/>
        </p:blipFill>
        <p:spPr>
          <a:xfrm>
            <a:off x="1401500" y="4068178"/>
            <a:ext cx="1328236" cy="140440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1" name="TextBox 20">
            <a:extLst>
              <a:ext uri="{FF2B5EF4-FFF2-40B4-BE49-F238E27FC236}">
                <a16:creationId xmlns:a16="http://schemas.microsoft.com/office/drawing/2014/main" id="{845476D9-760D-42AF-9BAD-371D98A812E3}"/>
              </a:ext>
            </a:extLst>
          </p:cNvPr>
          <p:cNvSpPr txBox="1"/>
          <p:nvPr/>
        </p:nvSpPr>
        <p:spPr>
          <a:xfrm>
            <a:off x="3164417" y="3181413"/>
            <a:ext cx="3281082" cy="369332"/>
          </a:xfrm>
          <a:prstGeom prst="rect">
            <a:avLst/>
          </a:prstGeom>
          <a:noFill/>
        </p:spPr>
        <p:txBody>
          <a:bodyPr wrap="square" rtlCol="0">
            <a:spAutoFit/>
          </a:bodyPr>
          <a:lstStyle/>
          <a:p>
            <a:pPr algn="ctr"/>
            <a:r>
              <a:rPr lang="en-GB" b="1" dirty="0">
                <a:solidFill>
                  <a:schemeClr val="accent6">
                    <a:lumMod val="75000"/>
                  </a:schemeClr>
                </a:solidFill>
              </a:rPr>
              <a:t>Dr Adam Boddison</a:t>
            </a:r>
          </a:p>
        </p:txBody>
      </p:sp>
      <p:sp>
        <p:nvSpPr>
          <p:cNvPr id="26" name="TextBox 25">
            <a:extLst>
              <a:ext uri="{FF2B5EF4-FFF2-40B4-BE49-F238E27FC236}">
                <a16:creationId xmlns:a16="http://schemas.microsoft.com/office/drawing/2014/main" id="{DC1873A5-AB48-4AAA-AA4A-D729C327930C}"/>
              </a:ext>
            </a:extLst>
          </p:cNvPr>
          <p:cNvSpPr txBox="1"/>
          <p:nvPr/>
        </p:nvSpPr>
        <p:spPr>
          <a:xfrm>
            <a:off x="425077" y="5551581"/>
            <a:ext cx="3281082" cy="369332"/>
          </a:xfrm>
          <a:prstGeom prst="rect">
            <a:avLst/>
          </a:prstGeom>
          <a:noFill/>
        </p:spPr>
        <p:txBody>
          <a:bodyPr wrap="square" rtlCol="0">
            <a:spAutoFit/>
          </a:bodyPr>
          <a:lstStyle/>
          <a:p>
            <a:pPr algn="ctr"/>
            <a:r>
              <a:rPr lang="en-GB" b="1" dirty="0">
                <a:solidFill>
                  <a:schemeClr val="accent6">
                    <a:lumMod val="75000"/>
                  </a:schemeClr>
                </a:solidFill>
              </a:rPr>
              <a:t>Malcolm Reeve</a:t>
            </a:r>
          </a:p>
        </p:txBody>
      </p:sp>
      <p:sp>
        <p:nvSpPr>
          <p:cNvPr id="27" name="TextBox 26">
            <a:extLst>
              <a:ext uri="{FF2B5EF4-FFF2-40B4-BE49-F238E27FC236}">
                <a16:creationId xmlns:a16="http://schemas.microsoft.com/office/drawing/2014/main" id="{61E3E6B6-DD7B-47FB-815B-F850076D7396}"/>
              </a:ext>
            </a:extLst>
          </p:cNvPr>
          <p:cNvSpPr txBox="1"/>
          <p:nvPr/>
        </p:nvSpPr>
        <p:spPr>
          <a:xfrm>
            <a:off x="8445015" y="5551581"/>
            <a:ext cx="3281082" cy="369332"/>
          </a:xfrm>
          <a:prstGeom prst="rect">
            <a:avLst/>
          </a:prstGeom>
          <a:noFill/>
        </p:spPr>
        <p:txBody>
          <a:bodyPr wrap="square" rtlCol="0">
            <a:spAutoFit/>
          </a:bodyPr>
          <a:lstStyle/>
          <a:p>
            <a:pPr algn="ctr"/>
            <a:r>
              <a:rPr lang="en-GB" b="1" dirty="0">
                <a:solidFill>
                  <a:schemeClr val="accent6">
                    <a:lumMod val="75000"/>
                  </a:schemeClr>
                </a:solidFill>
              </a:rPr>
              <a:t>Simon Knight</a:t>
            </a:r>
          </a:p>
        </p:txBody>
      </p:sp>
      <p:sp>
        <p:nvSpPr>
          <p:cNvPr id="28" name="TextBox 27">
            <a:extLst>
              <a:ext uri="{FF2B5EF4-FFF2-40B4-BE49-F238E27FC236}">
                <a16:creationId xmlns:a16="http://schemas.microsoft.com/office/drawing/2014/main" id="{97521588-3661-4825-9972-1443BAC8EA41}"/>
              </a:ext>
            </a:extLst>
          </p:cNvPr>
          <p:cNvSpPr txBox="1"/>
          <p:nvPr/>
        </p:nvSpPr>
        <p:spPr>
          <a:xfrm>
            <a:off x="4420275" y="5646418"/>
            <a:ext cx="3281082" cy="369332"/>
          </a:xfrm>
          <a:prstGeom prst="rect">
            <a:avLst/>
          </a:prstGeom>
          <a:noFill/>
        </p:spPr>
        <p:txBody>
          <a:bodyPr wrap="square" rtlCol="0">
            <a:spAutoFit/>
          </a:bodyPr>
          <a:lstStyle/>
          <a:p>
            <a:pPr algn="ctr"/>
            <a:r>
              <a:rPr lang="en-GB" b="1" dirty="0">
                <a:solidFill>
                  <a:schemeClr val="accent6">
                    <a:lumMod val="75000"/>
                  </a:schemeClr>
                </a:solidFill>
              </a:rPr>
              <a:t>Anne Heavey</a:t>
            </a:r>
          </a:p>
        </p:txBody>
      </p:sp>
      <p:sp>
        <p:nvSpPr>
          <p:cNvPr id="29" name="TextBox 28">
            <a:extLst>
              <a:ext uri="{FF2B5EF4-FFF2-40B4-BE49-F238E27FC236}">
                <a16:creationId xmlns:a16="http://schemas.microsoft.com/office/drawing/2014/main" id="{CAED4D83-B192-4697-B945-F052FE31F6B8}"/>
              </a:ext>
            </a:extLst>
          </p:cNvPr>
          <p:cNvSpPr txBox="1"/>
          <p:nvPr/>
        </p:nvSpPr>
        <p:spPr>
          <a:xfrm>
            <a:off x="314160" y="837365"/>
            <a:ext cx="11557696" cy="595610"/>
          </a:xfrm>
          <a:prstGeom prst="roundRect">
            <a:avLst>
              <a:gd name="adj" fmla="val 38967"/>
            </a:avLst>
          </a:prstGeom>
          <a:solidFill>
            <a:schemeClr val="accent1">
              <a:lumMod val="20000"/>
              <a:lumOff val="80000"/>
            </a:schemeClr>
          </a:solidFill>
          <a:ln>
            <a:solidFill>
              <a:schemeClr val="accent6">
                <a:lumMod val="75000"/>
              </a:schemeClr>
            </a:solidFill>
          </a:ln>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pPr algn="ctr"/>
            <a:r>
              <a:rPr lang="en-GB" sz="2400" b="1" dirty="0">
                <a:solidFill>
                  <a:schemeClr val="tx1"/>
                </a:solidFill>
              </a:rPr>
              <a:t>Whole School SEND Programme Board (SEND Schools’ Workforce Contract)</a:t>
            </a:r>
          </a:p>
        </p:txBody>
      </p:sp>
      <p:sp>
        <p:nvSpPr>
          <p:cNvPr id="33" name="TextBox 32">
            <a:extLst>
              <a:ext uri="{FF2B5EF4-FFF2-40B4-BE49-F238E27FC236}">
                <a16:creationId xmlns:a16="http://schemas.microsoft.com/office/drawing/2014/main" id="{F763BCE0-9209-42CB-9F44-72AB4F504A41}"/>
              </a:ext>
            </a:extLst>
          </p:cNvPr>
          <p:cNvSpPr txBox="1"/>
          <p:nvPr/>
        </p:nvSpPr>
        <p:spPr>
          <a:xfrm>
            <a:off x="6016097" y="1471017"/>
            <a:ext cx="2563353" cy="595610"/>
          </a:xfrm>
          <a:prstGeom prst="roundRect">
            <a:avLst>
              <a:gd name="adj" fmla="val 38967"/>
            </a:avLst>
          </a:prstGeom>
          <a:ln>
            <a:solidFill>
              <a:schemeClr val="accent6">
                <a:lumMod val="75000"/>
              </a:schemeClr>
            </a:solidFill>
          </a:ln>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pPr algn="ctr"/>
            <a:r>
              <a:rPr lang="en-GB" sz="2400" b="1" dirty="0">
                <a:solidFill>
                  <a:schemeClr val="tx1"/>
                </a:solidFill>
              </a:rPr>
              <a:t>Strategic Partner</a:t>
            </a:r>
          </a:p>
        </p:txBody>
      </p:sp>
      <p:pic>
        <p:nvPicPr>
          <p:cNvPr id="23" name="Picture 22">
            <a:extLst>
              <a:ext uri="{FF2B5EF4-FFF2-40B4-BE49-F238E27FC236}">
                <a16:creationId xmlns:a16="http://schemas.microsoft.com/office/drawing/2014/main" id="{D8F67191-9787-4C98-97FA-470173B37B39}"/>
              </a:ext>
            </a:extLst>
          </p:cNvPr>
          <p:cNvPicPr>
            <a:picLocks noChangeAspect="1"/>
          </p:cNvPicPr>
          <p:nvPr/>
        </p:nvPicPr>
        <p:blipFill>
          <a:blip r:embed="rId9"/>
          <a:stretch>
            <a:fillRect/>
          </a:stretch>
        </p:blipFill>
        <p:spPr>
          <a:xfrm>
            <a:off x="6672311" y="1948614"/>
            <a:ext cx="1259499" cy="127160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4" name="TextBox 33">
            <a:extLst>
              <a:ext uri="{FF2B5EF4-FFF2-40B4-BE49-F238E27FC236}">
                <a16:creationId xmlns:a16="http://schemas.microsoft.com/office/drawing/2014/main" id="{D4E0C124-5FAF-4903-8C71-42BD7A568F21}"/>
              </a:ext>
            </a:extLst>
          </p:cNvPr>
          <p:cNvSpPr txBox="1"/>
          <p:nvPr/>
        </p:nvSpPr>
        <p:spPr>
          <a:xfrm>
            <a:off x="5678112" y="3204722"/>
            <a:ext cx="3281082" cy="369332"/>
          </a:xfrm>
          <a:prstGeom prst="rect">
            <a:avLst/>
          </a:prstGeom>
          <a:noFill/>
        </p:spPr>
        <p:txBody>
          <a:bodyPr wrap="square" rtlCol="0">
            <a:spAutoFit/>
          </a:bodyPr>
          <a:lstStyle/>
          <a:p>
            <a:pPr algn="ctr"/>
            <a:r>
              <a:rPr lang="en-GB" b="1" dirty="0">
                <a:solidFill>
                  <a:schemeClr val="accent6">
                    <a:lumMod val="75000"/>
                  </a:schemeClr>
                </a:solidFill>
              </a:rPr>
              <a:t>Gill Brackenbury</a:t>
            </a:r>
          </a:p>
        </p:txBody>
      </p:sp>
    </p:spTree>
    <p:extLst>
      <p:ext uri="{BB962C8B-B14F-4D97-AF65-F5344CB8AC3E}">
        <p14:creationId xmlns:p14="http://schemas.microsoft.com/office/powerpoint/2010/main" val="31821385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1566</TotalTime>
  <Words>684</Words>
  <Application>Microsoft Office PowerPoint</Application>
  <PresentationFormat>Widescreen</PresentationFormat>
  <Paragraphs>80</Paragraphs>
  <Slides>7</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Whole School SEND Consortium</vt:lpstr>
      <vt:lpstr>SEND Schools’ Workforce Contract</vt:lpstr>
      <vt:lpstr>Aim 1: Drive education institutions to prioritise SEND within their CPD and school improvement plans including facilitating greater links between mainstream and special schools.</vt:lpstr>
      <vt:lpstr>Aim 1: Drive education institutions to prioritise SEND within their CPD and school improvement plans including facilitating greater links between mainstream and special schools.</vt:lpstr>
      <vt:lpstr>Aim 2: Equip schools to identify and meet their training needs in relation to SEND.</vt:lpstr>
      <vt:lpstr>Aim 3: Build the skills of teachers working in mainstream and special schools and of SENCOs and teachers of classes of children and young people with sensory impairments by promoting best practice.  Aim 4: Identify and respond to any gaps in the training and resources available to schools.</vt:lpstr>
      <vt:lpstr>Team Structure: leadership and governance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Whole School SEND Consortium</dc:title>
  <dc:creator>Adam Boddison</dc:creator>
  <cp:lastModifiedBy>Adam Boddison</cp:lastModifiedBy>
  <cp:revision>51</cp:revision>
  <dcterms:created xsi:type="dcterms:W3CDTF">2018-05-27T22:53:42Z</dcterms:created>
  <dcterms:modified xsi:type="dcterms:W3CDTF">2018-06-04T23:04:02Z</dcterms:modified>
</cp:coreProperties>
</file>