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93" r:id="rId2"/>
    <p:sldId id="334" r:id="rId3"/>
    <p:sldId id="267" r:id="rId4"/>
    <p:sldId id="348" r:id="rId5"/>
    <p:sldId id="269" r:id="rId6"/>
    <p:sldId id="335" r:id="rId7"/>
    <p:sldId id="347" r:id="rId8"/>
    <p:sldId id="336" r:id="rId9"/>
    <p:sldId id="350" r:id="rId10"/>
    <p:sldId id="339" r:id="rId11"/>
    <p:sldId id="346" r:id="rId12"/>
  </p:sldIdLst>
  <p:sldSz cx="12192000" cy="68580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AITE, Tabitha" initials="WT" lastIdx="0" clrIdx="0">
    <p:extLst>
      <p:ext uri="{19B8F6BF-5375-455C-9EA6-DF929625EA0E}">
        <p15:presenceInfo xmlns:p15="http://schemas.microsoft.com/office/powerpoint/2012/main" userId="S-1-5-21-1993962763-1659004503-1801674531-32177" providerId="AD"/>
      </p:ext>
    </p:extLst>
  </p:cmAuthor>
  <p:cmAuthor id="2" name="SASS, Emma" initials="SE" lastIdx="8" clrIdx="1">
    <p:extLst>
      <p:ext uri="{19B8F6BF-5375-455C-9EA6-DF929625EA0E}">
        <p15:presenceInfo xmlns:p15="http://schemas.microsoft.com/office/powerpoint/2012/main" userId="S-1-5-21-1993962763-1659004503-1801674531-6728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6119" autoAdjust="0"/>
  </p:normalViewPr>
  <p:slideViewPr>
    <p:cSldViewPr snapToGrid="0">
      <p:cViewPr varScale="1">
        <p:scale>
          <a:sx n="87" d="100"/>
          <a:sy n="87" d="100"/>
        </p:scale>
        <p:origin x="1224" y="84"/>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3" d="100"/>
          <a:sy n="63" d="100"/>
        </p:scale>
        <p:origin x="2715" y="6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rtlCol="0"/>
          <a:lstStyle>
            <a:lvl1pPr algn="r">
              <a:defRPr sz="1200"/>
            </a:lvl1pPr>
          </a:lstStyle>
          <a:p>
            <a:fld id="{8E0BB90E-FA5F-4DBB-987D-A97F7A7AB331}" type="datetimeFigureOut">
              <a:rPr lang="en-GB" smtClean="0"/>
              <a:t>06/06/2018</a:t>
            </a:fld>
            <a:endParaRPr lang="en-GB" dirty="0"/>
          </a:p>
        </p:txBody>
      </p:sp>
      <p:sp>
        <p:nvSpPr>
          <p:cNvPr id="4" name="Slide Image Placeholder 3"/>
          <p:cNvSpPr>
            <a:spLocks noGrp="1" noRot="1" noChangeAspect="1"/>
          </p:cNvSpPr>
          <p:nvPr>
            <p:ph type="sldImg" idx="2"/>
          </p:nvPr>
        </p:nvSpPr>
        <p:spPr>
          <a:xfrm>
            <a:off x="420688" y="1243013"/>
            <a:ext cx="5964237" cy="33559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rtlCol="0" anchor="b"/>
          <a:lstStyle>
            <a:lvl1pPr algn="r">
              <a:defRPr sz="1200"/>
            </a:lvl1pPr>
          </a:lstStyle>
          <a:p>
            <a:fld id="{7A478B4F-B462-4321-9588-A454E3FCBFD8}" type="slidenum">
              <a:rPr lang="en-GB" smtClean="0"/>
              <a:t>‹#›</a:t>
            </a:fld>
            <a:endParaRPr lang="en-GB" dirty="0"/>
          </a:p>
        </p:txBody>
      </p:sp>
    </p:spTree>
    <p:extLst>
      <p:ext uri="{BB962C8B-B14F-4D97-AF65-F5344CB8AC3E}">
        <p14:creationId xmlns:p14="http://schemas.microsoft.com/office/powerpoint/2010/main" val="3859165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p:sp>
      <p:sp>
        <p:nvSpPr>
          <p:cNvPr id="21507" name="Slide Number Placeholder 3"/>
          <p:cNvSpPr txBox="1">
            <a:spLocks noGrp="1"/>
          </p:cNvSpPr>
          <p:nvPr/>
        </p:nvSpPr>
        <p:spPr bwMode="auto">
          <a:xfrm>
            <a:off x="3825008" y="10270393"/>
            <a:ext cx="2927044" cy="54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66" tIns="46133" rIns="92266" bIns="46133" anchor="b"/>
          <a:lstStyle>
            <a:lvl1pPr>
              <a:defRPr sz="1200">
                <a:solidFill>
                  <a:srgbClr val="000000"/>
                </a:solidFill>
                <a:latin typeface="Helvetica" charset="0"/>
                <a:ea typeface="MS PGothic" pitchFamily="34" charset="-128"/>
                <a:sym typeface="Helvetica" charset="0"/>
              </a:defRPr>
            </a:lvl1pPr>
            <a:lvl2pPr marL="742950" indent="-285750">
              <a:defRPr sz="1200">
                <a:solidFill>
                  <a:srgbClr val="000000"/>
                </a:solidFill>
                <a:latin typeface="Helvetica" charset="0"/>
                <a:ea typeface="MS PGothic" pitchFamily="34" charset="-128"/>
                <a:sym typeface="Helvetica" charset="0"/>
              </a:defRPr>
            </a:lvl2pPr>
            <a:lvl3pPr marL="1143000" indent="-228600">
              <a:defRPr sz="1200">
                <a:solidFill>
                  <a:srgbClr val="000000"/>
                </a:solidFill>
                <a:latin typeface="Helvetica" charset="0"/>
                <a:ea typeface="MS PGothic" pitchFamily="34" charset="-128"/>
                <a:sym typeface="Helvetica" charset="0"/>
              </a:defRPr>
            </a:lvl3pPr>
            <a:lvl4pPr marL="1600200" indent="-228600">
              <a:defRPr sz="1200">
                <a:solidFill>
                  <a:srgbClr val="000000"/>
                </a:solidFill>
                <a:latin typeface="Helvetica" charset="0"/>
                <a:ea typeface="MS PGothic" pitchFamily="34" charset="-128"/>
                <a:sym typeface="Helvetica" charset="0"/>
              </a:defRPr>
            </a:lvl4pPr>
            <a:lvl5pPr marL="2057400" indent="-228600">
              <a:defRPr sz="1200">
                <a:solidFill>
                  <a:srgbClr val="000000"/>
                </a:solidFill>
                <a:latin typeface="Helvetica" charset="0"/>
                <a:ea typeface="MS PGothic" pitchFamily="34" charset="-128"/>
                <a:sym typeface="Helvetica" charset="0"/>
              </a:defRPr>
            </a:lvl5pPr>
            <a:lvl6pPr marL="25146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6pPr>
            <a:lvl7pPr marL="29718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7pPr>
            <a:lvl8pPr marL="34290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8pPr>
            <a:lvl9pPr marL="38862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9pPr>
          </a:lstStyle>
          <a:p>
            <a:pPr algn="r" defTabSz="914400" eaLnBrk="1" hangingPunct="1"/>
            <a:fld id="{6F008A3D-2E86-4D16-8F3C-0375E7FE7D0B}" type="slidenum">
              <a:rPr lang="en-GB" altLang="en-US">
                <a:latin typeface="Arial" pitchFamily="34" charset="0"/>
              </a:rPr>
              <a:pPr algn="r" defTabSz="914400" eaLnBrk="1" hangingPunct="1"/>
              <a:t>1</a:t>
            </a:fld>
            <a:endParaRPr lang="en-GB" altLang="en-US" dirty="0">
              <a:latin typeface="Arial" pitchFamily="34" charset="0"/>
            </a:endParaRPr>
          </a:p>
        </p:txBody>
      </p:sp>
      <p:sp>
        <p:nvSpPr>
          <p:cNvPr id="21508" name="Notes Placeholder 1"/>
          <p:cNvSpPr>
            <a:spLocks noGrp="1"/>
          </p:cNvSpPr>
          <p:nvPr/>
        </p:nvSpPr>
        <p:spPr bwMode="auto">
          <a:xfrm>
            <a:off x="675837" y="5137787"/>
            <a:ext cx="5401955" cy="486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66" tIns="46133" rIns="92266" bIns="46133"/>
          <a:lstStyle>
            <a:lvl1pPr>
              <a:defRPr sz="1200">
                <a:solidFill>
                  <a:srgbClr val="000000"/>
                </a:solidFill>
                <a:latin typeface="Helvetica" charset="0"/>
                <a:ea typeface="MS PGothic" pitchFamily="34" charset="-128"/>
                <a:sym typeface="Helvetica" charset="0"/>
              </a:defRPr>
            </a:lvl1pPr>
            <a:lvl2pPr marL="742950" indent="-285750">
              <a:defRPr sz="1200">
                <a:solidFill>
                  <a:srgbClr val="000000"/>
                </a:solidFill>
                <a:latin typeface="Helvetica" charset="0"/>
                <a:ea typeface="MS PGothic" pitchFamily="34" charset="-128"/>
                <a:sym typeface="Helvetica" charset="0"/>
              </a:defRPr>
            </a:lvl2pPr>
            <a:lvl3pPr marL="1143000" indent="-228600">
              <a:defRPr sz="1200">
                <a:solidFill>
                  <a:srgbClr val="000000"/>
                </a:solidFill>
                <a:latin typeface="Helvetica" charset="0"/>
                <a:ea typeface="MS PGothic" pitchFamily="34" charset="-128"/>
                <a:sym typeface="Helvetica" charset="0"/>
              </a:defRPr>
            </a:lvl3pPr>
            <a:lvl4pPr marL="1600200" indent="-228600">
              <a:defRPr sz="1200">
                <a:solidFill>
                  <a:srgbClr val="000000"/>
                </a:solidFill>
                <a:latin typeface="Helvetica" charset="0"/>
                <a:ea typeface="MS PGothic" pitchFamily="34" charset="-128"/>
                <a:sym typeface="Helvetica" charset="0"/>
              </a:defRPr>
            </a:lvl4pPr>
            <a:lvl5pPr marL="2057400" indent="-228600">
              <a:defRPr sz="1200">
                <a:solidFill>
                  <a:srgbClr val="000000"/>
                </a:solidFill>
                <a:latin typeface="Helvetica" charset="0"/>
                <a:ea typeface="MS PGothic" pitchFamily="34" charset="-128"/>
                <a:sym typeface="Helvetica" charset="0"/>
              </a:defRPr>
            </a:lvl5pPr>
            <a:lvl6pPr marL="25146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6pPr>
            <a:lvl7pPr marL="29718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7pPr>
            <a:lvl8pPr marL="34290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8pPr>
            <a:lvl9pPr marL="3886200" indent="-228600" eaLnBrk="0" fontAlgn="base" hangingPunct="0">
              <a:spcBef>
                <a:spcPct val="0"/>
              </a:spcBef>
              <a:spcAft>
                <a:spcPct val="0"/>
              </a:spcAft>
              <a:defRPr sz="1200">
                <a:solidFill>
                  <a:srgbClr val="000000"/>
                </a:solidFill>
                <a:latin typeface="Helvetica" charset="0"/>
                <a:ea typeface="MS PGothic" pitchFamily="34" charset="-128"/>
                <a:sym typeface="Helvetica" charset="0"/>
              </a:defRPr>
            </a:lvl9pPr>
          </a:lstStyle>
          <a:p>
            <a:pPr defTabSz="914400">
              <a:spcBef>
                <a:spcPct val="30000"/>
              </a:spcBef>
            </a:pPr>
            <a:endParaRPr lang="en-US" altLang="en-US" dirty="0">
              <a:latin typeface="Arial" pitchFamily="34" charset="0"/>
            </a:endParaRPr>
          </a:p>
        </p:txBody>
      </p:sp>
      <p:sp>
        <p:nvSpPr>
          <p:cNvPr id="2" name="Notes Placeholder 1"/>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1611774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F19FB4C-B7F0-402A-97EE-5E940311AEBD}" type="slidenum">
              <a:rPr lang="en-GB" altLang="en-US" smtClean="0">
                <a:latin typeface="Arial" panose="020B0604020202020204" pitchFamily="34" charset="0"/>
              </a:rPr>
              <a:pPr>
                <a:spcBef>
                  <a:spcPct val="0"/>
                </a:spcBef>
              </a:pPr>
              <a:t>2</a:t>
            </a:fld>
            <a:endParaRPr lang="en-GB" altLang="en-US">
              <a:latin typeface="Arial" panose="020B0604020202020204" pitchFamily="34" charset="0"/>
            </a:endParaRPr>
          </a:p>
        </p:txBody>
      </p:sp>
    </p:spTree>
    <p:extLst>
      <p:ext uri="{BB962C8B-B14F-4D97-AF65-F5344CB8AC3E}">
        <p14:creationId xmlns:p14="http://schemas.microsoft.com/office/powerpoint/2010/main" val="3743412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9850" y="141288"/>
            <a:ext cx="2336800" cy="1314450"/>
          </a:xfrm>
        </p:spPr>
      </p:sp>
      <p:sp>
        <p:nvSpPr>
          <p:cNvPr id="3" name="Notes Placeholder 2"/>
          <p:cNvSpPr>
            <a:spLocks noGrp="1"/>
          </p:cNvSpPr>
          <p:nvPr>
            <p:ph type="body" idx="1"/>
          </p:nvPr>
        </p:nvSpPr>
        <p:spPr>
          <a:xfrm>
            <a:off x="113427" y="1583360"/>
            <a:ext cx="6341102" cy="8254197"/>
          </a:xfrm>
        </p:spPr>
        <p:txBody>
          <a:bodyPr/>
          <a:lstStyle/>
          <a:p>
            <a:pPr marL="0" lvl="1" indent="0" algn="l" defTabSz="533400">
              <a:lnSpc>
                <a:spcPct val="90000"/>
              </a:lnSpc>
              <a:spcBef>
                <a:spcPts val="600"/>
              </a:spcBef>
              <a:spcAft>
                <a:spcPts val="600"/>
              </a:spcAft>
              <a:buNone/>
            </a:pPr>
            <a:endParaRPr lang="en-GB" dirty="0"/>
          </a:p>
        </p:txBody>
      </p:sp>
      <p:sp>
        <p:nvSpPr>
          <p:cNvPr id="4" name="Slide Number Placeholder 3"/>
          <p:cNvSpPr>
            <a:spLocks noGrp="1"/>
          </p:cNvSpPr>
          <p:nvPr>
            <p:ph type="sldNum" sz="quarter" idx="10"/>
          </p:nvPr>
        </p:nvSpPr>
        <p:spPr/>
        <p:txBody>
          <a:bodyPr/>
          <a:lstStyle/>
          <a:p>
            <a:fld id="{29C9CBFA-6680-4102-B239-3A0296C0FAB1}" type="slidenum">
              <a:rPr lang="en-GB" smtClean="0"/>
              <a:t>3</a:t>
            </a:fld>
            <a:endParaRPr lang="en-GB" dirty="0"/>
          </a:p>
        </p:txBody>
      </p:sp>
    </p:spTree>
    <p:extLst>
      <p:ext uri="{BB962C8B-B14F-4D97-AF65-F5344CB8AC3E}">
        <p14:creationId xmlns:p14="http://schemas.microsoft.com/office/powerpoint/2010/main" val="278192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0613" y="1136650"/>
            <a:ext cx="1736725" cy="977900"/>
          </a:xfrm>
        </p:spPr>
      </p:sp>
      <p:sp>
        <p:nvSpPr>
          <p:cNvPr id="3" name="Notes Placeholder 2"/>
          <p:cNvSpPr>
            <a:spLocks noGrp="1"/>
          </p:cNvSpPr>
          <p:nvPr>
            <p:ph type="body" idx="1"/>
          </p:nvPr>
        </p:nvSpPr>
        <p:spPr>
          <a:xfrm>
            <a:off x="145836" y="2275897"/>
            <a:ext cx="6362706" cy="7549822"/>
          </a:xfrm>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29C9CBFA-6680-4102-B239-3A0296C0FAB1}" type="slidenum">
              <a:rPr lang="en-GB" smtClean="0"/>
              <a:t>5</a:t>
            </a:fld>
            <a:endParaRPr lang="en-GB" dirty="0"/>
          </a:p>
        </p:txBody>
      </p:sp>
    </p:spTree>
    <p:extLst>
      <p:ext uri="{BB962C8B-B14F-4D97-AF65-F5344CB8AC3E}">
        <p14:creationId xmlns:p14="http://schemas.microsoft.com/office/powerpoint/2010/main" val="2298660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342900" indent="-342900">
              <a:buClr>
                <a:schemeClr val="accent1"/>
              </a:buClr>
              <a:buFont typeface="Wingdings" panose="05000000000000000000" pitchFamily="2" charset="2"/>
              <a:buChar char="§"/>
              <a:defRPr/>
            </a:pPr>
            <a:endParaRPr lang="en-US" altLang="en-US" dirty="0"/>
          </a:p>
        </p:txBody>
      </p:sp>
    </p:spTree>
    <p:extLst>
      <p:ext uri="{BB962C8B-B14F-4D97-AF65-F5344CB8AC3E}">
        <p14:creationId xmlns:p14="http://schemas.microsoft.com/office/powerpoint/2010/main" val="514495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fld id="{7A478B4F-B462-4321-9588-A454E3FCBFD8}" type="slidenum">
              <a:rPr lang="en-GB" smtClean="0"/>
              <a:t>7</a:t>
            </a:fld>
            <a:endParaRPr lang="en-GB" dirty="0"/>
          </a:p>
        </p:txBody>
      </p:sp>
    </p:spTree>
    <p:extLst>
      <p:ext uri="{BB962C8B-B14F-4D97-AF65-F5344CB8AC3E}">
        <p14:creationId xmlns:p14="http://schemas.microsoft.com/office/powerpoint/2010/main" val="1851285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478B4F-B462-4321-9588-A454E3FCBFD8}" type="slidenum">
              <a:rPr lang="en-GB" smtClean="0"/>
              <a:t>8</a:t>
            </a:fld>
            <a:endParaRPr lang="en-GB" dirty="0"/>
          </a:p>
        </p:txBody>
      </p:sp>
    </p:spTree>
    <p:extLst>
      <p:ext uri="{BB962C8B-B14F-4D97-AF65-F5344CB8AC3E}">
        <p14:creationId xmlns:p14="http://schemas.microsoft.com/office/powerpoint/2010/main" val="1022082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478B4F-B462-4321-9588-A454E3FCBFD8}" type="slidenum">
              <a:rPr lang="en-GB" smtClean="0"/>
              <a:t>10</a:t>
            </a:fld>
            <a:endParaRPr lang="en-GB" dirty="0"/>
          </a:p>
        </p:txBody>
      </p:sp>
    </p:spTree>
    <p:extLst>
      <p:ext uri="{BB962C8B-B14F-4D97-AF65-F5344CB8AC3E}">
        <p14:creationId xmlns:p14="http://schemas.microsoft.com/office/powerpoint/2010/main" val="1455651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E1CC183-4C9B-4DDE-8F11-4F5C2DFB16B8}" type="slidenum">
              <a:rPr lang="en-GB" smtClean="0"/>
              <a:t>11</a:t>
            </a:fld>
            <a:endParaRPr lang="en-GB"/>
          </a:p>
        </p:txBody>
      </p:sp>
    </p:spTree>
    <p:extLst>
      <p:ext uri="{BB962C8B-B14F-4D97-AF65-F5344CB8AC3E}">
        <p14:creationId xmlns:p14="http://schemas.microsoft.com/office/powerpoint/2010/main" val="3842264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11"/>
          <p:cNvSpPr>
            <a:spLocks noChangeArrowheads="1"/>
          </p:cNvSpPr>
          <p:nvPr userDrawn="1"/>
        </p:nvSpPr>
        <p:spPr bwMode="auto">
          <a:xfrm>
            <a:off x="11248293" y="6381758"/>
            <a:ext cx="871416"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r" eaLnBrk="1" fontAlgn="base" hangingPunct="1">
              <a:spcBef>
                <a:spcPct val="0"/>
              </a:spcBef>
              <a:spcAft>
                <a:spcPct val="0"/>
              </a:spcAft>
              <a:defRPr/>
            </a:pPr>
            <a:fld id="{EAB97EDB-2E71-42DA-BF2E-6334C8EF7041}" type="slidenum">
              <a:rPr lang="en-GB" altLang="en-US" sz="1000" smtClean="0">
                <a:solidFill>
                  <a:prstClr val="black"/>
                </a:solidFill>
              </a:rPr>
              <a:pPr algn="r" eaLnBrk="1" fontAlgn="base" hangingPunct="1">
                <a:spcBef>
                  <a:spcPct val="0"/>
                </a:spcBef>
                <a:spcAft>
                  <a:spcPct val="0"/>
                </a:spcAft>
                <a:defRPr/>
              </a:pPr>
              <a:t>‹#›</a:t>
            </a:fld>
            <a:endParaRPr lang="en-GB" altLang="en-US" sz="1000" dirty="0">
              <a:solidFill>
                <a:prstClr val="black"/>
              </a:solidFill>
            </a:endParaRPr>
          </a:p>
        </p:txBody>
      </p:sp>
      <p:sp>
        <p:nvSpPr>
          <p:cNvPr id="6149" name="Rectangle 5"/>
          <p:cNvSpPr>
            <a:spLocks noGrp="1" noChangeArrowheads="1"/>
          </p:cNvSpPr>
          <p:nvPr>
            <p:ph type="ctrTitle" sz="quarter"/>
          </p:nvPr>
        </p:nvSpPr>
        <p:spPr>
          <a:xfrm>
            <a:off x="795224" y="2230450"/>
            <a:ext cx="5183553" cy="168433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t"/>
          <a:lstStyle>
            <a:lvl1pPr>
              <a:defRPr b="1"/>
            </a:lvl1pPr>
          </a:lstStyle>
          <a:p>
            <a:pPr lvl="0"/>
            <a:r>
              <a:rPr lang="en-GB" noProof="0"/>
              <a:t>Click to edit Master title style</a:t>
            </a:r>
          </a:p>
        </p:txBody>
      </p:sp>
      <p:sp>
        <p:nvSpPr>
          <p:cNvPr id="6150" name="Rectangle 6"/>
          <p:cNvSpPr>
            <a:spLocks noGrp="1" noChangeArrowheads="1"/>
          </p:cNvSpPr>
          <p:nvPr>
            <p:ph type="subTitle" sz="quarter" idx="1"/>
          </p:nvPr>
        </p:nvSpPr>
        <p:spPr>
          <a:xfrm>
            <a:off x="795224" y="3937000"/>
            <a:ext cx="5183553" cy="7175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0" indent="0">
              <a:spcBef>
                <a:spcPct val="0"/>
              </a:spcBef>
              <a:buClrTx/>
              <a:buFontTx/>
              <a:buNone/>
              <a:defRPr sz="1800"/>
            </a:lvl1pPr>
          </a:lstStyle>
          <a:p>
            <a:pPr lvl="0"/>
            <a:r>
              <a:rPr lang="en-GB" noProof="0"/>
              <a:t>Click to edit Master subtitle style</a:t>
            </a:r>
          </a:p>
        </p:txBody>
      </p:sp>
    </p:spTree>
    <p:extLst>
      <p:ext uri="{BB962C8B-B14F-4D97-AF65-F5344CB8AC3E}">
        <p14:creationId xmlns:p14="http://schemas.microsoft.com/office/powerpoint/2010/main" val="4134607397"/>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801" y="1196975"/>
            <a:ext cx="5568951" cy="5040314"/>
          </a:xfrm>
        </p:spPr>
        <p:txBody>
          <a:bodyPr/>
          <a:lstStyle>
            <a:lvl1pPr marL="0" indent="0">
              <a:buNone/>
              <a:defRPr sz="1200">
                <a:solidFill>
                  <a:schemeClr val="tx1">
                    <a:lumMod val="85000"/>
                    <a:lumOff val="15000"/>
                  </a:schemeClr>
                </a:solidFill>
                <a:latin typeface="Calibri" panose="020F0502020204030204" pitchFamily="34" charset="0"/>
              </a:defRPr>
            </a:lvl1pPr>
            <a:lvl2pPr>
              <a:defRPr sz="1200">
                <a:solidFill>
                  <a:schemeClr val="tx1">
                    <a:lumMod val="85000"/>
                    <a:lumOff val="15000"/>
                  </a:schemeClr>
                </a:solidFill>
                <a:latin typeface="Calibri" panose="020F0502020204030204" pitchFamily="34" charset="0"/>
              </a:defRPr>
            </a:lvl2pPr>
            <a:lvl3pPr>
              <a:defRPr sz="1200">
                <a:solidFill>
                  <a:schemeClr val="tx1">
                    <a:lumMod val="85000"/>
                    <a:lumOff val="15000"/>
                  </a:schemeClr>
                </a:solidFill>
                <a:latin typeface="Calibri" panose="020F0502020204030204" pitchFamily="34" charset="0"/>
              </a:defRPr>
            </a:lvl3pPr>
            <a:lvl4pPr>
              <a:defRPr sz="1200">
                <a:solidFill>
                  <a:schemeClr val="tx1">
                    <a:lumMod val="85000"/>
                    <a:lumOff val="15000"/>
                  </a:schemeClr>
                </a:solidFill>
                <a:latin typeface="Calibri" panose="020F0502020204030204" pitchFamily="34" charset="0"/>
              </a:defRPr>
            </a:lvl4pPr>
            <a:lvl5pPr>
              <a:defRPr sz="1200">
                <a:solidFill>
                  <a:schemeClr val="tx1">
                    <a:lumMod val="85000"/>
                    <a:lumOff val="15000"/>
                  </a:schemeClr>
                </a:solidFill>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Content Placeholder 2"/>
          <p:cNvSpPr>
            <a:spLocks noGrp="1"/>
          </p:cNvSpPr>
          <p:nvPr>
            <p:ph idx="10"/>
          </p:nvPr>
        </p:nvSpPr>
        <p:spPr>
          <a:xfrm>
            <a:off x="6191250" y="1196975"/>
            <a:ext cx="5568951" cy="5040313"/>
          </a:xfrm>
        </p:spPr>
        <p:txBody>
          <a:bodyPr/>
          <a:lstStyle>
            <a:lvl1pPr marL="0" indent="0">
              <a:buNone/>
              <a:defRPr sz="1200">
                <a:solidFill>
                  <a:schemeClr val="tx1">
                    <a:lumMod val="85000"/>
                    <a:lumOff val="15000"/>
                  </a:schemeClr>
                </a:solidFill>
                <a:latin typeface="Calibri" panose="020F0502020204030204" pitchFamily="34" charset="0"/>
              </a:defRPr>
            </a:lvl1pPr>
            <a:lvl2pPr>
              <a:defRPr sz="1200">
                <a:solidFill>
                  <a:schemeClr val="tx1">
                    <a:lumMod val="85000"/>
                    <a:lumOff val="15000"/>
                  </a:schemeClr>
                </a:solidFill>
                <a:latin typeface="Calibri" panose="020F0502020204030204" pitchFamily="34" charset="0"/>
              </a:defRPr>
            </a:lvl2pPr>
            <a:lvl3pPr>
              <a:defRPr sz="1200">
                <a:solidFill>
                  <a:schemeClr val="tx1">
                    <a:lumMod val="85000"/>
                    <a:lumOff val="15000"/>
                  </a:schemeClr>
                </a:solidFill>
                <a:latin typeface="Calibri" panose="020F0502020204030204" pitchFamily="34" charset="0"/>
              </a:defRPr>
            </a:lvl3pPr>
            <a:lvl4pPr>
              <a:defRPr sz="1200">
                <a:solidFill>
                  <a:schemeClr val="tx1">
                    <a:lumMod val="85000"/>
                    <a:lumOff val="15000"/>
                  </a:schemeClr>
                </a:solidFill>
                <a:latin typeface="Calibri" panose="020F0502020204030204" pitchFamily="34" charset="0"/>
              </a:defRPr>
            </a:lvl4pPr>
            <a:lvl5pPr>
              <a:defRPr sz="1200">
                <a:solidFill>
                  <a:schemeClr val="tx1">
                    <a:lumMod val="85000"/>
                    <a:lumOff val="15000"/>
                  </a:schemeClr>
                </a:solidFill>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itle 5"/>
          <p:cNvSpPr>
            <a:spLocks noGrp="1" noChangeArrowheads="1"/>
          </p:cNvSpPr>
          <p:nvPr>
            <p:ph type="title"/>
          </p:nvPr>
        </p:nvSpPr>
        <p:spPr bwMode="auto">
          <a:xfrm>
            <a:off x="201248" y="555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p>
            <a:pPr lvl="0"/>
            <a:r>
              <a:rPr lang="en-GB" altLang="en-US" dirty="0"/>
              <a:t>Click to edit Master title style</a:t>
            </a:r>
          </a:p>
        </p:txBody>
      </p:sp>
    </p:spTree>
    <p:extLst>
      <p:ext uri="{BB962C8B-B14F-4D97-AF65-F5344CB8AC3E}">
        <p14:creationId xmlns:p14="http://schemas.microsoft.com/office/powerpoint/2010/main" val="3270718270"/>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247" y="4406912"/>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247"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txBox="1">
            <a:spLocks noChangeArrowheads="1"/>
          </p:cNvSpPr>
          <p:nvPr userDrawn="1"/>
        </p:nvSpPr>
        <p:spPr bwMode="auto">
          <a:xfrm>
            <a:off x="201248" y="555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Tree>
    <p:extLst>
      <p:ext uri="{BB962C8B-B14F-4D97-AF65-F5344CB8AC3E}">
        <p14:creationId xmlns:p14="http://schemas.microsoft.com/office/powerpoint/2010/main" val="3741013805"/>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01247" y="1130300"/>
            <a:ext cx="5791200" cy="5119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80016" y="1130300"/>
            <a:ext cx="5791200" cy="5119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32042752"/>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3"/>
            <a:ext cx="53867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7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701" y="1535113"/>
            <a:ext cx="53887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701" y="2174875"/>
            <a:ext cx="53887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p:cNvSpPr txBox="1">
            <a:spLocks noChangeArrowheads="1"/>
          </p:cNvSpPr>
          <p:nvPr userDrawn="1"/>
        </p:nvSpPr>
        <p:spPr bwMode="auto">
          <a:xfrm>
            <a:off x="201248" y="555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Tree>
    <p:extLst>
      <p:ext uri="{BB962C8B-B14F-4D97-AF65-F5344CB8AC3E}">
        <p14:creationId xmlns:p14="http://schemas.microsoft.com/office/powerpoint/2010/main" val="212177397"/>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39349" y="55566"/>
            <a:ext cx="11617291" cy="853154"/>
          </a:xfrm>
          <a:solidFill>
            <a:schemeClr val="bg1"/>
          </a:solidFill>
        </p:spPr>
        <p:txBody>
          <a:bodyPr/>
          <a:lstStyle>
            <a:lvl1pPr>
              <a:defRPr sz="2400" b="1">
                <a:solidFill>
                  <a:schemeClr val="tx2"/>
                </a:solidFill>
              </a:defRPr>
            </a:lvl1pPr>
          </a:lstStyle>
          <a:p>
            <a:r>
              <a:rPr lang="en-US" dirty="0"/>
              <a:t>Click to edit Master title style</a:t>
            </a:r>
            <a:endParaRPr lang="en-GB" dirty="0"/>
          </a:p>
        </p:txBody>
      </p:sp>
    </p:spTree>
    <p:extLst>
      <p:ext uri="{BB962C8B-B14F-4D97-AF65-F5344CB8AC3E}">
        <p14:creationId xmlns:p14="http://schemas.microsoft.com/office/powerpoint/2010/main" val="3237268938"/>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Rectangle 5"/>
          <p:cNvSpPr>
            <a:spLocks noGrp="1" noChangeArrowheads="1"/>
          </p:cNvSpPr>
          <p:nvPr>
            <p:ph type="title"/>
          </p:nvPr>
        </p:nvSpPr>
        <p:spPr bwMode="auto">
          <a:xfrm>
            <a:off x="201248" y="555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p>
            <a:pPr lvl="0"/>
            <a:r>
              <a:rPr lang="en-GB" altLang="en-US" dirty="0"/>
              <a:t>Click to edit Master title style</a:t>
            </a:r>
          </a:p>
        </p:txBody>
      </p:sp>
    </p:spTree>
    <p:extLst>
      <p:ext uri="{BB962C8B-B14F-4D97-AF65-F5344CB8AC3E}">
        <p14:creationId xmlns:p14="http://schemas.microsoft.com/office/powerpoint/2010/main" val="2044773124"/>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7" y="273050"/>
            <a:ext cx="4011247"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7384" y="273055"/>
            <a:ext cx="681501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7" y="1435103"/>
            <a:ext cx="401124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txBox="1">
            <a:spLocks noChangeArrowheads="1"/>
          </p:cNvSpPr>
          <p:nvPr userDrawn="1"/>
        </p:nvSpPr>
        <p:spPr bwMode="auto">
          <a:xfrm>
            <a:off x="201248" y="555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b="0" kern="0" dirty="0"/>
              <a:t>Click to edit Master title style</a:t>
            </a:r>
          </a:p>
        </p:txBody>
      </p:sp>
      <p:sp>
        <p:nvSpPr>
          <p:cNvPr id="6" name="Rectangle 5"/>
          <p:cNvSpPr txBox="1">
            <a:spLocks noChangeArrowheads="1"/>
          </p:cNvSpPr>
          <p:nvPr userDrawn="1"/>
        </p:nvSpPr>
        <p:spPr bwMode="auto">
          <a:xfrm>
            <a:off x="404448" y="2079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Tree>
    <p:extLst>
      <p:ext uri="{BB962C8B-B14F-4D97-AF65-F5344CB8AC3E}">
        <p14:creationId xmlns:p14="http://schemas.microsoft.com/office/powerpoint/2010/main" val="3053497709"/>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555" y="4800600"/>
            <a:ext cx="73152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555"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2389555"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txBox="1">
            <a:spLocks noChangeArrowheads="1"/>
          </p:cNvSpPr>
          <p:nvPr userDrawn="1"/>
        </p:nvSpPr>
        <p:spPr bwMode="auto">
          <a:xfrm>
            <a:off x="201248" y="555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Tree>
    <p:extLst>
      <p:ext uri="{BB962C8B-B14F-4D97-AF65-F5344CB8AC3E}">
        <p14:creationId xmlns:p14="http://schemas.microsoft.com/office/powerpoint/2010/main" val="2555585290"/>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81456451"/>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8731" y="55568"/>
            <a:ext cx="2942492" cy="61944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01254" y="55568"/>
            <a:ext cx="8639908" cy="61944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82776613"/>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FDF286-2ABC-4485-B008-3048043F5F5D}" type="datetimeFigureOut">
              <a:rPr lang="en-GB" smtClean="0"/>
              <a:t>06/06/2018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BB587EE-583C-47C5-9F02-64606FB768A3}" type="slidenum">
              <a:rPr lang="en-GB" smtClean="0"/>
              <a:t>‹#›</a:t>
            </a:fld>
            <a:endParaRPr lang="en-GB" dirty="0"/>
          </a:p>
        </p:txBody>
      </p:sp>
    </p:spTree>
    <p:extLst>
      <p:ext uri="{BB962C8B-B14F-4D97-AF65-F5344CB8AC3E}">
        <p14:creationId xmlns:p14="http://schemas.microsoft.com/office/powerpoint/2010/main" val="21930573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831637" y="6334126"/>
            <a:ext cx="1632181"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06/06/2018</a:t>
            </a:fld>
            <a:endParaRPr lang="en-GB" dirty="0"/>
          </a:p>
        </p:txBody>
      </p:sp>
      <p:sp>
        <p:nvSpPr>
          <p:cNvPr id="6" name="Footer Placeholder 4"/>
          <p:cNvSpPr>
            <a:spLocks noGrp="1"/>
          </p:cNvSpPr>
          <p:nvPr>
            <p:ph type="ftr" sz="quarter" idx="3"/>
          </p:nvPr>
        </p:nvSpPr>
        <p:spPr>
          <a:xfrm>
            <a:off x="4559830" y="6334126"/>
            <a:ext cx="5952661"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10593851" y="6334126"/>
            <a:ext cx="685867"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07146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tags" Target="../tags/tag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vmlDrawing" Target="../drawings/vmlDrawing1.vml"/><Relationship Id="rId10" Type="http://schemas.openxmlformats.org/officeDocument/2006/relationships/slideLayout" Target="../slideLayouts/slideLayout10.xml"/><Relationship Id="rId19"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6"/>
            </p:custDataLst>
            <p:extLst/>
          </p:nvPr>
        </p:nvGraphicFramePr>
        <p:xfrm>
          <a:off x="2118" y="1589"/>
          <a:ext cx="2116" cy="1587"/>
        </p:xfrm>
        <a:graphic>
          <a:graphicData uri="http://schemas.openxmlformats.org/presentationml/2006/ole">
            <mc:AlternateContent xmlns:mc="http://schemas.openxmlformats.org/markup-compatibility/2006">
              <mc:Choice xmlns:v="urn:schemas-microsoft-com:vml" Requires="v">
                <p:oleObj spid="_x0000_s2185" name="think-cell Slide" r:id="rId18" imgW="270" imgH="270" progId="TCLayout.ActiveDocument.1">
                  <p:embed/>
                </p:oleObj>
              </mc:Choice>
              <mc:Fallback>
                <p:oleObj name="think-cell Slide" r:id="rId18" imgW="270" imgH="270" progId="TCLayout.ActiveDocument.1">
                  <p:embed/>
                  <p:pic>
                    <p:nvPicPr>
                      <p:cNvPr id="2" name="Object 1" hidden="1"/>
                      <p:cNvPicPr/>
                      <p:nvPr/>
                    </p:nvPicPr>
                    <p:blipFill>
                      <a:blip r:embed="rId19"/>
                      <a:stretch>
                        <a:fillRect/>
                      </a:stretch>
                    </p:blipFill>
                    <p:spPr>
                      <a:xfrm>
                        <a:off x="2118" y="1589"/>
                        <a:ext cx="2116" cy="1587"/>
                      </a:xfrm>
                      <a:prstGeom prst="rect">
                        <a:avLst/>
                      </a:prstGeom>
                    </p:spPr>
                  </p:pic>
                </p:oleObj>
              </mc:Fallback>
            </mc:AlternateContent>
          </a:graphicData>
        </a:graphic>
      </p:graphicFrame>
      <p:sp>
        <p:nvSpPr>
          <p:cNvPr id="1026" name="Rectangle 5"/>
          <p:cNvSpPr>
            <a:spLocks noChangeArrowheads="1"/>
          </p:cNvSpPr>
          <p:nvPr/>
        </p:nvSpPr>
        <p:spPr bwMode="auto">
          <a:xfrm>
            <a:off x="10439402" y="77788"/>
            <a:ext cx="1656861" cy="328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r" eaLnBrk="1" fontAlgn="base" hangingPunct="1">
              <a:spcBef>
                <a:spcPct val="20000"/>
              </a:spcBef>
              <a:spcAft>
                <a:spcPct val="0"/>
              </a:spcAft>
              <a:buClr>
                <a:srgbClr val="006EB3"/>
              </a:buClr>
              <a:buFont typeface="Wingdings" pitchFamily="2" charset="2"/>
              <a:buNone/>
              <a:defRPr/>
            </a:pPr>
            <a:r>
              <a:rPr lang="en-GB" altLang="en-US" sz="1200" dirty="0">
                <a:solidFill>
                  <a:prstClr val="white"/>
                </a:solidFill>
              </a:rPr>
              <a:t>Strategy Unit</a:t>
            </a:r>
          </a:p>
        </p:txBody>
      </p:sp>
      <p:sp>
        <p:nvSpPr>
          <p:cNvPr id="1027" name="Rectangle 5"/>
          <p:cNvSpPr>
            <a:spLocks noGrp="1" noChangeArrowheads="1"/>
          </p:cNvSpPr>
          <p:nvPr>
            <p:ph type="title"/>
          </p:nvPr>
        </p:nvSpPr>
        <p:spPr bwMode="auto">
          <a:xfrm>
            <a:off x="201248" y="55566"/>
            <a:ext cx="11769969" cy="853154"/>
          </a:xfrm>
          <a:prstGeom prst="rect">
            <a:avLst/>
          </a:prstGeom>
          <a:solidFill>
            <a:schemeClr val="bg1"/>
          </a:solidFill>
          <a:ln>
            <a:noFill/>
          </a:ln>
          <a:extLst/>
        </p:spPr>
        <p:txBody>
          <a:bodyPr vert="horz" wrap="square" lIns="91440" tIns="45720" rIns="91440" bIns="45720" numCol="1" anchor="b" anchorCtr="0" compatLnSpc="1">
            <a:prstTxWarp prst="textNoShape">
              <a:avLst/>
            </a:prstTxWarp>
          </a:bodyPr>
          <a:lstStyle/>
          <a:p>
            <a:pPr lvl="0"/>
            <a:r>
              <a:rPr lang="en-GB" altLang="en-US" dirty="0"/>
              <a:t>Click to edit Master title style</a:t>
            </a:r>
          </a:p>
        </p:txBody>
      </p:sp>
      <p:sp>
        <p:nvSpPr>
          <p:cNvPr id="1028" name="Rectangle 6"/>
          <p:cNvSpPr>
            <a:spLocks noGrp="1" noChangeArrowheads="1"/>
          </p:cNvSpPr>
          <p:nvPr>
            <p:ph type="body" idx="1"/>
          </p:nvPr>
        </p:nvSpPr>
        <p:spPr bwMode="auto">
          <a:xfrm>
            <a:off x="201248" y="1130300"/>
            <a:ext cx="11769969" cy="511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en-US" altLang="en-US" dirty="0"/>
          </a:p>
        </p:txBody>
      </p:sp>
      <p:sp>
        <p:nvSpPr>
          <p:cNvPr id="1029" name="Rectangle 11"/>
          <p:cNvSpPr>
            <a:spLocks noChangeArrowheads="1"/>
          </p:cNvSpPr>
          <p:nvPr/>
        </p:nvSpPr>
        <p:spPr bwMode="auto">
          <a:xfrm>
            <a:off x="11248293" y="6381758"/>
            <a:ext cx="871416"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r" eaLnBrk="1" fontAlgn="base" hangingPunct="1">
              <a:spcBef>
                <a:spcPct val="0"/>
              </a:spcBef>
              <a:spcAft>
                <a:spcPct val="0"/>
              </a:spcAft>
              <a:defRPr/>
            </a:pPr>
            <a:fld id="{4C8F8CD4-4A7F-4C09-975E-FD2DD974C9ED}" type="slidenum">
              <a:rPr lang="en-GB" altLang="en-US" sz="1000" smtClean="0">
                <a:solidFill>
                  <a:srgbClr val="C2C2C2"/>
                </a:solidFill>
              </a:rPr>
              <a:pPr algn="r" eaLnBrk="1" fontAlgn="base" hangingPunct="1">
                <a:spcBef>
                  <a:spcPct val="0"/>
                </a:spcBef>
                <a:spcAft>
                  <a:spcPct val="0"/>
                </a:spcAft>
                <a:defRPr/>
              </a:pPr>
              <a:t>‹#›</a:t>
            </a:fld>
            <a:endParaRPr lang="en-GB" altLang="en-US" sz="1000" dirty="0">
              <a:solidFill>
                <a:srgbClr val="C2C2C2"/>
              </a:solidFill>
            </a:endParaRPr>
          </a:p>
        </p:txBody>
      </p:sp>
    </p:spTree>
    <p:extLst>
      <p:ext uri="{BB962C8B-B14F-4D97-AF65-F5344CB8AC3E}">
        <p14:creationId xmlns:p14="http://schemas.microsoft.com/office/powerpoint/2010/main" val="37187992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6" r:id="rId13"/>
  </p:sldLayoutIdLst>
  <p:transition spd="slow"/>
  <p:hf sldNum="0"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p:titleStyle>
    <p:bodyStyle>
      <a:lvl1pPr marL="342900" indent="-342900" algn="l" rtl="0" eaLnBrk="0" fontAlgn="base" hangingPunct="0">
        <a:spcBef>
          <a:spcPct val="20000"/>
        </a:spcBef>
        <a:spcAft>
          <a:spcPct val="0"/>
        </a:spcAft>
        <a:buClr>
          <a:srgbClr val="0F4F73"/>
        </a:buClr>
        <a:buFont typeface="Wingdings" pitchFamily="2" charset="2"/>
        <a:buChar char="§"/>
        <a:defRPr sz="2000">
          <a:solidFill>
            <a:schemeClr val="tx1"/>
          </a:solidFill>
          <a:latin typeface="+mn-lt"/>
          <a:ea typeface="+mn-ea"/>
          <a:cs typeface="+mn-cs"/>
        </a:defRPr>
      </a:lvl1pPr>
      <a:lvl2pPr marL="538163" indent="-184150" algn="l" rtl="0" eaLnBrk="0" fontAlgn="base" hangingPunct="0">
        <a:spcBef>
          <a:spcPct val="20000"/>
        </a:spcBef>
        <a:spcAft>
          <a:spcPct val="0"/>
        </a:spcAft>
        <a:buClr>
          <a:srgbClr val="FF9900"/>
        </a:buClr>
        <a:buFont typeface="Wingdings" pitchFamily="2" charset="2"/>
        <a:buChar char="§"/>
        <a:defRPr>
          <a:solidFill>
            <a:schemeClr val="tx1"/>
          </a:solidFill>
          <a:latin typeface="+mn-lt"/>
          <a:ea typeface="+mn-ea"/>
        </a:defRPr>
      </a:lvl2pPr>
      <a:lvl3pPr marL="901700" indent="-184150" algn="l" rtl="0" eaLnBrk="0" fontAlgn="base" hangingPunct="0">
        <a:spcBef>
          <a:spcPct val="20000"/>
        </a:spcBef>
        <a:spcAft>
          <a:spcPct val="0"/>
        </a:spcAft>
        <a:buClr>
          <a:schemeClr val="tx2"/>
        </a:buClr>
        <a:buFont typeface="Wingdings" pitchFamily="2" charset="2"/>
        <a:buChar char="§"/>
        <a:defRPr sz="1600" i="1">
          <a:solidFill>
            <a:schemeClr val="tx1"/>
          </a:solidFill>
          <a:latin typeface="+mn-lt"/>
          <a:ea typeface="+mn-ea"/>
        </a:defRPr>
      </a:lvl3pPr>
      <a:lvl4pPr marL="1654175" indent="-228600" algn="l" rtl="0" eaLnBrk="0" fontAlgn="base" hangingPunct="0">
        <a:spcBef>
          <a:spcPct val="20000"/>
        </a:spcBef>
        <a:spcAft>
          <a:spcPct val="0"/>
        </a:spcAft>
        <a:buClr>
          <a:srgbClr val="006EB3"/>
        </a:buClr>
        <a:buFont typeface="Arial Unicode MS" pitchFamily="34" charset="-128"/>
        <a:buChar char="‒"/>
        <a:defRPr sz="2000">
          <a:solidFill>
            <a:schemeClr val="tx1"/>
          </a:solidFill>
          <a:latin typeface="+mn-lt"/>
          <a:ea typeface="+mn-ea"/>
        </a:defRPr>
      </a:lvl4pPr>
      <a:lvl5pPr marL="2062163" indent="-228600" algn="l" rtl="0" eaLnBrk="0" fontAlgn="base" hangingPunct="0">
        <a:spcBef>
          <a:spcPct val="20000"/>
        </a:spcBef>
        <a:spcAft>
          <a:spcPct val="0"/>
        </a:spcAft>
        <a:buClr>
          <a:srgbClr val="006EB3"/>
        </a:buClr>
        <a:buFont typeface="Arial Unicode MS" pitchFamily="34" charset="-128"/>
        <a:buChar char="‒"/>
        <a:defRPr sz="2000">
          <a:solidFill>
            <a:schemeClr val="tx1"/>
          </a:solidFill>
          <a:latin typeface="+mn-lt"/>
          <a:ea typeface="+mn-ea"/>
        </a:defRPr>
      </a:lvl5pPr>
      <a:lvl6pPr marL="25193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6pPr>
      <a:lvl7pPr marL="29765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7pPr>
      <a:lvl8pPr marL="34337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8pPr>
      <a:lvl9pPr marL="38909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TextBox 4"/>
          <p:cNvSpPr txBox="1">
            <a:spLocks noChangeArrowheads="1"/>
          </p:cNvSpPr>
          <p:nvPr/>
        </p:nvSpPr>
        <p:spPr bwMode="auto">
          <a:xfrm>
            <a:off x="875763" y="1902942"/>
            <a:ext cx="5551801" cy="2843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itchFamily="2" charset="2"/>
              <a:defRPr sz="2000" b="1">
                <a:solidFill>
                  <a:srgbClr val="104F75"/>
                </a:solidFill>
                <a:latin typeface="Arial" pitchFamily="34" charset="0"/>
              </a:defRPr>
            </a:lvl1pPr>
            <a:lvl2pPr marL="742950" indent="-285750">
              <a:spcBef>
                <a:spcPct val="20000"/>
              </a:spcBef>
              <a:buChar char="–"/>
              <a:defRPr sz="2000">
                <a:solidFill>
                  <a:srgbClr val="104F75"/>
                </a:solidFill>
                <a:latin typeface="Arial" pitchFamily="34" charset="0"/>
              </a:defRPr>
            </a:lvl2pPr>
            <a:lvl3pPr marL="1143000" indent="-228600">
              <a:spcBef>
                <a:spcPct val="20000"/>
              </a:spcBef>
              <a:buChar char="•"/>
              <a:defRPr sz="2000">
                <a:solidFill>
                  <a:srgbClr val="104F75"/>
                </a:solidFill>
                <a:latin typeface="Arial" pitchFamily="34" charset="0"/>
              </a:defRPr>
            </a:lvl3pPr>
            <a:lvl4pPr marL="1600200" indent="-228600">
              <a:spcBef>
                <a:spcPct val="20000"/>
              </a:spcBef>
              <a:buChar char="–"/>
              <a:defRPr sz="1600">
                <a:solidFill>
                  <a:srgbClr val="104F75"/>
                </a:solidFill>
                <a:latin typeface="Arial" pitchFamily="34" charset="0"/>
              </a:defRPr>
            </a:lvl4pPr>
            <a:lvl5pPr marL="2057400" indent="-228600">
              <a:spcBef>
                <a:spcPct val="20000"/>
              </a:spcBef>
              <a:buChar char="»"/>
              <a:defRPr sz="1600">
                <a:solidFill>
                  <a:srgbClr val="104F75"/>
                </a:solidFill>
                <a:latin typeface="Arial" pitchFamily="34" charset="0"/>
              </a:defRPr>
            </a:lvl5pPr>
            <a:lvl6pPr marL="2514600" indent="-228600" eaLnBrk="0" fontAlgn="base" hangingPunct="0">
              <a:spcBef>
                <a:spcPct val="20000"/>
              </a:spcBef>
              <a:spcAft>
                <a:spcPct val="0"/>
              </a:spcAft>
              <a:buChar char="»"/>
              <a:defRPr sz="1600">
                <a:solidFill>
                  <a:srgbClr val="104F75"/>
                </a:solidFill>
                <a:latin typeface="Arial" pitchFamily="34" charset="0"/>
              </a:defRPr>
            </a:lvl6pPr>
            <a:lvl7pPr marL="2971800" indent="-228600" eaLnBrk="0" fontAlgn="base" hangingPunct="0">
              <a:spcBef>
                <a:spcPct val="20000"/>
              </a:spcBef>
              <a:spcAft>
                <a:spcPct val="0"/>
              </a:spcAft>
              <a:buChar char="»"/>
              <a:defRPr sz="1600">
                <a:solidFill>
                  <a:srgbClr val="104F75"/>
                </a:solidFill>
                <a:latin typeface="Arial" pitchFamily="34" charset="0"/>
              </a:defRPr>
            </a:lvl7pPr>
            <a:lvl8pPr marL="3429000" indent="-228600" eaLnBrk="0" fontAlgn="base" hangingPunct="0">
              <a:spcBef>
                <a:spcPct val="20000"/>
              </a:spcBef>
              <a:spcAft>
                <a:spcPct val="0"/>
              </a:spcAft>
              <a:buChar char="»"/>
              <a:defRPr sz="1600">
                <a:solidFill>
                  <a:srgbClr val="104F75"/>
                </a:solidFill>
                <a:latin typeface="Arial" pitchFamily="34" charset="0"/>
              </a:defRPr>
            </a:lvl8pPr>
            <a:lvl9pPr marL="3886200" indent="-228600" eaLnBrk="0" fontAlgn="base" hangingPunct="0">
              <a:spcBef>
                <a:spcPct val="20000"/>
              </a:spcBef>
              <a:spcAft>
                <a:spcPct val="0"/>
              </a:spcAft>
              <a:buChar char="»"/>
              <a:defRPr sz="1600">
                <a:solidFill>
                  <a:srgbClr val="104F75"/>
                </a:solidFill>
                <a:latin typeface="Arial" pitchFamily="34" charset="0"/>
              </a:defRPr>
            </a:lvl9pPr>
          </a:lstStyle>
          <a:p>
            <a:r>
              <a:rPr lang="en-GB" altLang="en-US" sz="6600" dirty="0">
                <a:latin typeface="+mj-lt"/>
                <a:cs typeface="Times New Roman" pitchFamily="18" charset="0"/>
              </a:rPr>
              <a:t>SEND </a:t>
            </a:r>
          </a:p>
          <a:p>
            <a:r>
              <a:rPr lang="en-GB" altLang="en-US" sz="5400" dirty="0">
                <a:latin typeface="+mj-lt"/>
                <a:cs typeface="Times New Roman" pitchFamily="18" charset="0"/>
              </a:rPr>
              <a:t>Policy update </a:t>
            </a:r>
          </a:p>
          <a:p>
            <a:endParaRPr lang="en-GB" altLang="en-US" sz="4000" dirty="0">
              <a:latin typeface="+mj-lt"/>
              <a:cs typeface="Times New Roman" pitchFamily="18" charset="0"/>
            </a:endParaRPr>
          </a:p>
        </p:txBody>
      </p:sp>
      <p:pic>
        <p:nvPicPr>
          <p:cNvPr id="20487"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0274" y="4524406"/>
            <a:ext cx="1814513" cy="1814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4294967295"/>
          </p:nvPr>
        </p:nvSpPr>
        <p:spPr/>
        <p:txBody>
          <a:bodyPr/>
          <a:lstStyle/>
          <a:p>
            <a:fld id="{424ABBB2-BDCF-4BB8-9CBF-E8EA7974AEB1}" type="slidenum">
              <a:rPr lang="en-GB" smtClean="0"/>
              <a:t>1</a:t>
            </a:fld>
            <a:endParaRPr lang="en-GB" dirty="0"/>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3926" y="3237711"/>
            <a:ext cx="3261011" cy="1832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875763" y="4153848"/>
            <a:ext cx="5862662" cy="1754326"/>
          </a:xfrm>
          <a:prstGeom prst="rect">
            <a:avLst/>
          </a:prstGeom>
        </p:spPr>
        <p:txBody>
          <a:bodyPr wrap="square">
            <a:spAutoFit/>
          </a:bodyPr>
          <a:lstStyle/>
          <a:p>
            <a:br>
              <a:rPr lang="en-GB" dirty="0"/>
            </a:br>
            <a:r>
              <a:rPr lang="en-GB" b="1" dirty="0"/>
              <a:t>Caroline Cane </a:t>
            </a:r>
            <a:br>
              <a:rPr lang="en-GB" b="1" dirty="0"/>
            </a:br>
            <a:r>
              <a:rPr lang="en-GB" b="1" dirty="0"/>
              <a:t>Assistant Director </a:t>
            </a:r>
          </a:p>
          <a:p>
            <a:r>
              <a:rPr lang="en-GB" b="1" dirty="0"/>
              <a:t>SEND, Alternative Provision and Attendance Unit</a:t>
            </a:r>
          </a:p>
          <a:p>
            <a:endParaRPr lang="en-GB" b="1" dirty="0"/>
          </a:p>
          <a:p>
            <a:endParaRPr lang="en-GB" b="1"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90140" y="1164780"/>
            <a:ext cx="3304901" cy="2193951"/>
          </a:xfrm>
          <a:prstGeom prst="rect">
            <a:avLst/>
          </a:prstGeom>
        </p:spPr>
      </p:pic>
    </p:spTree>
    <p:extLst>
      <p:ext uri="{BB962C8B-B14F-4D97-AF65-F5344CB8AC3E}">
        <p14:creationId xmlns:p14="http://schemas.microsoft.com/office/powerpoint/2010/main" val="1330320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56216" y="1920795"/>
            <a:ext cx="8964613" cy="3324225"/>
          </a:xfrm>
          <a:prstGeom prst="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a:spAutoFit/>
          </a:bodyPr>
          <a:lstStyle/>
          <a:p>
            <a:pPr eaLnBrk="1" hangingPunct="1">
              <a:defRPr/>
            </a:pPr>
            <a:r>
              <a:rPr lang="en-GB" sz="2600" dirty="0">
                <a:cs typeface="Arial" panose="020B0604020202020204" pitchFamily="34" charset="0"/>
              </a:rPr>
              <a:t>We want children and young people with SEN and disabilities to: </a:t>
            </a:r>
          </a:p>
          <a:p>
            <a:pPr marL="457200" indent="-457200">
              <a:buFont typeface="Arial" panose="020B0604020202020204" pitchFamily="34" charset="0"/>
              <a:buChar char="•"/>
              <a:defRPr/>
            </a:pPr>
            <a:r>
              <a:rPr lang="en-GB" sz="2600" dirty="0">
                <a:cs typeface="Arial" panose="020B0604020202020204" pitchFamily="34" charset="0"/>
              </a:rPr>
              <a:t>achieve well in the early years, at school and in college;</a:t>
            </a:r>
            <a:r>
              <a:rPr lang="en-GB" sz="2600" dirty="0">
                <a:solidFill>
                  <a:srgbClr val="FF0000"/>
                </a:solidFill>
                <a:cs typeface="Arial" panose="020B0604020202020204" pitchFamily="34" charset="0"/>
              </a:rPr>
              <a:t> </a:t>
            </a:r>
          </a:p>
          <a:p>
            <a:pPr marL="457200" indent="-457200">
              <a:buFont typeface="Arial" panose="020B0604020202020204" pitchFamily="34" charset="0"/>
              <a:buChar char="•"/>
              <a:defRPr/>
            </a:pPr>
            <a:r>
              <a:rPr lang="en-GB" sz="2600" dirty="0">
                <a:cs typeface="Arial" panose="020B0604020202020204" pitchFamily="34" charset="0"/>
              </a:rPr>
              <a:t>find employment; </a:t>
            </a:r>
          </a:p>
          <a:p>
            <a:pPr marL="457200" indent="-457200">
              <a:buFont typeface="Arial" panose="020B0604020202020204" pitchFamily="34" charset="0"/>
              <a:buChar char="•"/>
              <a:defRPr/>
            </a:pPr>
            <a:r>
              <a:rPr lang="en-GB" sz="2600" dirty="0">
                <a:cs typeface="Arial" panose="020B0604020202020204" pitchFamily="34" charset="0"/>
              </a:rPr>
              <a:t>lead happy and fulfilled lives; and </a:t>
            </a:r>
          </a:p>
          <a:p>
            <a:pPr marL="457200" indent="-457200">
              <a:buFont typeface="Arial" panose="020B0604020202020204" pitchFamily="34" charset="0"/>
              <a:buChar char="•"/>
              <a:defRPr/>
            </a:pPr>
            <a:r>
              <a:rPr lang="en-GB" sz="2600" dirty="0">
                <a:cs typeface="Arial" panose="020B0604020202020204" pitchFamily="34" charset="0"/>
              </a:rPr>
              <a:t>have choice and control over their support.</a:t>
            </a:r>
          </a:p>
          <a:p>
            <a:pPr eaLnBrk="1" hangingPunct="1">
              <a:defRPr/>
            </a:pPr>
            <a:r>
              <a:rPr lang="en-GB" sz="2800" dirty="0">
                <a:cs typeface="Arial" panose="020B0604020202020204" pitchFamily="34" charset="0"/>
              </a:rPr>
              <a:t> </a:t>
            </a:r>
          </a:p>
          <a:p>
            <a:pPr eaLnBrk="1" hangingPunct="1">
              <a:defRPr/>
            </a:pPr>
            <a:endParaRPr lang="en-GB" sz="800" dirty="0"/>
          </a:p>
          <a:p>
            <a:pPr eaLnBrk="1" hangingPunct="1">
              <a:defRPr/>
            </a:pPr>
            <a:endParaRPr lang="en-GB" dirty="0"/>
          </a:p>
        </p:txBody>
      </p:sp>
      <p:sp>
        <p:nvSpPr>
          <p:cNvPr id="6147" name="Slide Number Placeholder 8"/>
          <p:cNvSpPr>
            <a:spLocks noGrp="1"/>
          </p:cNvSpPr>
          <p:nvPr>
            <p:ph type="sldNum" sz="quarter" idx="4294967295"/>
          </p:nvPr>
        </p:nvSpPr>
        <p:spPr bwMode="auto">
          <a:xfrm>
            <a:off x="8077200" y="6356351"/>
            <a:ext cx="2133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Wingdings" panose="05000000000000000000" pitchFamily="2" charset="2"/>
              <a:buChar char="§"/>
              <a:defRPr sz="2000" b="1">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fld id="{DB5168F1-2340-4DC0-89B9-22933193D14F}" type="slidenum">
              <a:rPr lang="en-GB" altLang="en-US" sz="1800" b="0"/>
              <a:pPr eaLnBrk="1" hangingPunct="1">
                <a:spcBef>
                  <a:spcPct val="0"/>
                </a:spcBef>
                <a:buFontTx/>
                <a:buNone/>
              </a:pPr>
              <a:t>2</a:t>
            </a:fld>
            <a:endParaRPr lang="en-GB" altLang="en-US" sz="1800" b="0"/>
          </a:p>
        </p:txBody>
      </p:sp>
      <p:pic>
        <p:nvPicPr>
          <p:cNvPr id="6148" name="Picture 2" descr="C:\Users\mhilton\AppData\Local\Temp\wz9ccf\PW1611090018L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4825" y="4514057"/>
            <a:ext cx="1400175" cy="179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4" descr="C:\Users\mhilton\AppData\Local\Temp\wz3b30\TS92102825L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9388" y="4516544"/>
            <a:ext cx="1401763" cy="179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5" descr="C:\Users\mhilton\AppData\Local\Temp\wzeb6b\PJ0111090055L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32626" y="4514057"/>
            <a:ext cx="1401763" cy="179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7" descr="C:\Users\mhilton\AppData\Local\Temp\wz0d4d\PW1611090004L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45539" y="4514057"/>
            <a:ext cx="1538287" cy="179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8" descr="C:\Users\mhilton\AppData\Local\Temp\wza91e\JS28100944L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24250" y="4514057"/>
            <a:ext cx="1397000" cy="179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txBox="1">
            <a:spLocks/>
          </p:cNvSpPr>
          <p:nvPr/>
        </p:nvSpPr>
        <p:spPr>
          <a:xfrm>
            <a:off x="285749" y="1050401"/>
            <a:ext cx="11735407" cy="7778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defRPr/>
            </a:pPr>
            <a:r>
              <a:rPr lang="en-GB" sz="2400" b="1" dirty="0">
                <a:solidFill>
                  <a:schemeClr val="accent1">
                    <a:lumMod val="75000"/>
                  </a:schemeClr>
                </a:solidFill>
                <a:cs typeface="Arial" panose="020B0604020202020204" pitchFamily="34" charset="0"/>
              </a:rPr>
              <a:t>What we want to achieve for children and young people with SEN and disability</a:t>
            </a:r>
          </a:p>
        </p:txBody>
      </p:sp>
    </p:spTree>
    <p:extLst>
      <p:ext uri="{BB962C8B-B14F-4D97-AF65-F5344CB8AC3E}">
        <p14:creationId xmlns:p14="http://schemas.microsoft.com/office/powerpoint/2010/main" val="536403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17550" y="1144710"/>
            <a:ext cx="8073837" cy="218316"/>
          </a:xfrm>
        </p:spPr>
        <p:txBody>
          <a:bodyPr anchor="ctr"/>
          <a:lstStyle/>
          <a:p>
            <a:r>
              <a:rPr lang="en-GB" sz="2800" dirty="0">
                <a:solidFill>
                  <a:schemeClr val="accent1">
                    <a:lumMod val="75000"/>
                  </a:schemeClr>
                </a:solidFill>
                <a:latin typeface="Calibri" panose="020F0502020204030204" pitchFamily="34" charset="0"/>
                <a:cs typeface="Arial" panose="020B0604020202020204" pitchFamily="34" charset="0"/>
              </a:rPr>
              <a:t> Major reforms to the SEND system in 2014</a:t>
            </a:r>
            <a:endParaRPr lang="en-GB" sz="2800" dirty="0">
              <a:latin typeface="Calibri" panose="020F0502020204030204" pitchFamily="34" charset="0"/>
              <a:cs typeface="Arial" panose="020B0604020202020204" pitchFamily="34" charset="0"/>
            </a:endParaRPr>
          </a:p>
        </p:txBody>
      </p:sp>
      <p:sp>
        <p:nvSpPr>
          <p:cNvPr id="10" name="Freeform 9"/>
          <p:cNvSpPr/>
          <p:nvPr/>
        </p:nvSpPr>
        <p:spPr>
          <a:xfrm>
            <a:off x="323460" y="2314128"/>
            <a:ext cx="2279921" cy="1157084"/>
          </a:xfrm>
          <a:custGeom>
            <a:avLst/>
            <a:gdLst>
              <a:gd name="connsiteX0" fmla="*/ 0 w 2553739"/>
              <a:gd name="connsiteY0" fmla="*/ 0 h 1021495"/>
              <a:gd name="connsiteX1" fmla="*/ 2553739 w 2553739"/>
              <a:gd name="connsiteY1" fmla="*/ 0 h 1021495"/>
              <a:gd name="connsiteX2" fmla="*/ 2553739 w 2553739"/>
              <a:gd name="connsiteY2" fmla="*/ 1021495 h 1021495"/>
              <a:gd name="connsiteX3" fmla="*/ 0 w 2553739"/>
              <a:gd name="connsiteY3" fmla="*/ 1021495 h 1021495"/>
              <a:gd name="connsiteX4" fmla="*/ 0 w 2553739"/>
              <a:gd name="connsiteY4" fmla="*/ 0 h 10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3739" h="1021495">
                <a:moveTo>
                  <a:pt x="0" y="0"/>
                </a:moveTo>
                <a:lnTo>
                  <a:pt x="2553739" y="0"/>
                </a:lnTo>
                <a:lnTo>
                  <a:pt x="2553739" y="1021495"/>
                </a:lnTo>
                <a:lnTo>
                  <a:pt x="0" y="1021495"/>
                </a:lnTo>
                <a:lnTo>
                  <a:pt x="0" y="0"/>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5344" tIns="48768" rIns="85344" bIns="48768" numCol="1" spcCol="1270" anchor="ctr" anchorCtr="0">
            <a:noAutofit/>
          </a:bodyPr>
          <a:lstStyle/>
          <a:p>
            <a:pPr algn="ctr" defTabSz="533400">
              <a:lnSpc>
                <a:spcPct val="90000"/>
              </a:lnSpc>
              <a:spcBef>
                <a:spcPts val="600"/>
              </a:spcBef>
              <a:spcAft>
                <a:spcPts val="600"/>
              </a:spcAft>
            </a:pPr>
            <a:r>
              <a:rPr lang="en-GB" sz="1400" b="1" dirty="0"/>
              <a:t>Problems with the SEND system had built up over time,</a:t>
            </a:r>
            <a:r>
              <a:rPr lang="en-GB" sz="1400" dirty="0"/>
              <a:t> </a:t>
            </a:r>
            <a:r>
              <a:rPr lang="en-GB" sz="1400" b="1" dirty="0"/>
              <a:t>including</a:t>
            </a:r>
            <a:r>
              <a:rPr lang="en-GB" sz="1200" b="1" dirty="0">
                <a:latin typeface="Calibri" panose="020F0502020204030204" pitchFamily="34" charset="0"/>
              </a:rPr>
              <a:t>:</a:t>
            </a:r>
            <a:endParaRPr lang="en-US" sz="1200" dirty="0">
              <a:latin typeface="Calibri" panose="020F0502020204030204" pitchFamily="34" charset="0"/>
            </a:endParaRPr>
          </a:p>
        </p:txBody>
      </p:sp>
      <p:sp>
        <p:nvSpPr>
          <p:cNvPr id="11" name="Freeform 10"/>
          <p:cNvSpPr/>
          <p:nvPr/>
        </p:nvSpPr>
        <p:spPr>
          <a:xfrm>
            <a:off x="323461" y="3471212"/>
            <a:ext cx="2279921" cy="3268296"/>
          </a:xfrm>
          <a:custGeom>
            <a:avLst/>
            <a:gdLst>
              <a:gd name="connsiteX0" fmla="*/ 0 w 2553739"/>
              <a:gd name="connsiteY0" fmla="*/ 0 h 2854800"/>
              <a:gd name="connsiteX1" fmla="*/ 2553739 w 2553739"/>
              <a:gd name="connsiteY1" fmla="*/ 0 h 2854800"/>
              <a:gd name="connsiteX2" fmla="*/ 2553739 w 2553739"/>
              <a:gd name="connsiteY2" fmla="*/ 2854800 h 2854800"/>
              <a:gd name="connsiteX3" fmla="*/ 0 w 2553739"/>
              <a:gd name="connsiteY3" fmla="*/ 2854800 h 2854800"/>
              <a:gd name="connsiteX4" fmla="*/ 0 w 2553739"/>
              <a:gd name="connsiteY4" fmla="*/ 0 h 285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3739" h="2854800">
                <a:moveTo>
                  <a:pt x="0" y="0"/>
                </a:moveTo>
                <a:lnTo>
                  <a:pt x="2553739" y="0"/>
                </a:lnTo>
                <a:lnTo>
                  <a:pt x="2553739" y="2854800"/>
                </a:lnTo>
                <a:lnTo>
                  <a:pt x="0" y="2854800"/>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64008" tIns="64008" rIns="85344" bIns="96012" numCol="1" spcCol="1270" anchor="t" anchorCtr="0">
            <a:noAutofit/>
          </a:bodyPr>
          <a:lstStyle/>
          <a:p>
            <a:pPr marL="114300" lvl="1" indent="-114300" defTabSz="533400">
              <a:lnSpc>
                <a:spcPct val="90000"/>
              </a:lnSpc>
              <a:spcBef>
                <a:spcPts val="1200"/>
              </a:spcBef>
              <a:spcAft>
                <a:spcPts val="600"/>
              </a:spcAft>
              <a:buChar char="••"/>
            </a:pPr>
            <a:r>
              <a:rPr lang="en-GB" sz="1400" dirty="0"/>
              <a:t>Adversarial system with parents ‘fighting’ for what their children needed</a:t>
            </a:r>
            <a:endParaRPr lang="en-US" sz="1400" dirty="0"/>
          </a:p>
          <a:p>
            <a:pPr marL="114300" lvl="1" indent="-114300" defTabSz="533400">
              <a:lnSpc>
                <a:spcPct val="90000"/>
              </a:lnSpc>
              <a:spcBef>
                <a:spcPts val="600"/>
              </a:spcBef>
              <a:spcAft>
                <a:spcPts val="600"/>
              </a:spcAft>
              <a:buChar char="••"/>
            </a:pPr>
            <a:r>
              <a:rPr lang="en-GB" sz="1400" dirty="0"/>
              <a:t>Inadequate information about, and access to, services</a:t>
            </a:r>
            <a:endParaRPr lang="en-US" sz="1400" dirty="0"/>
          </a:p>
          <a:p>
            <a:pPr marL="114300" lvl="1" indent="-114300" defTabSz="533400">
              <a:lnSpc>
                <a:spcPct val="90000"/>
              </a:lnSpc>
              <a:spcBef>
                <a:spcPts val="600"/>
              </a:spcBef>
              <a:spcAft>
                <a:spcPts val="600"/>
              </a:spcAft>
              <a:buChar char="••"/>
            </a:pPr>
            <a:r>
              <a:rPr lang="en-GB" sz="1400" dirty="0"/>
              <a:t>Poor coordination of services across education, health and social care, and from child to adult services</a:t>
            </a:r>
            <a:endParaRPr lang="en-US" sz="1400" dirty="0"/>
          </a:p>
          <a:p>
            <a:pPr marL="114300" lvl="1" indent="-114300" defTabSz="533400">
              <a:lnSpc>
                <a:spcPct val="90000"/>
              </a:lnSpc>
              <a:spcBef>
                <a:spcPts val="600"/>
              </a:spcBef>
              <a:spcAft>
                <a:spcPts val="600"/>
              </a:spcAft>
              <a:buChar char="••"/>
            </a:pPr>
            <a:r>
              <a:rPr lang="en-GB" sz="1400" dirty="0"/>
              <a:t>Inefficient use of resources and poor outcomes</a:t>
            </a:r>
            <a:endParaRPr lang="en-US" sz="1400" dirty="0"/>
          </a:p>
        </p:txBody>
      </p:sp>
      <p:sp>
        <p:nvSpPr>
          <p:cNvPr id="12" name="Freeform 11"/>
          <p:cNvSpPr/>
          <p:nvPr/>
        </p:nvSpPr>
        <p:spPr>
          <a:xfrm>
            <a:off x="3824524" y="2254507"/>
            <a:ext cx="7974563" cy="510747"/>
          </a:xfrm>
          <a:custGeom>
            <a:avLst/>
            <a:gdLst>
              <a:gd name="connsiteX0" fmla="*/ 0 w 2553739"/>
              <a:gd name="connsiteY0" fmla="*/ 0 h 1021495"/>
              <a:gd name="connsiteX1" fmla="*/ 2553739 w 2553739"/>
              <a:gd name="connsiteY1" fmla="*/ 0 h 1021495"/>
              <a:gd name="connsiteX2" fmla="*/ 2553739 w 2553739"/>
              <a:gd name="connsiteY2" fmla="*/ 1021495 h 1021495"/>
              <a:gd name="connsiteX3" fmla="*/ 0 w 2553739"/>
              <a:gd name="connsiteY3" fmla="*/ 1021495 h 1021495"/>
              <a:gd name="connsiteX4" fmla="*/ 0 w 2553739"/>
              <a:gd name="connsiteY4" fmla="*/ 0 h 10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3739" h="1021495">
                <a:moveTo>
                  <a:pt x="0" y="0"/>
                </a:moveTo>
                <a:lnTo>
                  <a:pt x="2553739" y="0"/>
                </a:lnTo>
                <a:lnTo>
                  <a:pt x="2553739" y="1021495"/>
                </a:lnTo>
                <a:lnTo>
                  <a:pt x="0" y="1021495"/>
                </a:lnTo>
                <a:lnTo>
                  <a:pt x="0" y="0"/>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5344" tIns="48768" rIns="85344" bIns="48768" numCol="1" spcCol="1270" anchor="ctr" anchorCtr="0">
            <a:noAutofit/>
          </a:bodyPr>
          <a:lstStyle/>
          <a:p>
            <a:pPr algn="ctr" defTabSz="533400">
              <a:lnSpc>
                <a:spcPct val="90000"/>
              </a:lnSpc>
              <a:spcBef>
                <a:spcPts val="600"/>
              </a:spcBef>
              <a:spcAft>
                <a:spcPts val="600"/>
              </a:spcAft>
            </a:pPr>
            <a:r>
              <a:rPr lang="en-GB" sz="1400" b="1" dirty="0">
                <a:solidFill>
                  <a:schemeClr val="bg1"/>
                </a:solidFill>
                <a:cs typeface="Arial" panose="020B0604020202020204" pitchFamily="34" charset="0"/>
              </a:rPr>
              <a:t>The Act and the statutory SEND Code of Practice introduced major changes, particularly for the 2.8% with Statements, which must be fully implemented by April 2018</a:t>
            </a:r>
            <a:endParaRPr lang="en-US" sz="1400" dirty="0">
              <a:solidFill>
                <a:schemeClr val="bg1"/>
              </a:solidFill>
            </a:endParaRPr>
          </a:p>
        </p:txBody>
      </p:sp>
      <p:sp>
        <p:nvSpPr>
          <p:cNvPr id="13" name="Freeform 12"/>
          <p:cNvSpPr/>
          <p:nvPr/>
        </p:nvSpPr>
        <p:spPr>
          <a:xfrm>
            <a:off x="3824524" y="2765254"/>
            <a:ext cx="3605488" cy="2195435"/>
          </a:xfrm>
          <a:custGeom>
            <a:avLst/>
            <a:gdLst>
              <a:gd name="connsiteX0" fmla="*/ 0 w 2553739"/>
              <a:gd name="connsiteY0" fmla="*/ 0 h 2854800"/>
              <a:gd name="connsiteX1" fmla="*/ 2553739 w 2553739"/>
              <a:gd name="connsiteY1" fmla="*/ 0 h 2854800"/>
              <a:gd name="connsiteX2" fmla="*/ 2553739 w 2553739"/>
              <a:gd name="connsiteY2" fmla="*/ 2854800 h 2854800"/>
              <a:gd name="connsiteX3" fmla="*/ 0 w 2553739"/>
              <a:gd name="connsiteY3" fmla="*/ 2854800 h 2854800"/>
              <a:gd name="connsiteX4" fmla="*/ 0 w 2553739"/>
              <a:gd name="connsiteY4" fmla="*/ 0 h 285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3739" h="2854800">
                <a:moveTo>
                  <a:pt x="0" y="0"/>
                </a:moveTo>
                <a:lnTo>
                  <a:pt x="2553739" y="0"/>
                </a:lnTo>
                <a:lnTo>
                  <a:pt x="2553739" y="2854800"/>
                </a:lnTo>
                <a:lnTo>
                  <a:pt x="0" y="2854800"/>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64008" tIns="64008" rIns="85344" bIns="96012" numCol="1" spcCol="1270" anchor="t" anchorCtr="0">
            <a:noAutofit/>
          </a:bodyPr>
          <a:lstStyle/>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0-25 system</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EHC plans</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Person-centred and co-produced</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Local Offer</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Joint commissioning</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Independent Supporters</a:t>
            </a:r>
          </a:p>
        </p:txBody>
      </p:sp>
      <p:sp>
        <p:nvSpPr>
          <p:cNvPr id="15" name="Freeform 14"/>
          <p:cNvSpPr/>
          <p:nvPr/>
        </p:nvSpPr>
        <p:spPr>
          <a:xfrm>
            <a:off x="3837992" y="5429165"/>
            <a:ext cx="7974563" cy="1310343"/>
          </a:xfrm>
          <a:custGeom>
            <a:avLst/>
            <a:gdLst>
              <a:gd name="connsiteX0" fmla="*/ 0 w 2553739"/>
              <a:gd name="connsiteY0" fmla="*/ 0 h 2854800"/>
              <a:gd name="connsiteX1" fmla="*/ 2553739 w 2553739"/>
              <a:gd name="connsiteY1" fmla="*/ 0 h 2854800"/>
              <a:gd name="connsiteX2" fmla="*/ 2553739 w 2553739"/>
              <a:gd name="connsiteY2" fmla="*/ 2854800 h 2854800"/>
              <a:gd name="connsiteX3" fmla="*/ 0 w 2553739"/>
              <a:gd name="connsiteY3" fmla="*/ 2854800 h 2854800"/>
              <a:gd name="connsiteX4" fmla="*/ 0 w 2553739"/>
              <a:gd name="connsiteY4" fmla="*/ 0 h 285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3739" h="2854800">
                <a:moveTo>
                  <a:pt x="0" y="0"/>
                </a:moveTo>
                <a:lnTo>
                  <a:pt x="2553739" y="0"/>
                </a:lnTo>
                <a:lnTo>
                  <a:pt x="2553739" y="2854800"/>
                </a:lnTo>
                <a:lnTo>
                  <a:pt x="0" y="2854800"/>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64008" tIns="64008" rIns="85344" bIns="96012" numCol="1" spcCol="1270" anchor="t" anchorCtr="0">
            <a:noAutofit/>
          </a:bodyPr>
          <a:lstStyle/>
          <a:p>
            <a:pPr marL="171450" lvl="1" indent="-171450" defTabSz="533400">
              <a:lnSpc>
                <a:spcPct val="90000"/>
              </a:lnSpc>
              <a:spcBef>
                <a:spcPts val="600"/>
              </a:spcBef>
              <a:spcAft>
                <a:spcPts val="600"/>
              </a:spcAft>
              <a:buFont typeface="Arial" panose="020B0604020202020204" pitchFamily="34" charset="0"/>
              <a:buChar char="•"/>
            </a:pPr>
            <a:r>
              <a:rPr lang="en-US" sz="1200" dirty="0"/>
              <a:t>More consistency in the approach to funding pre- and post-16 high needs – local authorities responsible for commissioning </a:t>
            </a:r>
            <a:r>
              <a:rPr lang="en-US" sz="1200" u="sng" dirty="0"/>
              <a:t>and</a:t>
            </a:r>
            <a:r>
              <a:rPr lang="en-US" sz="1200" dirty="0"/>
              <a:t> funding students with high needs in FE (up to age 25) as well as in schools</a:t>
            </a:r>
          </a:p>
          <a:p>
            <a:pPr marL="171450" lvl="1" indent="-171450" defTabSz="533400">
              <a:lnSpc>
                <a:spcPct val="90000"/>
              </a:lnSpc>
              <a:spcBef>
                <a:spcPts val="600"/>
              </a:spcBef>
              <a:spcAft>
                <a:spcPts val="600"/>
              </a:spcAft>
              <a:buFont typeface="Arial" panose="020B0604020202020204" pitchFamily="34" charset="0"/>
              <a:buChar char="•"/>
            </a:pPr>
            <a:r>
              <a:rPr lang="en-US" sz="1200" dirty="0"/>
              <a:t>System of annual core/place funding for institutions plus “real-time” top-up funding to reflect additional costs of supporting pupil/student </a:t>
            </a:r>
          </a:p>
          <a:p>
            <a:pPr marL="171450" lvl="1" indent="-171450" defTabSz="533400">
              <a:lnSpc>
                <a:spcPct val="90000"/>
              </a:lnSpc>
              <a:spcBef>
                <a:spcPts val="600"/>
              </a:spcBef>
              <a:spcAft>
                <a:spcPts val="600"/>
              </a:spcAft>
              <a:buFont typeface="Arial" panose="020B0604020202020204" pitchFamily="34" charset="0"/>
              <a:buChar char="•"/>
            </a:pPr>
            <a:r>
              <a:rPr lang="en-US" sz="1200" dirty="0"/>
              <a:t>Schools required to meet SEN costs up to £6k from their normal budget</a:t>
            </a:r>
          </a:p>
        </p:txBody>
      </p:sp>
      <p:sp>
        <p:nvSpPr>
          <p:cNvPr id="6" name="Freeform 5"/>
          <p:cNvSpPr/>
          <p:nvPr/>
        </p:nvSpPr>
        <p:spPr>
          <a:xfrm>
            <a:off x="3188656" y="3070035"/>
            <a:ext cx="280715" cy="328384"/>
          </a:xfrm>
          <a:custGeom>
            <a:avLst/>
            <a:gdLst>
              <a:gd name="connsiteX0" fmla="*/ 0 w 280715"/>
              <a:gd name="connsiteY0" fmla="*/ 65677 h 328384"/>
              <a:gd name="connsiteX1" fmla="*/ 140358 w 280715"/>
              <a:gd name="connsiteY1" fmla="*/ 65677 h 328384"/>
              <a:gd name="connsiteX2" fmla="*/ 140358 w 280715"/>
              <a:gd name="connsiteY2" fmla="*/ 0 h 328384"/>
              <a:gd name="connsiteX3" fmla="*/ 280715 w 280715"/>
              <a:gd name="connsiteY3" fmla="*/ 164192 h 328384"/>
              <a:gd name="connsiteX4" fmla="*/ 140358 w 280715"/>
              <a:gd name="connsiteY4" fmla="*/ 328384 h 328384"/>
              <a:gd name="connsiteX5" fmla="*/ 140358 w 280715"/>
              <a:gd name="connsiteY5" fmla="*/ 262707 h 328384"/>
              <a:gd name="connsiteX6" fmla="*/ 0 w 280715"/>
              <a:gd name="connsiteY6" fmla="*/ 262707 h 328384"/>
              <a:gd name="connsiteX7" fmla="*/ 0 w 280715"/>
              <a:gd name="connsiteY7" fmla="*/ 65677 h 32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715" h="328384">
                <a:moveTo>
                  <a:pt x="0" y="65677"/>
                </a:moveTo>
                <a:lnTo>
                  <a:pt x="140358" y="65677"/>
                </a:lnTo>
                <a:lnTo>
                  <a:pt x="140358" y="0"/>
                </a:lnTo>
                <a:lnTo>
                  <a:pt x="280715" y="164192"/>
                </a:lnTo>
                <a:lnTo>
                  <a:pt x="140358" y="328384"/>
                </a:lnTo>
                <a:lnTo>
                  <a:pt x="140358" y="262707"/>
                </a:lnTo>
                <a:lnTo>
                  <a:pt x="0" y="262707"/>
                </a:lnTo>
                <a:lnTo>
                  <a:pt x="0" y="65677"/>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65677" rIns="84214" bIns="65677" numCol="1" spcCol="1270" anchor="ctr" anchorCtr="0">
            <a:noAutofit/>
          </a:bodyPr>
          <a:lstStyle/>
          <a:p>
            <a:pPr algn="ctr" defTabSz="533400">
              <a:lnSpc>
                <a:spcPct val="90000"/>
              </a:lnSpc>
              <a:spcBef>
                <a:spcPct val="0"/>
              </a:spcBef>
              <a:spcAft>
                <a:spcPct val="35000"/>
              </a:spcAft>
            </a:pPr>
            <a:endParaRPr lang="en-US" sz="1200" dirty="0">
              <a:latin typeface="Calibri" panose="020F0502020204030204" pitchFamily="34" charset="0"/>
            </a:endParaRPr>
          </a:p>
        </p:txBody>
      </p:sp>
      <p:sp>
        <p:nvSpPr>
          <p:cNvPr id="7" name="Freeform 6"/>
          <p:cNvSpPr/>
          <p:nvPr/>
        </p:nvSpPr>
        <p:spPr>
          <a:xfrm>
            <a:off x="3188655" y="4941168"/>
            <a:ext cx="280715" cy="328384"/>
          </a:xfrm>
          <a:custGeom>
            <a:avLst/>
            <a:gdLst>
              <a:gd name="connsiteX0" fmla="*/ 0 w 280715"/>
              <a:gd name="connsiteY0" fmla="*/ 65677 h 328384"/>
              <a:gd name="connsiteX1" fmla="*/ 140358 w 280715"/>
              <a:gd name="connsiteY1" fmla="*/ 65677 h 328384"/>
              <a:gd name="connsiteX2" fmla="*/ 140358 w 280715"/>
              <a:gd name="connsiteY2" fmla="*/ 0 h 328384"/>
              <a:gd name="connsiteX3" fmla="*/ 280715 w 280715"/>
              <a:gd name="connsiteY3" fmla="*/ 164192 h 328384"/>
              <a:gd name="connsiteX4" fmla="*/ 140358 w 280715"/>
              <a:gd name="connsiteY4" fmla="*/ 328384 h 328384"/>
              <a:gd name="connsiteX5" fmla="*/ 140358 w 280715"/>
              <a:gd name="connsiteY5" fmla="*/ 262707 h 328384"/>
              <a:gd name="connsiteX6" fmla="*/ 0 w 280715"/>
              <a:gd name="connsiteY6" fmla="*/ 262707 h 328384"/>
              <a:gd name="connsiteX7" fmla="*/ 0 w 280715"/>
              <a:gd name="connsiteY7" fmla="*/ 65677 h 32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715" h="328384">
                <a:moveTo>
                  <a:pt x="0" y="65677"/>
                </a:moveTo>
                <a:lnTo>
                  <a:pt x="140358" y="65677"/>
                </a:lnTo>
                <a:lnTo>
                  <a:pt x="140358" y="0"/>
                </a:lnTo>
                <a:lnTo>
                  <a:pt x="280715" y="164192"/>
                </a:lnTo>
                <a:lnTo>
                  <a:pt x="140358" y="328384"/>
                </a:lnTo>
                <a:lnTo>
                  <a:pt x="140358" y="262707"/>
                </a:lnTo>
                <a:lnTo>
                  <a:pt x="0" y="262707"/>
                </a:lnTo>
                <a:lnTo>
                  <a:pt x="0" y="65677"/>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65677" rIns="84214" bIns="65677" numCol="1" spcCol="1270" anchor="ctr" anchorCtr="0">
            <a:noAutofit/>
          </a:bodyPr>
          <a:lstStyle/>
          <a:p>
            <a:pPr algn="ctr" defTabSz="533400">
              <a:lnSpc>
                <a:spcPct val="90000"/>
              </a:lnSpc>
              <a:spcBef>
                <a:spcPct val="0"/>
              </a:spcBef>
              <a:spcAft>
                <a:spcPct val="35000"/>
              </a:spcAft>
            </a:pPr>
            <a:endParaRPr lang="en-US" sz="1200" dirty="0">
              <a:latin typeface="Calibri" panose="020F0502020204030204" pitchFamily="34" charset="0"/>
            </a:endParaRPr>
          </a:p>
        </p:txBody>
      </p:sp>
      <p:sp>
        <p:nvSpPr>
          <p:cNvPr id="8" name="TextBox 7"/>
          <p:cNvSpPr txBox="1"/>
          <p:nvPr/>
        </p:nvSpPr>
        <p:spPr>
          <a:xfrm>
            <a:off x="323460" y="1538033"/>
            <a:ext cx="11296261" cy="584775"/>
          </a:xfrm>
          <a:prstGeom prst="rect">
            <a:avLst/>
          </a:prstGeom>
          <a:solidFill>
            <a:schemeClr val="accent1">
              <a:lumMod val="20000"/>
              <a:lumOff val="80000"/>
            </a:schemeClr>
          </a:solidFill>
        </p:spPr>
        <p:txBody>
          <a:bodyPr wrap="square" rtlCol="0">
            <a:spAutoFit/>
          </a:bodyPr>
          <a:lstStyle/>
          <a:p>
            <a:r>
              <a:rPr lang="en-GB" sz="1600" b="1" dirty="0">
                <a:latin typeface="Arial" panose="020B0604020202020204" pitchFamily="34" charset="0"/>
                <a:cs typeface="Arial" panose="020B0604020202020204" pitchFamily="34" charset="0"/>
              </a:rPr>
              <a:t>The Children and Families Act 2014 recognised that </a:t>
            </a:r>
            <a:r>
              <a:rPr lang="en-GB" sz="1600" b="1" dirty="0">
                <a:solidFill>
                  <a:prstClr val="black"/>
                </a:solidFill>
                <a:latin typeface="Arial" panose="020B0604020202020204" pitchFamily="34" charset="0"/>
                <a:cs typeface="Arial" panose="020B0604020202020204" pitchFamily="34" charset="0"/>
              </a:rPr>
              <a:t>support must be joined up effectively across education, health and social care, where necessary from birth to 25</a:t>
            </a:r>
            <a:endParaRPr lang="en-GB" sz="1600" dirty="0">
              <a:latin typeface="Arial" panose="020B0604020202020204" pitchFamily="34" charset="0"/>
              <a:cs typeface="Arial" panose="020B0604020202020204" pitchFamily="34" charset="0"/>
            </a:endParaRPr>
          </a:p>
        </p:txBody>
      </p:sp>
      <p:sp>
        <p:nvSpPr>
          <p:cNvPr id="16" name="Freeform 15"/>
          <p:cNvSpPr/>
          <p:nvPr/>
        </p:nvSpPr>
        <p:spPr>
          <a:xfrm>
            <a:off x="7430012" y="2765254"/>
            <a:ext cx="4382543" cy="2195435"/>
          </a:xfrm>
          <a:custGeom>
            <a:avLst/>
            <a:gdLst>
              <a:gd name="connsiteX0" fmla="*/ 0 w 2553739"/>
              <a:gd name="connsiteY0" fmla="*/ 0 h 2854800"/>
              <a:gd name="connsiteX1" fmla="*/ 2553739 w 2553739"/>
              <a:gd name="connsiteY1" fmla="*/ 0 h 2854800"/>
              <a:gd name="connsiteX2" fmla="*/ 2553739 w 2553739"/>
              <a:gd name="connsiteY2" fmla="*/ 2854800 h 2854800"/>
              <a:gd name="connsiteX3" fmla="*/ 0 w 2553739"/>
              <a:gd name="connsiteY3" fmla="*/ 2854800 h 2854800"/>
              <a:gd name="connsiteX4" fmla="*/ 0 w 2553739"/>
              <a:gd name="connsiteY4" fmla="*/ 0 h 285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3739" h="2854800">
                <a:moveTo>
                  <a:pt x="0" y="0"/>
                </a:moveTo>
                <a:lnTo>
                  <a:pt x="2553739" y="0"/>
                </a:lnTo>
                <a:lnTo>
                  <a:pt x="2553739" y="2854800"/>
                </a:lnTo>
                <a:lnTo>
                  <a:pt x="0" y="2854800"/>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64008" tIns="64008" rIns="85344" bIns="96012" numCol="1" spcCol="1270" anchor="t" anchorCtr="0">
            <a:noAutofit/>
          </a:bodyPr>
          <a:lstStyle/>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Parent Carer Forums</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SEN support replaced ‘school action’ and ‘school action plus’</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Young Offenders</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Personal budgets</a:t>
            </a:r>
          </a:p>
          <a:p>
            <a:pPr marL="171450" lvl="1" indent="-171450" defTabSz="533400">
              <a:lnSpc>
                <a:spcPct val="90000"/>
              </a:lnSpc>
              <a:spcBef>
                <a:spcPts val="600"/>
              </a:spcBef>
              <a:spcAft>
                <a:spcPts val="600"/>
              </a:spcAft>
              <a:buFont typeface="Arial" panose="020B0604020202020204" pitchFamily="34" charset="0"/>
              <a:buChar char="•"/>
            </a:pPr>
            <a:r>
              <a:rPr lang="en-GB" sz="1400" dirty="0">
                <a:cs typeface="Arial" panose="020B0604020202020204" pitchFamily="34" charset="0"/>
              </a:rPr>
              <a:t>Review of disagreement resolution</a:t>
            </a:r>
          </a:p>
          <a:p>
            <a:pPr marL="0" lvl="1" defTabSz="533400">
              <a:lnSpc>
                <a:spcPct val="90000"/>
              </a:lnSpc>
              <a:spcBef>
                <a:spcPts val="600"/>
              </a:spcBef>
              <a:spcAft>
                <a:spcPts val="600"/>
              </a:spcAft>
            </a:pPr>
            <a:endParaRPr lang="en-GB" sz="1200" dirty="0">
              <a:latin typeface="Calibri" panose="020F0502020204030204" pitchFamily="34" charset="0"/>
              <a:cs typeface="Arial" panose="020B0604020202020204" pitchFamily="34" charset="0"/>
            </a:endParaRPr>
          </a:p>
        </p:txBody>
      </p:sp>
      <p:sp>
        <p:nvSpPr>
          <p:cNvPr id="14" name="Freeform 13"/>
          <p:cNvSpPr/>
          <p:nvPr/>
        </p:nvSpPr>
        <p:spPr>
          <a:xfrm>
            <a:off x="3837992" y="4960689"/>
            <a:ext cx="7974563" cy="445031"/>
          </a:xfrm>
          <a:custGeom>
            <a:avLst/>
            <a:gdLst>
              <a:gd name="connsiteX0" fmla="*/ 0 w 2553739"/>
              <a:gd name="connsiteY0" fmla="*/ 0 h 1021495"/>
              <a:gd name="connsiteX1" fmla="*/ 2553739 w 2553739"/>
              <a:gd name="connsiteY1" fmla="*/ 0 h 1021495"/>
              <a:gd name="connsiteX2" fmla="*/ 2553739 w 2553739"/>
              <a:gd name="connsiteY2" fmla="*/ 1021495 h 1021495"/>
              <a:gd name="connsiteX3" fmla="*/ 0 w 2553739"/>
              <a:gd name="connsiteY3" fmla="*/ 1021495 h 1021495"/>
              <a:gd name="connsiteX4" fmla="*/ 0 w 2553739"/>
              <a:gd name="connsiteY4" fmla="*/ 0 h 10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3739" h="1021495">
                <a:moveTo>
                  <a:pt x="0" y="0"/>
                </a:moveTo>
                <a:lnTo>
                  <a:pt x="2553739" y="0"/>
                </a:lnTo>
                <a:lnTo>
                  <a:pt x="2553739" y="1021495"/>
                </a:lnTo>
                <a:lnTo>
                  <a:pt x="0" y="1021495"/>
                </a:lnTo>
                <a:lnTo>
                  <a:pt x="0" y="0"/>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5344" tIns="48768" rIns="85344" bIns="48768" numCol="1" spcCol="1270" anchor="ctr" anchorCtr="0">
            <a:noAutofit/>
          </a:bodyPr>
          <a:lstStyle/>
          <a:p>
            <a:pPr algn="ctr" defTabSz="533400">
              <a:lnSpc>
                <a:spcPct val="90000"/>
              </a:lnSpc>
              <a:spcBef>
                <a:spcPts val="600"/>
              </a:spcBef>
              <a:spcAft>
                <a:spcPts val="600"/>
              </a:spcAft>
            </a:pPr>
            <a:r>
              <a:rPr lang="en-GB" sz="1400" b="1" dirty="0"/>
              <a:t>In parallel changes were brought in to the funding system for those with SEND (funding from schools block and high needs)</a:t>
            </a:r>
          </a:p>
        </p:txBody>
      </p:sp>
    </p:spTree>
    <p:extLst>
      <p:ext uri="{BB962C8B-B14F-4D97-AF65-F5344CB8AC3E}">
        <p14:creationId xmlns:p14="http://schemas.microsoft.com/office/powerpoint/2010/main" val="4197074814"/>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1801" y="1106599"/>
            <a:ext cx="6720321" cy="576597"/>
          </a:xfrm>
        </p:spPr>
        <p:txBody>
          <a:bodyPr/>
          <a:lstStyle/>
          <a:p>
            <a:r>
              <a:rPr lang="en-GB" sz="2800" dirty="0"/>
              <a:t>Reform Implementation: Headlines </a:t>
            </a:r>
          </a:p>
        </p:txBody>
      </p:sp>
      <p:sp>
        <p:nvSpPr>
          <p:cNvPr id="5" name="TextBox 4"/>
          <p:cNvSpPr txBox="1"/>
          <p:nvPr/>
        </p:nvSpPr>
        <p:spPr>
          <a:xfrm>
            <a:off x="431801" y="1811327"/>
            <a:ext cx="10489391" cy="4401205"/>
          </a:xfrm>
          <a:prstGeom prst="rect">
            <a:avLst/>
          </a:prstGeom>
          <a:solidFill>
            <a:schemeClr val="tx2">
              <a:lumMod val="20000"/>
              <a:lumOff val="80000"/>
            </a:schemeClr>
          </a:solidFill>
        </p:spPr>
        <p:txBody>
          <a:bodyPr wrap="square" rtlCol="0">
            <a:spAutoFit/>
          </a:bodyPr>
          <a:lstStyle/>
          <a:p>
            <a:pPr marL="457200" indent="-457200">
              <a:buFont typeface="Arial" panose="020B0604020202020204" pitchFamily="34" charset="0"/>
              <a:buChar char="•"/>
            </a:pPr>
            <a:r>
              <a:rPr lang="en-GB" sz="2800" dirty="0"/>
              <a:t>£391m has been invested since 2014 for local areas to implement the reforms</a:t>
            </a:r>
          </a:p>
          <a:p>
            <a:pPr marL="457200" indent="-457200">
              <a:buFont typeface="Arial" panose="020B0604020202020204" pitchFamily="34" charset="0"/>
              <a:buChar char="•"/>
            </a:pPr>
            <a:r>
              <a:rPr lang="en-GB" sz="2800" dirty="0"/>
              <a:t>98.4% of Statements of SEN were reviewed by the 31 March 2018 deadline</a:t>
            </a:r>
          </a:p>
          <a:p>
            <a:pPr marL="457200" indent="-457200">
              <a:buFont typeface="Arial" panose="020B0604020202020204" pitchFamily="34" charset="0"/>
              <a:buChar char="•"/>
            </a:pPr>
            <a:r>
              <a:rPr lang="en-GB" sz="2800" dirty="0"/>
              <a:t>2 year National Trial started in April, expanding powers of the First Tier Tribunal </a:t>
            </a:r>
          </a:p>
          <a:p>
            <a:pPr marL="457200" indent="-457200">
              <a:buFont typeface="Arial" panose="020B0604020202020204" pitchFamily="34" charset="0"/>
              <a:buChar char="•"/>
            </a:pPr>
            <a:r>
              <a:rPr lang="en-GB" sz="2800" dirty="0"/>
              <a:t>Established local supported internship forums and training more job coaches </a:t>
            </a:r>
          </a:p>
          <a:p>
            <a:pPr marL="457200" indent="-457200">
              <a:buFont typeface="Arial" panose="020B0604020202020204" pitchFamily="34" charset="0"/>
              <a:buChar char="•"/>
            </a:pPr>
            <a:r>
              <a:rPr lang="en-GB" sz="2800" dirty="0"/>
              <a:t>Delivery support provided by the DfE specialist SEND Advisers and other partners</a:t>
            </a:r>
          </a:p>
        </p:txBody>
      </p:sp>
    </p:spTree>
    <p:extLst>
      <p:ext uri="{BB962C8B-B14F-4D97-AF65-F5344CB8AC3E}">
        <p14:creationId xmlns:p14="http://schemas.microsoft.com/office/powerpoint/2010/main" val="2160746180"/>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ular Callout 21"/>
          <p:cNvSpPr/>
          <p:nvPr/>
        </p:nvSpPr>
        <p:spPr bwMode="auto">
          <a:xfrm>
            <a:off x="2174769" y="1873658"/>
            <a:ext cx="2808312" cy="1837676"/>
          </a:xfrm>
          <a:prstGeom prst="wedgeRoundRectCallout">
            <a:avLst>
              <a:gd name="adj1" fmla="val 63443"/>
              <a:gd name="adj2" fmla="val -21561"/>
              <a:gd name="adj3" fmla="val 16667"/>
            </a:avLst>
          </a:prstGeom>
          <a:solidFill>
            <a:sysClr val="window" lastClr="FFFFFF"/>
          </a:solidFill>
          <a:ln w="9525" cap="flat" cmpd="sng" algn="ctr">
            <a:solidFill>
              <a:schemeClr val="bg1">
                <a:lumMod val="50000"/>
              </a:schemeClr>
            </a:solid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base">
              <a:spcBef>
                <a:spcPct val="0"/>
              </a:spcBef>
              <a:spcAft>
                <a:spcPct val="0"/>
              </a:spcAft>
            </a:pPr>
            <a:r>
              <a:rPr lang="en-GB" sz="1600" b="1" dirty="0"/>
              <a:t>Overall satisfaction with EHC process</a:t>
            </a:r>
          </a:p>
          <a:p>
            <a:pPr fontAlgn="base">
              <a:spcBef>
                <a:spcPct val="0"/>
              </a:spcBef>
              <a:spcAft>
                <a:spcPct val="0"/>
              </a:spcAft>
            </a:pPr>
            <a:endParaRPr lang="en-GB" sz="1200" b="1" dirty="0"/>
          </a:p>
          <a:p>
            <a:pPr fontAlgn="base">
              <a:spcBef>
                <a:spcPct val="0"/>
              </a:spcBef>
              <a:spcAft>
                <a:spcPct val="0"/>
              </a:spcAft>
            </a:pPr>
            <a:r>
              <a:rPr lang="en-GB" sz="1200" dirty="0"/>
              <a:t>Two thirds said they were satisfied or very satisfied. This varied by demographic categories, type of SEN, and by local area. </a:t>
            </a:r>
            <a:endParaRPr lang="en-GB" sz="1200" dirty="0">
              <a:solidFill>
                <a:schemeClr val="tx1">
                  <a:lumMod val="85000"/>
                  <a:lumOff val="15000"/>
                </a:schemeClr>
              </a:solidFill>
              <a:latin typeface="Calibri" panose="020F0502020204030204" pitchFamily="34" charset="0"/>
            </a:endParaRPr>
          </a:p>
        </p:txBody>
      </p:sp>
      <p:pic>
        <p:nvPicPr>
          <p:cNvPr id="20" name="Picture 19"/>
          <p:cNvPicPr>
            <a:picLocks noChangeAspect="1"/>
          </p:cNvPicPr>
          <p:nvPr/>
        </p:nvPicPr>
        <p:blipFill>
          <a:blip r:embed="rId3"/>
          <a:stretch>
            <a:fillRect/>
          </a:stretch>
        </p:blipFill>
        <p:spPr>
          <a:xfrm>
            <a:off x="5415129" y="1454068"/>
            <a:ext cx="5363098" cy="2699240"/>
          </a:xfrm>
          <a:prstGeom prst="rect">
            <a:avLst/>
          </a:prstGeom>
        </p:spPr>
      </p:pic>
      <p:sp>
        <p:nvSpPr>
          <p:cNvPr id="15" name="Rectangle 14"/>
          <p:cNvSpPr/>
          <p:nvPr/>
        </p:nvSpPr>
        <p:spPr>
          <a:xfrm>
            <a:off x="180368" y="1061312"/>
            <a:ext cx="9769423" cy="523220"/>
          </a:xfrm>
          <a:prstGeom prst="rect">
            <a:avLst/>
          </a:prstGeom>
          <a:solidFill>
            <a:schemeClr val="bg1"/>
          </a:solidFill>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Reform Implementation: User surveys</a:t>
            </a:r>
          </a:p>
        </p:txBody>
      </p:sp>
      <p:sp>
        <p:nvSpPr>
          <p:cNvPr id="24" name="Rounded Rectangular Callout 23"/>
          <p:cNvSpPr/>
          <p:nvPr/>
        </p:nvSpPr>
        <p:spPr bwMode="auto">
          <a:xfrm>
            <a:off x="8295449" y="4078196"/>
            <a:ext cx="2448272" cy="2189155"/>
          </a:xfrm>
          <a:prstGeom prst="wedgeRoundRectCallout">
            <a:avLst>
              <a:gd name="adj1" fmla="val -46799"/>
              <a:gd name="adj2" fmla="val 18853"/>
              <a:gd name="adj3" fmla="val 16667"/>
            </a:avLst>
          </a:prstGeom>
          <a:ln>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ctr"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fontAlgn="base">
              <a:spcBef>
                <a:spcPct val="0"/>
              </a:spcBef>
              <a:spcAft>
                <a:spcPct val="0"/>
              </a:spcAft>
            </a:pPr>
            <a:r>
              <a:rPr lang="en-GB" sz="1600" b="1" dirty="0"/>
              <a:t>Views on impact</a:t>
            </a:r>
          </a:p>
          <a:p>
            <a:pPr algn="ctr" fontAlgn="base">
              <a:spcBef>
                <a:spcPct val="0"/>
              </a:spcBef>
              <a:spcAft>
                <a:spcPct val="0"/>
              </a:spcAft>
            </a:pPr>
            <a:endParaRPr lang="en-GB" sz="1400" b="1" dirty="0"/>
          </a:p>
          <a:p>
            <a:pPr fontAlgn="base">
              <a:spcBef>
                <a:spcPct val="0"/>
              </a:spcBef>
              <a:spcAft>
                <a:spcPct val="0"/>
              </a:spcAft>
            </a:pPr>
            <a:r>
              <a:rPr lang="en-GB" sz="1200" dirty="0"/>
              <a:t>Almost three quarters agreed their plan had led to the child or young person getting the help and support needed and over two-thirds agreed that their plan had improved the child or young person’s experience of education.</a:t>
            </a:r>
            <a:endParaRPr lang="en-GB" sz="1200" dirty="0">
              <a:solidFill>
                <a:schemeClr val="tx1">
                  <a:lumMod val="85000"/>
                  <a:lumOff val="15000"/>
                </a:schemeClr>
              </a:solidFill>
              <a:latin typeface="Calibri" panose="020F0502020204030204" pitchFamily="34" charset="0"/>
            </a:endParaRPr>
          </a:p>
        </p:txBody>
      </p:sp>
      <p:sp>
        <p:nvSpPr>
          <p:cNvPr id="25" name="Rectangle 24"/>
          <p:cNvSpPr/>
          <p:nvPr/>
        </p:nvSpPr>
        <p:spPr>
          <a:xfrm>
            <a:off x="4856619" y="6428930"/>
            <a:ext cx="4935967" cy="246221"/>
          </a:xfrm>
          <a:prstGeom prst="rect">
            <a:avLst/>
          </a:prstGeom>
        </p:spPr>
        <p:txBody>
          <a:bodyPr wrap="none">
            <a:spAutoFit/>
          </a:bodyPr>
          <a:lstStyle/>
          <a:p>
            <a:r>
              <a:rPr lang="en-GB" altLang="en-US" sz="1000" dirty="0">
                <a:solidFill>
                  <a:prstClr val="black">
                    <a:lumMod val="75000"/>
                    <a:lumOff val="25000"/>
                  </a:prstClr>
                </a:solidFill>
              </a:rPr>
              <a:t>Source: EHC plan experiences: a survey of parents and young people (DfE, 2017)</a:t>
            </a:r>
            <a:endParaRPr lang="en-GB" sz="1000" dirty="0">
              <a:solidFill>
                <a:srgbClr val="C00000"/>
              </a:solidFill>
            </a:endParaRPr>
          </a:p>
        </p:txBody>
      </p:sp>
      <p:pic>
        <p:nvPicPr>
          <p:cNvPr id="4" name="Picture 3"/>
          <p:cNvPicPr>
            <a:picLocks noChangeAspect="1"/>
          </p:cNvPicPr>
          <p:nvPr/>
        </p:nvPicPr>
        <p:blipFill>
          <a:blip r:embed="rId4"/>
          <a:stretch>
            <a:fillRect/>
          </a:stretch>
        </p:blipFill>
        <p:spPr>
          <a:xfrm>
            <a:off x="2318786" y="4315371"/>
            <a:ext cx="4988479" cy="2155315"/>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2174769" y="3971777"/>
            <a:ext cx="4442242" cy="369332"/>
          </a:xfrm>
          <a:prstGeom prst="rect">
            <a:avLst/>
          </a:prstGeom>
        </p:spPr>
        <p:txBody>
          <a:bodyPr wrap="none">
            <a:spAutoFit/>
          </a:bodyPr>
          <a:lstStyle/>
          <a:p>
            <a:pPr fontAlgn="base">
              <a:spcBef>
                <a:spcPct val="0"/>
              </a:spcBef>
              <a:spcAft>
                <a:spcPct val="0"/>
              </a:spcAft>
            </a:pPr>
            <a:r>
              <a:rPr lang="en-GB" dirty="0"/>
              <a:t>Will EHC plan achieve agreed outcomes?</a:t>
            </a:r>
          </a:p>
        </p:txBody>
      </p:sp>
      <p:sp>
        <p:nvSpPr>
          <p:cNvPr id="19" name="TextBox 18"/>
          <p:cNvSpPr txBox="1"/>
          <p:nvPr/>
        </p:nvSpPr>
        <p:spPr>
          <a:xfrm>
            <a:off x="6829451" y="6143066"/>
            <a:ext cx="1008112" cy="230832"/>
          </a:xfrm>
          <a:prstGeom prst="rect">
            <a:avLst/>
          </a:prstGeom>
          <a:noFill/>
        </p:spPr>
        <p:txBody>
          <a:bodyPr wrap="square" rtlCol="0">
            <a:spAutoFit/>
          </a:bodyPr>
          <a:lstStyle/>
          <a:p>
            <a:r>
              <a:rPr lang="en-GB" sz="900" dirty="0"/>
              <a:t>*Rounding</a:t>
            </a:r>
          </a:p>
        </p:txBody>
      </p:sp>
      <p:pic>
        <p:nvPicPr>
          <p:cNvPr id="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422" y="2807599"/>
            <a:ext cx="1707050" cy="194470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105242363"/>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2135188" y="1052514"/>
            <a:ext cx="8075612" cy="1125537"/>
          </a:xfrm>
        </p:spPr>
        <p:txBody>
          <a:bodyPr/>
          <a:lstStyle/>
          <a:p>
            <a:pPr algn="ctr"/>
            <a:r>
              <a:rPr lang="en-GB" altLang="en-US" sz="2800" b="0" dirty="0">
                <a:ea typeface="MS PGothic" panose="020B0600070205080204" pitchFamily="34" charset="-128"/>
              </a:rPr>
              <a:t>	</a:t>
            </a:r>
          </a:p>
        </p:txBody>
      </p:sp>
      <p:sp>
        <p:nvSpPr>
          <p:cNvPr id="3075" name="Rectangle 3"/>
          <p:cNvSpPr>
            <a:spLocks noGrp="1" noChangeArrowheads="1"/>
          </p:cNvSpPr>
          <p:nvPr>
            <p:ph type="body" idx="4294967295"/>
          </p:nvPr>
        </p:nvSpPr>
        <p:spPr>
          <a:xfrm>
            <a:off x="243369" y="2198671"/>
            <a:ext cx="11438736" cy="997555"/>
          </a:xfrm>
        </p:spPr>
        <p:txBody>
          <a:bodyPr/>
          <a:lstStyle/>
          <a:p>
            <a:pPr marL="0" indent="0" algn="ctr">
              <a:buNone/>
              <a:defRPr/>
            </a:pPr>
            <a:r>
              <a:rPr lang="en-GB" i="1" dirty="0"/>
              <a:t>“</a:t>
            </a:r>
            <a:r>
              <a:rPr lang="en-GB" b="0" i="1" dirty="0"/>
              <a:t>Parents of children whose needs were identified early were positive about the support they received” (based on 30 inspections)</a:t>
            </a:r>
          </a:p>
          <a:p>
            <a:pPr marL="0" indent="0" algn="r">
              <a:buNone/>
              <a:defRPr/>
            </a:pPr>
            <a:r>
              <a:rPr lang="en-GB" sz="1200" dirty="0"/>
              <a:t>Ofsted and CQC, Local area SEND inspections: one year on, Oct 2017</a:t>
            </a:r>
            <a:endParaRPr lang="en-GB" b="0" dirty="0"/>
          </a:p>
          <a:p>
            <a:pPr>
              <a:defRPr/>
            </a:pPr>
            <a:endParaRPr lang="en-GB" altLang="en-US" sz="2400" dirty="0">
              <a:ea typeface="MS PGothic" panose="020B0600070205080204" pitchFamily="34" charset="-128"/>
            </a:endParaRPr>
          </a:p>
          <a:p>
            <a:pPr>
              <a:buFont typeface="Wingdings" panose="05000000000000000000" pitchFamily="2" charset="2"/>
              <a:buNone/>
              <a:defRPr/>
            </a:pPr>
            <a:endParaRPr lang="en-GB" altLang="en-US" sz="2400" dirty="0">
              <a:ea typeface="MS PGothic" panose="020B0600070205080204" pitchFamily="34" charset="-128"/>
            </a:endParaRPr>
          </a:p>
        </p:txBody>
      </p:sp>
      <p:sp>
        <p:nvSpPr>
          <p:cNvPr id="8196" name="Rectangle 2"/>
          <p:cNvSpPr>
            <a:spLocks noGrp="1" noChangeArrowheads="1"/>
          </p:cNvSpPr>
          <p:nvPr>
            <p:ph type="title" idx="4294967295"/>
          </p:nvPr>
        </p:nvSpPr>
        <p:spPr>
          <a:xfrm>
            <a:off x="317634" y="1052514"/>
            <a:ext cx="11874366" cy="562768"/>
          </a:xfrm>
        </p:spPr>
        <p:txBody>
          <a:bodyPr/>
          <a:lstStyle/>
          <a:p>
            <a:r>
              <a:rPr lang="en-GB" sz="3200" dirty="0">
                <a:latin typeface="Calibri" panose="020F0502020204030204" pitchFamily="34" charset="0"/>
              </a:rPr>
              <a:t>Reform Implementation: Local Area inspections</a:t>
            </a:r>
            <a:endParaRPr lang="en-GB" altLang="en-US" sz="3200" b="0" dirty="0">
              <a:ea typeface="MS PGothic" panose="020B0600070205080204" pitchFamily="34" charset="-128"/>
            </a:endParaRPr>
          </a:p>
        </p:txBody>
      </p:sp>
      <p:sp>
        <p:nvSpPr>
          <p:cNvPr id="2" name="TextBox 1"/>
          <p:cNvSpPr txBox="1"/>
          <p:nvPr/>
        </p:nvSpPr>
        <p:spPr>
          <a:xfrm>
            <a:off x="270900" y="3251091"/>
            <a:ext cx="3005522" cy="3416320"/>
          </a:xfrm>
          <a:prstGeom prst="rect">
            <a:avLst/>
          </a:prstGeom>
          <a:solidFill>
            <a:schemeClr val="accent1">
              <a:lumMod val="40000"/>
              <a:lumOff val="60000"/>
            </a:schemeClr>
          </a:solidFill>
        </p:spPr>
        <p:txBody>
          <a:bodyPr wrap="square" rtlCol="0">
            <a:spAutoFit/>
          </a:bodyPr>
          <a:lstStyle/>
          <a:p>
            <a:pPr algn="ctr"/>
            <a:r>
              <a:rPr lang="en-GB" b="1" dirty="0"/>
              <a:t>Greenwich </a:t>
            </a:r>
          </a:p>
          <a:p>
            <a:pPr algn="ctr"/>
            <a:r>
              <a:rPr lang="en-GB" dirty="0"/>
              <a:t>Since the reforms, schools and parents report that the views of children are better captured during the EHC plan assessment process. The EHC plan has the child at its heart and some professionals report the process as being ‘cathartic’. Young adults feel central to their EHC plan.</a:t>
            </a:r>
          </a:p>
        </p:txBody>
      </p:sp>
      <p:sp>
        <p:nvSpPr>
          <p:cNvPr id="6" name="TextBox 5"/>
          <p:cNvSpPr txBox="1"/>
          <p:nvPr/>
        </p:nvSpPr>
        <p:spPr>
          <a:xfrm>
            <a:off x="3408042" y="3260218"/>
            <a:ext cx="5694393" cy="3416320"/>
          </a:xfrm>
          <a:prstGeom prst="rect">
            <a:avLst/>
          </a:prstGeom>
          <a:solidFill>
            <a:schemeClr val="accent1">
              <a:lumMod val="40000"/>
              <a:lumOff val="60000"/>
            </a:schemeClr>
          </a:solidFill>
        </p:spPr>
        <p:txBody>
          <a:bodyPr wrap="square" rtlCol="0">
            <a:spAutoFit/>
          </a:bodyPr>
          <a:lstStyle/>
          <a:p>
            <a:pPr algn="ctr"/>
            <a:r>
              <a:rPr lang="en-GB" b="1" dirty="0"/>
              <a:t>Wiltshire</a:t>
            </a:r>
          </a:p>
          <a:p>
            <a:r>
              <a:rPr lang="en-GB" dirty="0"/>
              <a:t> </a:t>
            </a:r>
          </a:p>
          <a:p>
            <a:r>
              <a:rPr lang="en-GB" dirty="0"/>
              <a:t>Senior leaders in the local area from education, health and social care are working together constructively to deliver and improve services for children and young people who have special educational needs (SEN) and/or disabilities. They demonstrate ambition to deliver high-quality outcomes for children and young people, despite the increasing demands on budgets and financial constraints. As a result, they have detailed and appropriate plans in place to tackle their key priorities for improvement.  </a:t>
            </a:r>
          </a:p>
        </p:txBody>
      </p:sp>
      <p:sp>
        <p:nvSpPr>
          <p:cNvPr id="8" name="TextBox 7"/>
          <p:cNvSpPr txBox="1"/>
          <p:nvPr/>
        </p:nvSpPr>
        <p:spPr>
          <a:xfrm>
            <a:off x="9234055" y="3251091"/>
            <a:ext cx="2462595" cy="3416320"/>
          </a:xfrm>
          <a:prstGeom prst="rect">
            <a:avLst/>
          </a:prstGeom>
          <a:solidFill>
            <a:schemeClr val="accent1">
              <a:lumMod val="40000"/>
              <a:lumOff val="60000"/>
            </a:schemeClr>
          </a:solidFill>
        </p:spPr>
        <p:txBody>
          <a:bodyPr wrap="square" rtlCol="0">
            <a:spAutoFit/>
          </a:bodyPr>
          <a:lstStyle/>
          <a:p>
            <a:pPr algn="ctr"/>
            <a:r>
              <a:rPr lang="en-GB" b="1" dirty="0"/>
              <a:t>Cheshire East </a:t>
            </a:r>
          </a:p>
          <a:p>
            <a:pPr algn="ctr"/>
            <a:r>
              <a:rPr lang="en-GB" dirty="0"/>
              <a:t>The proportion of young people who are in paid employment is much higher than the national average. This is as a result of the local area’s work to engage with the various employers and local businesses.</a:t>
            </a:r>
          </a:p>
          <a:p>
            <a:pPr algn="ctr"/>
            <a:endParaRPr lang="en-GB" dirty="0"/>
          </a:p>
        </p:txBody>
      </p:sp>
      <p:sp>
        <p:nvSpPr>
          <p:cNvPr id="3" name="Rectangle 2"/>
          <p:cNvSpPr/>
          <p:nvPr/>
        </p:nvSpPr>
        <p:spPr>
          <a:xfrm>
            <a:off x="243369" y="1554825"/>
            <a:ext cx="11783291" cy="584775"/>
          </a:xfrm>
          <a:prstGeom prst="rect">
            <a:avLst/>
          </a:prstGeom>
          <a:solidFill>
            <a:schemeClr val="bg1"/>
          </a:solidFill>
        </p:spPr>
        <p:txBody>
          <a:bodyPr wrap="square">
            <a:spAutoFit/>
          </a:bodyPr>
          <a:lstStyle/>
          <a:p>
            <a:r>
              <a:rPr lang="en-GB" sz="1600" i="1" dirty="0"/>
              <a:t>59 local area inspections of SEND services have been carried out to date. We are supporting the 25 LAs to respond to their Written Statement of Action through the </a:t>
            </a:r>
            <a:r>
              <a:rPr lang="en-GB" sz="1600" i="1" dirty="0" err="1"/>
              <a:t>DfE’s</a:t>
            </a:r>
            <a:r>
              <a:rPr lang="en-GB" sz="1600" i="1" dirty="0"/>
              <a:t> professional SEND adviser team and the NHS England regional adviser team</a:t>
            </a:r>
          </a:p>
        </p:txBody>
      </p:sp>
    </p:spTree>
    <p:extLst>
      <p:ext uri="{BB962C8B-B14F-4D97-AF65-F5344CB8AC3E}">
        <p14:creationId xmlns:p14="http://schemas.microsoft.com/office/powerpoint/2010/main" val="1941704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31" y="5697864"/>
            <a:ext cx="11769969" cy="1069862"/>
          </a:xfrm>
          <a:solidFill>
            <a:schemeClr val="bg1"/>
          </a:solidFill>
        </p:spPr>
        <p:txBody>
          <a:bodyPr/>
          <a:lstStyle/>
          <a:p>
            <a:pPr marL="0" indent="0">
              <a:buNone/>
            </a:pPr>
            <a:endParaRPr lang="en-GB" dirty="0"/>
          </a:p>
          <a:p>
            <a:pPr marL="0" indent="0">
              <a:buNone/>
            </a:pPr>
            <a:r>
              <a:rPr lang="en-GB" dirty="0"/>
              <a:t>……but there is more to do, access to occupational therapy specialist services is highlighted is an issue in a number of reports. </a:t>
            </a:r>
          </a:p>
        </p:txBody>
      </p:sp>
      <p:sp>
        <p:nvSpPr>
          <p:cNvPr id="4" name="Footer Placeholder 3"/>
          <p:cNvSpPr>
            <a:spLocks noGrp="1"/>
          </p:cNvSpPr>
          <p:nvPr>
            <p:ph type="ftr" sz="quarter" idx="11"/>
          </p:nvPr>
        </p:nvSpPr>
        <p:spPr/>
        <p:txBody>
          <a:bodyPr/>
          <a:lstStyle/>
          <a:p>
            <a:endParaRPr lang="en-GB" dirty="0"/>
          </a:p>
        </p:txBody>
      </p:sp>
      <p:sp>
        <p:nvSpPr>
          <p:cNvPr id="5" name="Rounded Rectangular Callout 4"/>
          <p:cNvSpPr/>
          <p:nvPr/>
        </p:nvSpPr>
        <p:spPr bwMode="auto">
          <a:xfrm>
            <a:off x="651292" y="1260607"/>
            <a:ext cx="6145554" cy="1877820"/>
          </a:xfrm>
          <a:prstGeom prst="wedgeRoundRectCallout">
            <a:avLst>
              <a:gd name="adj1" fmla="val -3242"/>
              <a:gd name="adj2" fmla="val 80088"/>
              <a:gd name="adj3" fmla="val 16667"/>
            </a:avLst>
          </a:prstGeom>
          <a:solidFill>
            <a:schemeClr val="tx2">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r>
              <a:rPr lang="en-GB" dirty="0"/>
              <a:t>Specialist teachers of children and young people who are deaf and/or visually impaired provide valued support to pupils with sensory needs placed in mainstream schools. Additional specialist support and services are located within the borough and in nearby areas. Parents were mostly positive about the quality of this support. </a:t>
            </a:r>
          </a:p>
        </p:txBody>
      </p:sp>
      <p:sp>
        <p:nvSpPr>
          <p:cNvPr id="6" name="Rounded Rectangular Callout 5"/>
          <p:cNvSpPr/>
          <p:nvPr/>
        </p:nvSpPr>
        <p:spPr bwMode="auto">
          <a:xfrm>
            <a:off x="7697972" y="1307805"/>
            <a:ext cx="4104168" cy="1883859"/>
          </a:xfrm>
          <a:prstGeom prst="wedgeRoundRectCallout">
            <a:avLst>
              <a:gd name="adj1" fmla="val 3859"/>
              <a:gd name="adj2" fmla="val 94962"/>
              <a:gd name="adj3" fmla="val 16667"/>
            </a:avLst>
          </a:prstGeom>
          <a:solidFill>
            <a:schemeClr val="tx2">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fontAlgn="base">
              <a:spcBef>
                <a:spcPct val="0"/>
              </a:spcBef>
              <a:spcAft>
                <a:spcPct val="0"/>
              </a:spcAft>
            </a:pPr>
            <a:r>
              <a:rPr lang="en-GB" dirty="0"/>
              <a:t>Timely assessment for those with sensory impairments results in swift and appropriate interventions which meet the needs of this group of children and young people well. </a:t>
            </a:r>
            <a:endParaRPr kumimoji="0" lang="en-GB" sz="1800" b="0" i="0" u="none" strike="noStrike" cap="none" normalizeH="0" baseline="0" dirty="0">
              <a:ln>
                <a:noFill/>
              </a:ln>
              <a:solidFill>
                <a:schemeClr val="tx1"/>
              </a:solidFill>
              <a:effectLst/>
              <a:latin typeface="Arial" pitchFamily="34" charset="0"/>
            </a:endParaRPr>
          </a:p>
        </p:txBody>
      </p:sp>
      <p:sp>
        <p:nvSpPr>
          <p:cNvPr id="7" name="Rounded Rectangular Callout 6"/>
          <p:cNvSpPr/>
          <p:nvPr/>
        </p:nvSpPr>
        <p:spPr bwMode="auto">
          <a:xfrm>
            <a:off x="575577" y="4096032"/>
            <a:ext cx="3264195" cy="1427943"/>
          </a:xfrm>
          <a:prstGeom prst="wedgeRoundRectCallout">
            <a:avLst>
              <a:gd name="adj1" fmla="val -44921"/>
              <a:gd name="adj2" fmla="val 71881"/>
              <a:gd name="adj3" fmla="val 16667"/>
            </a:avLst>
          </a:prstGeom>
          <a:solidFill>
            <a:schemeClr val="tx2">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r>
              <a:rPr lang="en-GB" dirty="0"/>
              <a:t>Parents of children with sensory impairment report prompt and accurate identification of their children’s needs. </a:t>
            </a:r>
          </a:p>
        </p:txBody>
      </p:sp>
      <p:sp>
        <p:nvSpPr>
          <p:cNvPr id="8" name="Rounded Rectangular Callout 7"/>
          <p:cNvSpPr/>
          <p:nvPr/>
        </p:nvSpPr>
        <p:spPr bwMode="auto">
          <a:xfrm>
            <a:off x="4580736" y="3917921"/>
            <a:ext cx="5093266" cy="1944414"/>
          </a:xfrm>
          <a:prstGeom prst="wedgeRoundRectCallout">
            <a:avLst>
              <a:gd name="adj1" fmla="val 2037"/>
              <a:gd name="adj2" fmla="val -88765"/>
              <a:gd name="adj3" fmla="val 16667"/>
            </a:avLst>
          </a:prstGeom>
          <a:solidFill>
            <a:schemeClr val="tx2">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r>
              <a:rPr lang="en-GB" dirty="0"/>
              <a:t>The Integrated Physical and Sensory Service provide effective support and many health professionals give detailed and helpful advice. As a result, some schools and settings are identifying children and young people’s needs precisely and in a timely way.</a:t>
            </a:r>
          </a:p>
        </p:txBody>
      </p:sp>
    </p:spTree>
    <p:extLst>
      <p:ext uri="{BB962C8B-B14F-4D97-AF65-F5344CB8AC3E}">
        <p14:creationId xmlns:p14="http://schemas.microsoft.com/office/powerpoint/2010/main" val="696427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760" y="1193962"/>
            <a:ext cx="8483306" cy="528030"/>
          </a:xfrm>
        </p:spPr>
        <p:txBody>
          <a:bodyPr/>
          <a:lstStyle/>
          <a:p>
            <a:r>
              <a:rPr lang="en-GB" sz="2800" dirty="0">
                <a:latin typeface="Arial" panose="020B0604020202020204" pitchFamily="34" charset="0"/>
                <a:cs typeface="Arial" panose="020B0604020202020204" pitchFamily="34" charset="0"/>
              </a:rPr>
              <a:t>Supporting reform delivery 2018-19 and beyond</a:t>
            </a:r>
          </a:p>
        </p:txBody>
      </p:sp>
      <p:sp>
        <p:nvSpPr>
          <p:cNvPr id="4" name="Slide Number Placeholder 3"/>
          <p:cNvSpPr>
            <a:spLocks noGrp="1"/>
          </p:cNvSpPr>
          <p:nvPr>
            <p:ph type="sldNum" sz="quarter" idx="4294967295"/>
          </p:nvPr>
        </p:nvSpPr>
        <p:spPr/>
        <p:txBody>
          <a:bodyPr/>
          <a:lstStyle/>
          <a:p>
            <a:r>
              <a:rPr lang="en-GB" dirty="0"/>
              <a:t> </a:t>
            </a:r>
          </a:p>
        </p:txBody>
      </p:sp>
      <p:sp>
        <p:nvSpPr>
          <p:cNvPr id="12" name="TextBox 11"/>
          <p:cNvSpPr txBox="1"/>
          <p:nvPr/>
        </p:nvSpPr>
        <p:spPr>
          <a:xfrm>
            <a:off x="547475" y="1892669"/>
            <a:ext cx="2941223" cy="4093428"/>
          </a:xfrm>
          <a:prstGeom prst="rect">
            <a:avLst/>
          </a:prstGeom>
          <a:solidFill>
            <a:schemeClr val="tx2">
              <a:lumMod val="20000"/>
              <a:lumOff val="80000"/>
            </a:schemeClr>
          </a:solidFill>
        </p:spPr>
        <p:txBody>
          <a:bodyPr wrap="square" rtlCol="0">
            <a:spAutoFit/>
          </a:bodyPr>
          <a:lstStyle/>
          <a:p>
            <a:r>
              <a:rPr lang="en-GB" sz="2000" b="1" i="1" dirty="0">
                <a:solidFill>
                  <a:schemeClr val="tx2"/>
                </a:solidFill>
                <a:latin typeface="Calibri" panose="020F0502020204030204" pitchFamily="34" charset="0"/>
              </a:rPr>
              <a:t>Support to LAs:</a:t>
            </a:r>
          </a:p>
          <a:p>
            <a:endParaRPr lang="en-GB" sz="2000" b="1" i="1" dirty="0">
              <a:solidFill>
                <a:schemeClr val="tx2"/>
              </a:solidFill>
              <a:latin typeface="Calibri" panose="020F0502020204030204" pitchFamily="34" charset="0"/>
            </a:endParaRPr>
          </a:p>
          <a:p>
            <a:pPr marL="182563" lvl="1" indent="-92075">
              <a:buFont typeface="Arial" panose="020B0604020202020204" pitchFamily="34" charset="0"/>
              <a:buChar char="•"/>
            </a:pPr>
            <a:r>
              <a:rPr lang="en-GB" sz="2000" dirty="0">
                <a:latin typeface="Calibri" panose="020F0502020204030204" pitchFamily="34" charset="0"/>
              </a:rPr>
              <a:t>High Needs Block increasing by £142m in 2018/19 to £6 billion </a:t>
            </a:r>
          </a:p>
          <a:p>
            <a:pPr marL="182563" lvl="1" indent="-92075">
              <a:buFont typeface="Arial" panose="020B0604020202020204" pitchFamily="34" charset="0"/>
              <a:buChar char="•"/>
            </a:pPr>
            <a:r>
              <a:rPr lang="en-GB" sz="2000" dirty="0">
                <a:latin typeface="Calibri" panose="020F0502020204030204" pitchFamily="34" charset="0"/>
              </a:rPr>
              <a:t>£251m of capital to create new specialist places</a:t>
            </a:r>
          </a:p>
          <a:p>
            <a:pPr marL="182563" lvl="1" indent="-92075">
              <a:buFont typeface="Arial" panose="020B0604020202020204" pitchFamily="34" charset="0"/>
              <a:buChar char="•"/>
            </a:pPr>
            <a:r>
              <a:rPr lang="en-GB" sz="2000" dirty="0">
                <a:latin typeface="Calibri" panose="020F0502020204030204" pitchFamily="34" charset="0"/>
              </a:rPr>
              <a:t>£9.7m for Supported Internships </a:t>
            </a:r>
          </a:p>
          <a:p>
            <a:pPr marL="182563" lvl="1" indent="-92075">
              <a:buFont typeface="Arial" panose="020B0604020202020204" pitchFamily="34" charset="0"/>
              <a:buChar char="•"/>
            </a:pPr>
            <a:r>
              <a:rPr lang="en-GB" sz="2000" dirty="0">
                <a:latin typeface="Calibri" panose="020F0502020204030204" pitchFamily="34" charset="0"/>
              </a:rPr>
              <a:t>Team of SEND advisers</a:t>
            </a:r>
          </a:p>
          <a:p>
            <a:pPr marL="90488" lvl="1"/>
            <a:endParaRPr lang="en-GB" sz="2000" dirty="0">
              <a:latin typeface="Calibri" panose="020F0502020204030204" pitchFamily="34" charset="0"/>
            </a:endParaRPr>
          </a:p>
          <a:p>
            <a:pPr marL="90488" lvl="1"/>
            <a:endParaRPr lang="en-GB" sz="2000" dirty="0">
              <a:latin typeface="Calibri" panose="020F0502020204030204" pitchFamily="34" charset="0"/>
            </a:endParaRPr>
          </a:p>
        </p:txBody>
      </p:sp>
      <p:sp>
        <p:nvSpPr>
          <p:cNvPr id="13" name="TextBox 12"/>
          <p:cNvSpPr txBox="1"/>
          <p:nvPr/>
        </p:nvSpPr>
        <p:spPr>
          <a:xfrm>
            <a:off x="4309911" y="1892669"/>
            <a:ext cx="2952871" cy="3708708"/>
          </a:xfrm>
          <a:prstGeom prst="rect">
            <a:avLst/>
          </a:prstGeom>
          <a:solidFill>
            <a:schemeClr val="tx2">
              <a:lumMod val="20000"/>
              <a:lumOff val="80000"/>
            </a:schemeClr>
          </a:solidFill>
        </p:spPr>
        <p:txBody>
          <a:bodyPr wrap="square" rtlCol="0">
            <a:spAutoFit/>
          </a:bodyPr>
          <a:lstStyle/>
          <a:p>
            <a:r>
              <a:rPr lang="en-GB" sz="2000" b="1" i="1" dirty="0">
                <a:solidFill>
                  <a:schemeClr val="tx2"/>
                </a:solidFill>
                <a:latin typeface="Calibri" panose="020F0502020204030204" pitchFamily="34" charset="0"/>
              </a:rPr>
              <a:t>Support to the workforce:</a:t>
            </a:r>
          </a:p>
          <a:p>
            <a:endParaRPr lang="en-GB" sz="2000" b="1" i="1" dirty="0">
              <a:solidFill>
                <a:schemeClr val="tx2"/>
              </a:solidFill>
              <a:latin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rPr>
              <a:t>£3.4m to embed SEND within schools and deliver quality teaching across all types of SEN</a:t>
            </a:r>
          </a:p>
          <a:p>
            <a:pPr marL="285750" indent="-285750">
              <a:buFont typeface="Arial" panose="020B0604020202020204" pitchFamily="34" charset="0"/>
              <a:buChar char="•"/>
            </a:pPr>
            <a:r>
              <a:rPr lang="en-GB" sz="2000" dirty="0">
                <a:latin typeface="Calibri" panose="020F0502020204030204" pitchFamily="34" charset="0"/>
              </a:rPr>
              <a:t>Funding Educational Psychologists’ training</a:t>
            </a:r>
          </a:p>
          <a:p>
            <a:pPr marL="285750" indent="-285750">
              <a:buFont typeface="Arial" panose="020B0604020202020204" pitchFamily="34" charset="0"/>
              <a:buChar char="•"/>
            </a:pPr>
            <a:endParaRPr lang="en-GB" sz="1500" dirty="0">
              <a:latin typeface="Calibri" panose="020F0502020204030204" pitchFamily="34" charset="0"/>
            </a:endParaRPr>
          </a:p>
          <a:p>
            <a:pPr marL="285750" indent="-285750">
              <a:buFont typeface="Arial" panose="020B0604020202020204" pitchFamily="34" charset="0"/>
              <a:buChar char="•"/>
            </a:pPr>
            <a:endParaRPr lang="en-GB" sz="1500" dirty="0">
              <a:latin typeface="Calibri" panose="020F0502020204030204" pitchFamily="34" charset="0"/>
            </a:endParaRPr>
          </a:p>
          <a:p>
            <a:pPr marL="285750" indent="-285750">
              <a:buFont typeface="Arial" panose="020B0604020202020204" pitchFamily="34" charset="0"/>
              <a:buChar char="•"/>
            </a:pPr>
            <a:endParaRPr lang="en-GB" sz="1500" dirty="0">
              <a:latin typeface="Calibri" panose="020F0502020204030204" pitchFamily="34" charset="0"/>
            </a:endParaRPr>
          </a:p>
          <a:p>
            <a:pPr marL="285750" indent="-285750">
              <a:buFont typeface="Arial" panose="020B0604020202020204" pitchFamily="34" charset="0"/>
              <a:buChar char="•"/>
            </a:pPr>
            <a:endParaRPr lang="en-GB" sz="1500" dirty="0">
              <a:latin typeface="Calibri" panose="020F0502020204030204" pitchFamily="34" charset="0"/>
            </a:endParaRPr>
          </a:p>
          <a:p>
            <a:pPr marL="285750" indent="-285750">
              <a:buFont typeface="Arial" panose="020B0604020202020204" pitchFamily="34" charset="0"/>
              <a:buChar char="•"/>
            </a:pPr>
            <a:endParaRPr lang="en-GB" sz="1500" dirty="0">
              <a:latin typeface="Calibri" panose="020F0502020204030204" pitchFamily="34" charset="0"/>
            </a:endParaRPr>
          </a:p>
        </p:txBody>
      </p:sp>
      <p:sp>
        <p:nvSpPr>
          <p:cNvPr id="14" name="TextBox 13"/>
          <p:cNvSpPr txBox="1"/>
          <p:nvPr/>
        </p:nvSpPr>
        <p:spPr>
          <a:xfrm>
            <a:off x="7764366" y="1892669"/>
            <a:ext cx="3335243" cy="3785652"/>
          </a:xfrm>
          <a:prstGeom prst="rect">
            <a:avLst/>
          </a:prstGeom>
          <a:solidFill>
            <a:schemeClr val="tx2">
              <a:lumMod val="20000"/>
              <a:lumOff val="80000"/>
            </a:schemeClr>
          </a:solidFill>
        </p:spPr>
        <p:txBody>
          <a:bodyPr wrap="square" rtlCol="0">
            <a:spAutoFit/>
          </a:bodyPr>
          <a:lstStyle/>
          <a:p>
            <a:r>
              <a:rPr lang="en-GB" sz="2000" b="1" i="1" dirty="0">
                <a:solidFill>
                  <a:schemeClr val="tx2"/>
                </a:solidFill>
                <a:latin typeface="Calibri" panose="020F0502020204030204" pitchFamily="34" charset="0"/>
              </a:rPr>
              <a:t>Support to parents, children and young people:</a:t>
            </a:r>
          </a:p>
          <a:p>
            <a:pPr marL="182563" lvl="1" indent="-111125">
              <a:buFont typeface="Arial" panose="020B0604020202020204" pitchFamily="34" charset="0"/>
              <a:buChar char="•"/>
            </a:pPr>
            <a:r>
              <a:rPr lang="en-GB" sz="2000" dirty="0">
                <a:latin typeface="Calibri" panose="020F0502020204030204" pitchFamily="34" charset="0"/>
              </a:rPr>
              <a:t>£20m for individual advice, support and information on services available</a:t>
            </a:r>
          </a:p>
          <a:p>
            <a:pPr marL="182563" lvl="1" indent="-111125">
              <a:buFont typeface="Arial" panose="020B0604020202020204" pitchFamily="34" charset="0"/>
              <a:buChar char="•"/>
            </a:pPr>
            <a:r>
              <a:rPr lang="en-GB" sz="2000" dirty="0">
                <a:latin typeface="Calibri" panose="020F0502020204030204" pitchFamily="34" charset="0"/>
              </a:rPr>
              <a:t>Funding for Parent Carer Forums, including support for National Network of PCFs and a helpline</a:t>
            </a:r>
          </a:p>
          <a:p>
            <a:pPr marL="182563" lvl="1" indent="-111125">
              <a:buFont typeface="Arial" panose="020B0604020202020204" pitchFamily="34" charset="0"/>
              <a:buChar char="•"/>
            </a:pPr>
            <a:r>
              <a:rPr lang="en-GB" sz="2000" dirty="0">
                <a:latin typeface="Calibri" panose="020F0502020204030204" pitchFamily="34" charset="0"/>
              </a:rPr>
              <a:t>Strategic engagement support for parents and young people</a:t>
            </a:r>
            <a:endParaRPr lang="en-GB" sz="2400" dirty="0"/>
          </a:p>
        </p:txBody>
      </p:sp>
    </p:spTree>
    <p:extLst>
      <p:ext uri="{BB962C8B-B14F-4D97-AF65-F5344CB8AC3E}">
        <p14:creationId xmlns:p14="http://schemas.microsoft.com/office/powerpoint/2010/main" val="3249870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095" y="1267617"/>
            <a:ext cx="4098110" cy="1015663"/>
          </a:xfrm>
          <a:prstGeom prst="rect">
            <a:avLst/>
          </a:prstGeom>
          <a:noFill/>
        </p:spPr>
        <p:txBody>
          <a:bodyPr wrap="none" rtlCol="0">
            <a:spAutoFit/>
          </a:bodyPr>
          <a:lstStyle/>
          <a:p>
            <a:r>
              <a:rPr lang="en-GB" sz="6000" b="1" dirty="0">
                <a:solidFill>
                  <a:srgbClr val="28A197"/>
                </a:solidFill>
                <a:latin typeface="Arial" pitchFamily="34" charset="0"/>
                <a:cs typeface="Arial" pitchFamily="34" charset="0"/>
              </a:rPr>
              <a:t>World</a:t>
            </a:r>
            <a:r>
              <a:rPr lang="en-GB" sz="4800" b="1" dirty="0">
                <a:solidFill>
                  <a:srgbClr val="28A197"/>
                </a:solidFill>
                <a:latin typeface="Arial" pitchFamily="34" charset="0"/>
                <a:cs typeface="Arial" pitchFamily="34" charset="0"/>
              </a:rPr>
              <a:t>-class</a:t>
            </a:r>
            <a:endParaRPr lang="en-GB" sz="6000" b="1" dirty="0">
              <a:solidFill>
                <a:srgbClr val="28A197"/>
              </a:solidFill>
              <a:latin typeface="Arial" pitchFamily="34" charset="0"/>
              <a:cs typeface="Arial" pitchFamily="34" charset="0"/>
            </a:endParaRPr>
          </a:p>
        </p:txBody>
      </p:sp>
      <p:sp>
        <p:nvSpPr>
          <p:cNvPr id="5" name="TextBox 4"/>
          <p:cNvSpPr txBox="1"/>
          <p:nvPr/>
        </p:nvSpPr>
        <p:spPr>
          <a:xfrm>
            <a:off x="766463" y="2033060"/>
            <a:ext cx="4637808" cy="523220"/>
          </a:xfrm>
          <a:prstGeom prst="rect">
            <a:avLst/>
          </a:prstGeom>
          <a:noFill/>
        </p:spPr>
        <p:txBody>
          <a:bodyPr wrap="none" rtlCol="0">
            <a:spAutoFit/>
          </a:bodyPr>
          <a:lstStyle/>
          <a:p>
            <a:r>
              <a:rPr lang="en-GB" sz="2800" b="1" dirty="0">
                <a:solidFill>
                  <a:schemeClr val="tx1">
                    <a:lumMod val="75000"/>
                    <a:lumOff val="25000"/>
                  </a:schemeClr>
                </a:solidFill>
                <a:latin typeface="Arial" pitchFamily="34" charset="0"/>
                <a:cs typeface="Arial" pitchFamily="34" charset="0"/>
              </a:rPr>
              <a:t>education, training, care...</a:t>
            </a:r>
          </a:p>
        </p:txBody>
      </p:sp>
      <p:sp>
        <p:nvSpPr>
          <p:cNvPr id="6" name="TextBox 5"/>
          <p:cNvSpPr txBox="1"/>
          <p:nvPr/>
        </p:nvSpPr>
        <p:spPr>
          <a:xfrm>
            <a:off x="207341" y="2937744"/>
            <a:ext cx="5545508" cy="646331"/>
          </a:xfrm>
          <a:prstGeom prst="rect">
            <a:avLst/>
          </a:prstGeom>
          <a:noFill/>
        </p:spPr>
        <p:txBody>
          <a:bodyPr wrap="square" rtlCol="0">
            <a:spAutoFit/>
          </a:bodyPr>
          <a:lstStyle/>
          <a:p>
            <a:r>
              <a:rPr lang="en-GB" sz="3600" b="1" dirty="0">
                <a:solidFill>
                  <a:srgbClr val="28A197"/>
                </a:solidFill>
                <a:latin typeface="Arial" pitchFamily="34" charset="0"/>
                <a:cs typeface="Arial" pitchFamily="34" charset="0"/>
              </a:rPr>
              <a:t>whatever </a:t>
            </a:r>
            <a:r>
              <a:rPr lang="en-GB" sz="2800" b="1" dirty="0">
                <a:solidFill>
                  <a:srgbClr val="28A197"/>
                </a:solidFill>
                <a:latin typeface="Arial" pitchFamily="34" charset="0"/>
                <a:cs typeface="Arial" pitchFamily="34" charset="0"/>
              </a:rPr>
              <a:t>your background</a:t>
            </a:r>
          </a:p>
        </p:txBody>
      </p:sp>
      <p:sp>
        <p:nvSpPr>
          <p:cNvPr id="7" name="TextBox 6"/>
          <p:cNvSpPr txBox="1"/>
          <p:nvPr/>
        </p:nvSpPr>
        <p:spPr>
          <a:xfrm>
            <a:off x="207340" y="2578242"/>
            <a:ext cx="2741456" cy="523220"/>
          </a:xfrm>
          <a:prstGeom prst="rect">
            <a:avLst/>
          </a:prstGeom>
          <a:noFill/>
        </p:spPr>
        <p:txBody>
          <a:bodyPr wrap="none" rtlCol="0">
            <a:spAutoFit/>
          </a:bodyPr>
          <a:lstStyle/>
          <a:p>
            <a:r>
              <a:rPr lang="en-GB" sz="2800" b="1" dirty="0">
                <a:solidFill>
                  <a:schemeClr val="tx1">
                    <a:lumMod val="75000"/>
                    <a:lumOff val="25000"/>
                  </a:schemeClr>
                </a:solidFill>
                <a:latin typeface="Arial" pitchFamily="34" charset="0"/>
                <a:cs typeface="Arial" pitchFamily="34" charset="0"/>
              </a:rPr>
              <a:t>...for everyone,</a:t>
            </a:r>
          </a:p>
        </p:txBody>
      </p:sp>
      <p:grpSp>
        <p:nvGrpSpPr>
          <p:cNvPr id="10" name="Group 9"/>
          <p:cNvGrpSpPr/>
          <p:nvPr/>
        </p:nvGrpSpPr>
        <p:grpSpPr>
          <a:xfrm>
            <a:off x="5648942" y="1376822"/>
            <a:ext cx="6260444" cy="2348273"/>
            <a:chOff x="8761853" y="453931"/>
            <a:chExt cx="8426347" cy="2736174"/>
          </a:xfrm>
        </p:grpSpPr>
        <p:sp>
          <p:nvSpPr>
            <p:cNvPr id="8" name="TextBox 7"/>
            <p:cNvSpPr txBox="1"/>
            <p:nvPr/>
          </p:nvSpPr>
          <p:spPr>
            <a:xfrm>
              <a:off x="8761853" y="453931"/>
              <a:ext cx="3398520" cy="1399877"/>
            </a:xfrm>
            <a:prstGeom prst="rect">
              <a:avLst/>
            </a:prstGeom>
            <a:noFill/>
          </p:spPr>
          <p:txBody>
            <a:bodyPr wrap="square" rtlCol="0">
              <a:spAutoFit/>
            </a:bodyPr>
            <a:lstStyle/>
            <a:p>
              <a:pPr>
                <a:lnSpc>
                  <a:spcPct val="75000"/>
                </a:lnSpc>
              </a:pPr>
              <a:r>
                <a:rPr lang="en-GB" sz="3200" b="1" dirty="0">
                  <a:solidFill>
                    <a:schemeClr val="tx1">
                      <a:lumMod val="75000"/>
                      <a:lumOff val="25000"/>
                    </a:schemeClr>
                  </a:solidFill>
                  <a:latin typeface="Arial" pitchFamily="34" charset="0"/>
                  <a:cs typeface="Arial" pitchFamily="34" charset="0"/>
                </a:rPr>
                <a:t>For a more </a:t>
              </a:r>
              <a:r>
                <a:rPr lang="en-GB" sz="3200" b="1" dirty="0">
                  <a:solidFill>
                    <a:srgbClr val="C42B12"/>
                  </a:solidFill>
                  <a:latin typeface="Arial" pitchFamily="34" charset="0"/>
                  <a:cs typeface="Arial" pitchFamily="34" charset="0"/>
                </a:rPr>
                <a:t>productive</a:t>
              </a:r>
              <a:r>
                <a:rPr lang="en-GB" sz="3200" b="1" dirty="0">
                  <a:solidFill>
                    <a:schemeClr val="tx1">
                      <a:lumMod val="75000"/>
                      <a:lumOff val="25000"/>
                    </a:schemeClr>
                  </a:solidFill>
                  <a:latin typeface="Arial" pitchFamily="34" charset="0"/>
                  <a:cs typeface="Arial" pitchFamily="34" charset="0"/>
                </a:rPr>
                <a:t> economy...</a:t>
              </a:r>
            </a:p>
          </p:txBody>
        </p:sp>
        <p:sp>
          <p:nvSpPr>
            <p:cNvPr id="9" name="TextBox 8"/>
            <p:cNvSpPr txBox="1"/>
            <p:nvPr/>
          </p:nvSpPr>
          <p:spPr>
            <a:xfrm>
              <a:off x="11960881" y="1127161"/>
              <a:ext cx="5227319" cy="2062944"/>
            </a:xfrm>
            <a:prstGeom prst="rect">
              <a:avLst/>
            </a:prstGeom>
            <a:noFill/>
          </p:spPr>
          <p:txBody>
            <a:bodyPr wrap="square" rtlCol="0">
              <a:spAutoFit/>
            </a:bodyPr>
            <a:lstStyle/>
            <a:p>
              <a:pPr algn="r">
                <a:lnSpc>
                  <a:spcPct val="75000"/>
                </a:lnSpc>
              </a:pPr>
              <a:r>
                <a:rPr lang="en-GB" sz="3600" b="1" dirty="0">
                  <a:solidFill>
                    <a:schemeClr val="tx1">
                      <a:lumMod val="75000"/>
                      <a:lumOff val="25000"/>
                    </a:schemeClr>
                  </a:solidFill>
                  <a:latin typeface="Arial" pitchFamily="34" charset="0"/>
                  <a:cs typeface="Arial" pitchFamily="34" charset="0"/>
                </a:rPr>
                <a:t>...</a:t>
              </a:r>
              <a:r>
                <a:rPr lang="en-GB" sz="2400" b="1" dirty="0">
                  <a:solidFill>
                    <a:schemeClr val="tx1">
                      <a:lumMod val="75000"/>
                      <a:lumOff val="25000"/>
                    </a:schemeClr>
                  </a:solidFill>
                  <a:latin typeface="Arial" pitchFamily="34" charset="0"/>
                  <a:cs typeface="Arial" pitchFamily="34" charset="0"/>
                </a:rPr>
                <a:t>and so everyone has the chance to </a:t>
              </a:r>
              <a:r>
                <a:rPr lang="en-GB" sz="2400" b="1" dirty="0">
                  <a:solidFill>
                    <a:srgbClr val="C42B12"/>
                  </a:solidFill>
                  <a:latin typeface="Arial" pitchFamily="34" charset="0"/>
                  <a:cs typeface="Arial" pitchFamily="34" charset="0"/>
                </a:rPr>
                <a:t>reach</a:t>
              </a:r>
              <a:r>
                <a:rPr lang="en-GB" sz="2400" b="1" dirty="0">
                  <a:solidFill>
                    <a:schemeClr val="tx1">
                      <a:lumMod val="75000"/>
                      <a:lumOff val="25000"/>
                    </a:schemeClr>
                  </a:solidFill>
                  <a:latin typeface="Arial" pitchFamily="34" charset="0"/>
                  <a:cs typeface="Arial" pitchFamily="34" charset="0"/>
                </a:rPr>
                <a:t> their </a:t>
              </a:r>
              <a:r>
                <a:rPr lang="en-GB" sz="2400" b="1" dirty="0">
                  <a:solidFill>
                    <a:srgbClr val="C42B12"/>
                  </a:solidFill>
                  <a:latin typeface="Arial" pitchFamily="34" charset="0"/>
                  <a:cs typeface="Arial" pitchFamily="34" charset="0"/>
                </a:rPr>
                <a:t>potential</a:t>
              </a:r>
            </a:p>
            <a:p>
              <a:pPr algn="r">
                <a:lnSpc>
                  <a:spcPct val="75000"/>
                </a:lnSpc>
                <a:spcBef>
                  <a:spcPts val="1200"/>
                </a:spcBef>
              </a:pPr>
              <a:r>
                <a:rPr lang="en-GB" sz="2400" b="1" dirty="0">
                  <a:solidFill>
                    <a:schemeClr val="tx1">
                      <a:lumMod val="75000"/>
                      <a:lumOff val="25000"/>
                    </a:schemeClr>
                  </a:solidFill>
                  <a:latin typeface="Arial" pitchFamily="34" charset="0"/>
                  <a:cs typeface="Arial" pitchFamily="34" charset="0"/>
                </a:rPr>
                <a:t>and live a more</a:t>
              </a:r>
              <a:r>
                <a:rPr lang="en-GB" sz="2400" b="1" dirty="0">
                  <a:solidFill>
                    <a:srgbClr val="C42B12"/>
                  </a:solidFill>
                  <a:latin typeface="Arial" pitchFamily="34" charset="0"/>
                  <a:cs typeface="Arial" pitchFamily="34" charset="0"/>
                </a:rPr>
                <a:t> fulfilled life </a:t>
              </a:r>
            </a:p>
          </p:txBody>
        </p:sp>
      </p:grpSp>
      <p:grpSp>
        <p:nvGrpSpPr>
          <p:cNvPr id="14" name="Group 13"/>
          <p:cNvGrpSpPr/>
          <p:nvPr/>
        </p:nvGrpSpPr>
        <p:grpSpPr>
          <a:xfrm>
            <a:off x="391596" y="4086785"/>
            <a:ext cx="5676143" cy="1655107"/>
            <a:chOff x="6095999" y="1525253"/>
            <a:chExt cx="5676143" cy="1655107"/>
          </a:xfrm>
        </p:grpSpPr>
        <p:grpSp>
          <p:nvGrpSpPr>
            <p:cNvPr id="15" name="Group 14"/>
            <p:cNvGrpSpPr/>
            <p:nvPr/>
          </p:nvGrpSpPr>
          <p:grpSpPr>
            <a:xfrm>
              <a:off x="6095999" y="1525253"/>
              <a:ext cx="5676143" cy="419100"/>
              <a:chOff x="6095999" y="1525253"/>
              <a:chExt cx="5676143" cy="419100"/>
            </a:xfrm>
          </p:grpSpPr>
          <p:sp>
            <p:nvSpPr>
              <p:cNvPr id="17" name="Rectangle 16"/>
              <p:cNvSpPr/>
              <p:nvPr/>
            </p:nvSpPr>
            <p:spPr>
              <a:xfrm>
                <a:off x="6095999" y="1525253"/>
                <a:ext cx="5676143" cy="419100"/>
              </a:xfrm>
              <a:prstGeom prst="rect">
                <a:avLst/>
              </a:prstGeom>
              <a:solidFill>
                <a:schemeClr val="tx2"/>
              </a:solidFill>
              <a:ln w="190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286"/>
              <p:cNvSpPr txBox="1">
                <a:spLocks noChangeArrowheads="1"/>
              </p:cNvSpPr>
              <p:nvPr/>
            </p:nvSpPr>
            <p:spPr bwMode="auto">
              <a:xfrm>
                <a:off x="6202816" y="1580914"/>
                <a:ext cx="417218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913526" rtl="0" eaLnBrk="1" fontAlgn="base" hangingPunct="1">
                  <a:spcBef>
                    <a:spcPct val="0"/>
                  </a:spcBef>
                  <a:spcAft>
                    <a:spcPct val="0"/>
                  </a:spcAft>
                  <a:buClr>
                    <a:schemeClr val="tx2"/>
                  </a:buClr>
                  <a:defRPr sz="1400">
                    <a:solidFill>
                      <a:schemeClr val="tx1"/>
                    </a:solidFill>
                    <a:latin typeface="Arial" panose="020B0604020202020204" pitchFamily="34" charset="0"/>
                    <a:ea typeface="+mn-ea"/>
                    <a:cs typeface="Arial" panose="020B0604020202020204" pitchFamily="34" charset="0"/>
                  </a:defRPr>
                </a:lvl1pPr>
                <a:lvl2pPr marL="197607" indent="-195987" algn="l" defTabSz="913526" rtl="0" eaLnBrk="1" fontAlgn="base" hangingPunct="1">
                  <a:spcBef>
                    <a:spcPct val="0"/>
                  </a:spcBef>
                  <a:spcAft>
                    <a:spcPct val="0"/>
                  </a:spcAft>
                  <a:buClr>
                    <a:schemeClr val="tx2"/>
                  </a:buClr>
                  <a:buSzPct val="125000"/>
                  <a:buFont typeface="Arial" charset="0"/>
                  <a:buChar char="▪"/>
                  <a:defRPr sz="1400">
                    <a:solidFill>
                      <a:schemeClr val="tx1"/>
                    </a:solidFill>
                    <a:latin typeface="Arial" panose="020B0604020202020204" pitchFamily="34" charset="0"/>
                    <a:cs typeface="Arial" panose="020B0604020202020204" pitchFamily="34" charset="0"/>
                  </a:defRPr>
                </a:lvl2pPr>
                <a:lvl3pPr marL="466481" indent="-267255"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3pPr>
                <a:lvl4pPr marL="626835" indent="-158733"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4pPr>
                <a:lvl5pPr marL="761271" indent="-132818" algn="l" defTabSz="913526" rtl="0" eaLnBrk="1" fontAlgn="base" hangingPunct="1">
                  <a:spcBef>
                    <a:spcPct val="0"/>
                  </a:spcBef>
                  <a:spcAft>
                    <a:spcPct val="0"/>
                  </a:spcAft>
                  <a:buClr>
                    <a:schemeClr val="tx2"/>
                  </a:buClr>
                  <a:buSzPct val="89000"/>
                  <a:buFont typeface="Arial" charset="0"/>
                  <a:buChar char="-"/>
                  <a:defRPr sz="1400">
                    <a:solidFill>
                      <a:schemeClr val="tx1"/>
                    </a:solidFill>
                    <a:latin typeface="Arial" panose="020B0604020202020204" pitchFamily="34" charset="0"/>
                    <a:cs typeface="Arial" panose="020B0604020202020204" pitchFamily="34" charset="0"/>
                  </a:defRPr>
                </a:lvl5pPr>
                <a:lvl6pPr marL="1227752"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6pPr>
                <a:lvl7pPr marL="1694234"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7pPr>
                <a:lvl8pPr marL="2160715"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8pPr>
                <a:lvl9pPr marL="2627196"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9pPr>
              </a:lstStyle>
              <a:p>
                <a:r>
                  <a:rPr lang="en-US" sz="2000" b="1" kern="0" dirty="0">
                    <a:solidFill>
                      <a:schemeClr val="bg1"/>
                    </a:solidFill>
                  </a:rPr>
                  <a:t>What</a:t>
                </a:r>
                <a:endParaRPr lang="en-GB" sz="2000" b="1" kern="0" dirty="0">
                  <a:solidFill>
                    <a:schemeClr val="bg1"/>
                  </a:solidFill>
                </a:endParaRPr>
              </a:p>
            </p:txBody>
          </p:sp>
        </p:grpSp>
        <p:sp>
          <p:nvSpPr>
            <p:cNvPr id="16" name="Rectangle 286"/>
            <p:cNvSpPr txBox="1">
              <a:spLocks noChangeArrowheads="1"/>
            </p:cNvSpPr>
            <p:nvPr/>
          </p:nvSpPr>
          <p:spPr bwMode="auto">
            <a:xfrm>
              <a:off x="6095999" y="2072364"/>
              <a:ext cx="567614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913526" rtl="0" eaLnBrk="1" fontAlgn="base" hangingPunct="1">
                <a:spcBef>
                  <a:spcPct val="0"/>
                </a:spcBef>
                <a:spcAft>
                  <a:spcPct val="0"/>
                </a:spcAft>
                <a:buClr>
                  <a:schemeClr val="tx2"/>
                </a:buClr>
                <a:defRPr sz="1400">
                  <a:solidFill>
                    <a:schemeClr val="tx1"/>
                  </a:solidFill>
                  <a:latin typeface="Arial" panose="020B0604020202020204" pitchFamily="34" charset="0"/>
                  <a:ea typeface="+mn-ea"/>
                  <a:cs typeface="Arial" panose="020B0604020202020204" pitchFamily="34" charset="0"/>
                </a:defRPr>
              </a:lvl1pPr>
              <a:lvl2pPr marL="197607" indent="-195987" algn="l" defTabSz="913526" rtl="0" eaLnBrk="1" fontAlgn="base" hangingPunct="1">
                <a:spcBef>
                  <a:spcPct val="0"/>
                </a:spcBef>
                <a:spcAft>
                  <a:spcPct val="0"/>
                </a:spcAft>
                <a:buClr>
                  <a:schemeClr val="tx2"/>
                </a:buClr>
                <a:buSzPct val="125000"/>
                <a:buFont typeface="Arial" charset="0"/>
                <a:buChar char="▪"/>
                <a:defRPr sz="1400">
                  <a:solidFill>
                    <a:schemeClr val="tx1"/>
                  </a:solidFill>
                  <a:latin typeface="Arial" panose="020B0604020202020204" pitchFamily="34" charset="0"/>
                  <a:cs typeface="Arial" panose="020B0604020202020204" pitchFamily="34" charset="0"/>
                </a:defRPr>
              </a:lvl2pPr>
              <a:lvl3pPr marL="466481" indent="-267255"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3pPr>
              <a:lvl4pPr marL="626835" indent="-158733"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4pPr>
              <a:lvl5pPr marL="761271" indent="-132818" algn="l" defTabSz="913526" rtl="0" eaLnBrk="1" fontAlgn="base" hangingPunct="1">
                <a:spcBef>
                  <a:spcPct val="0"/>
                </a:spcBef>
                <a:spcAft>
                  <a:spcPct val="0"/>
                </a:spcAft>
                <a:buClr>
                  <a:schemeClr val="tx2"/>
                </a:buClr>
                <a:buSzPct val="89000"/>
                <a:buFont typeface="Arial" charset="0"/>
                <a:buChar char="-"/>
                <a:defRPr sz="1400">
                  <a:solidFill>
                    <a:schemeClr val="tx1"/>
                  </a:solidFill>
                  <a:latin typeface="Arial" panose="020B0604020202020204" pitchFamily="34" charset="0"/>
                  <a:cs typeface="Arial" panose="020B0604020202020204" pitchFamily="34" charset="0"/>
                </a:defRPr>
              </a:lvl5pPr>
              <a:lvl6pPr marL="1227752"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6pPr>
              <a:lvl7pPr marL="1694234"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7pPr>
              <a:lvl8pPr marL="2160715"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8pPr>
              <a:lvl9pPr marL="2627196"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9pPr>
            </a:lstStyle>
            <a:p>
              <a:pPr marL="458820" lvl="1" indent="-457200">
                <a:spcBef>
                  <a:spcPct val="30000"/>
                </a:spcBef>
                <a:buSzPct val="100000"/>
                <a:buFont typeface="+mj-lt"/>
                <a:buAutoNum type="alphaLcPeriod"/>
              </a:pPr>
              <a:r>
                <a:rPr lang="en-GB" sz="2000" b="1" dirty="0">
                  <a:solidFill>
                    <a:srgbClr val="104F75"/>
                  </a:solidFill>
                </a:rPr>
                <a:t>Academic standards </a:t>
              </a:r>
              <a:r>
                <a:rPr lang="en-GB" sz="2000" dirty="0">
                  <a:solidFill>
                    <a:schemeClr val="tx1">
                      <a:lumMod val="85000"/>
                      <a:lumOff val="15000"/>
                    </a:schemeClr>
                  </a:solidFill>
                </a:rPr>
                <a:t>to match key nations</a:t>
              </a:r>
            </a:p>
            <a:p>
              <a:pPr marL="458820" lvl="1" indent="-457200">
                <a:spcBef>
                  <a:spcPct val="30000"/>
                </a:spcBef>
                <a:buSzPct val="100000"/>
                <a:buFont typeface="+mj-lt"/>
                <a:buAutoNum type="alphaLcPeriod"/>
              </a:pPr>
              <a:r>
                <a:rPr lang="en-GB" sz="2000" b="1" dirty="0">
                  <a:solidFill>
                    <a:srgbClr val="104F75"/>
                  </a:solidFill>
                </a:rPr>
                <a:t>Technical education </a:t>
              </a:r>
              <a:r>
                <a:rPr lang="en-GB" sz="2000" dirty="0">
                  <a:solidFill>
                    <a:schemeClr val="tx1">
                      <a:lumMod val="85000"/>
                      <a:lumOff val="15000"/>
                    </a:schemeClr>
                  </a:solidFill>
                </a:rPr>
                <a:t>to rival Germany’s</a:t>
              </a:r>
            </a:p>
            <a:p>
              <a:pPr marL="458820" lvl="1" indent="-457200">
                <a:spcBef>
                  <a:spcPct val="30000"/>
                </a:spcBef>
                <a:buSzPct val="100000"/>
                <a:buFont typeface="+mj-lt"/>
                <a:buAutoNum type="alphaLcPeriod"/>
              </a:pPr>
              <a:r>
                <a:rPr lang="en-GB" sz="2000" b="1" dirty="0">
                  <a:solidFill>
                    <a:srgbClr val="104F75"/>
                  </a:solidFill>
                </a:rPr>
                <a:t>Character</a:t>
              </a:r>
              <a:r>
                <a:rPr lang="en-GB" sz="2000" dirty="0">
                  <a:solidFill>
                    <a:schemeClr val="tx1">
                      <a:lumMod val="85000"/>
                      <a:lumOff val="15000"/>
                    </a:schemeClr>
                  </a:solidFill>
                </a:rPr>
                <a:t>, resilience and well-being</a:t>
              </a:r>
              <a:endParaRPr lang="en-GB" sz="2000" b="1" kern="0" dirty="0">
                <a:solidFill>
                  <a:schemeClr val="bg1"/>
                </a:solidFill>
              </a:endParaRPr>
            </a:p>
          </p:txBody>
        </p:sp>
      </p:grpSp>
      <p:grpSp>
        <p:nvGrpSpPr>
          <p:cNvPr id="24" name="Group 23"/>
          <p:cNvGrpSpPr/>
          <p:nvPr/>
        </p:nvGrpSpPr>
        <p:grpSpPr>
          <a:xfrm>
            <a:off x="6311966" y="4067953"/>
            <a:ext cx="5676143" cy="2239882"/>
            <a:chOff x="6095999" y="1525253"/>
            <a:chExt cx="5676143" cy="2239882"/>
          </a:xfrm>
        </p:grpSpPr>
        <p:grpSp>
          <p:nvGrpSpPr>
            <p:cNvPr id="25" name="Group 24"/>
            <p:cNvGrpSpPr/>
            <p:nvPr/>
          </p:nvGrpSpPr>
          <p:grpSpPr>
            <a:xfrm>
              <a:off x="6095999" y="1525253"/>
              <a:ext cx="5676143" cy="419100"/>
              <a:chOff x="6095999" y="1525253"/>
              <a:chExt cx="5676143" cy="419100"/>
            </a:xfrm>
          </p:grpSpPr>
          <p:sp>
            <p:nvSpPr>
              <p:cNvPr id="27" name="Rectangle 26"/>
              <p:cNvSpPr/>
              <p:nvPr/>
            </p:nvSpPr>
            <p:spPr>
              <a:xfrm>
                <a:off x="6095999" y="1525253"/>
                <a:ext cx="5676143" cy="419100"/>
              </a:xfrm>
              <a:prstGeom prst="rect">
                <a:avLst/>
              </a:prstGeom>
              <a:solidFill>
                <a:schemeClr val="tx2"/>
              </a:solidFill>
              <a:ln w="190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86"/>
              <p:cNvSpPr txBox="1">
                <a:spLocks noChangeArrowheads="1"/>
              </p:cNvSpPr>
              <p:nvPr/>
            </p:nvSpPr>
            <p:spPr bwMode="auto">
              <a:xfrm>
                <a:off x="6202816" y="1580914"/>
                <a:ext cx="417218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913526" rtl="0" eaLnBrk="1" fontAlgn="base" hangingPunct="1">
                  <a:spcBef>
                    <a:spcPct val="0"/>
                  </a:spcBef>
                  <a:spcAft>
                    <a:spcPct val="0"/>
                  </a:spcAft>
                  <a:buClr>
                    <a:schemeClr val="tx2"/>
                  </a:buClr>
                  <a:defRPr sz="1400">
                    <a:solidFill>
                      <a:schemeClr val="tx1"/>
                    </a:solidFill>
                    <a:latin typeface="Arial" panose="020B0604020202020204" pitchFamily="34" charset="0"/>
                    <a:ea typeface="+mn-ea"/>
                    <a:cs typeface="Arial" panose="020B0604020202020204" pitchFamily="34" charset="0"/>
                  </a:defRPr>
                </a:lvl1pPr>
                <a:lvl2pPr marL="197607" indent="-195987" algn="l" defTabSz="913526" rtl="0" eaLnBrk="1" fontAlgn="base" hangingPunct="1">
                  <a:spcBef>
                    <a:spcPct val="0"/>
                  </a:spcBef>
                  <a:spcAft>
                    <a:spcPct val="0"/>
                  </a:spcAft>
                  <a:buClr>
                    <a:schemeClr val="tx2"/>
                  </a:buClr>
                  <a:buSzPct val="125000"/>
                  <a:buFont typeface="Arial" charset="0"/>
                  <a:buChar char="▪"/>
                  <a:defRPr sz="1400">
                    <a:solidFill>
                      <a:schemeClr val="tx1"/>
                    </a:solidFill>
                    <a:latin typeface="Arial" panose="020B0604020202020204" pitchFamily="34" charset="0"/>
                    <a:cs typeface="Arial" panose="020B0604020202020204" pitchFamily="34" charset="0"/>
                  </a:defRPr>
                </a:lvl2pPr>
                <a:lvl3pPr marL="466481" indent="-267255"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3pPr>
                <a:lvl4pPr marL="626835" indent="-158733"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4pPr>
                <a:lvl5pPr marL="761271" indent="-132818" algn="l" defTabSz="913526" rtl="0" eaLnBrk="1" fontAlgn="base" hangingPunct="1">
                  <a:spcBef>
                    <a:spcPct val="0"/>
                  </a:spcBef>
                  <a:spcAft>
                    <a:spcPct val="0"/>
                  </a:spcAft>
                  <a:buClr>
                    <a:schemeClr val="tx2"/>
                  </a:buClr>
                  <a:buSzPct val="89000"/>
                  <a:buFont typeface="Arial" charset="0"/>
                  <a:buChar char="-"/>
                  <a:defRPr sz="1400">
                    <a:solidFill>
                      <a:schemeClr val="tx1"/>
                    </a:solidFill>
                    <a:latin typeface="Arial" panose="020B0604020202020204" pitchFamily="34" charset="0"/>
                    <a:cs typeface="Arial" panose="020B0604020202020204" pitchFamily="34" charset="0"/>
                  </a:defRPr>
                </a:lvl5pPr>
                <a:lvl6pPr marL="1227752"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6pPr>
                <a:lvl7pPr marL="1694234"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7pPr>
                <a:lvl8pPr marL="2160715"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8pPr>
                <a:lvl9pPr marL="2627196"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9pPr>
              </a:lstStyle>
              <a:p>
                <a:r>
                  <a:rPr lang="en-US" sz="2000" b="1" kern="0" dirty="0">
                    <a:solidFill>
                      <a:schemeClr val="bg1"/>
                    </a:solidFill>
                  </a:rPr>
                  <a:t>How</a:t>
                </a:r>
                <a:endParaRPr lang="en-GB" sz="2000" b="1" kern="0" dirty="0">
                  <a:solidFill>
                    <a:schemeClr val="bg1"/>
                  </a:solidFill>
                </a:endParaRPr>
              </a:p>
            </p:txBody>
          </p:sp>
        </p:grpSp>
        <p:sp>
          <p:nvSpPr>
            <p:cNvPr id="26" name="Rectangle 286"/>
            <p:cNvSpPr txBox="1">
              <a:spLocks noChangeArrowheads="1"/>
            </p:cNvSpPr>
            <p:nvPr/>
          </p:nvSpPr>
          <p:spPr bwMode="auto">
            <a:xfrm>
              <a:off x="6095999" y="2072364"/>
              <a:ext cx="5676143" cy="1692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algn="l" defTabSz="913526" rtl="0" eaLnBrk="1" fontAlgn="base" hangingPunct="1">
                <a:spcBef>
                  <a:spcPct val="0"/>
                </a:spcBef>
                <a:spcAft>
                  <a:spcPct val="0"/>
                </a:spcAft>
                <a:buClr>
                  <a:schemeClr val="tx2"/>
                </a:buClr>
                <a:defRPr sz="1400">
                  <a:solidFill>
                    <a:schemeClr val="tx1"/>
                  </a:solidFill>
                  <a:latin typeface="Arial" panose="020B0604020202020204" pitchFamily="34" charset="0"/>
                  <a:ea typeface="+mn-ea"/>
                  <a:cs typeface="Arial" panose="020B0604020202020204" pitchFamily="34" charset="0"/>
                </a:defRPr>
              </a:lvl1pPr>
              <a:lvl2pPr marL="197607" indent="-195987" algn="l" defTabSz="913526" rtl="0" eaLnBrk="1" fontAlgn="base" hangingPunct="1">
                <a:spcBef>
                  <a:spcPct val="0"/>
                </a:spcBef>
                <a:spcAft>
                  <a:spcPct val="0"/>
                </a:spcAft>
                <a:buClr>
                  <a:schemeClr val="tx2"/>
                </a:buClr>
                <a:buSzPct val="125000"/>
                <a:buFont typeface="Arial" charset="0"/>
                <a:buChar char="▪"/>
                <a:defRPr sz="1400">
                  <a:solidFill>
                    <a:schemeClr val="tx1"/>
                  </a:solidFill>
                  <a:latin typeface="Arial" panose="020B0604020202020204" pitchFamily="34" charset="0"/>
                  <a:cs typeface="Arial" panose="020B0604020202020204" pitchFamily="34" charset="0"/>
                </a:defRPr>
              </a:lvl2pPr>
              <a:lvl3pPr marL="466481" indent="-267255"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3pPr>
              <a:lvl4pPr marL="626835" indent="-158733" algn="l" defTabSz="913526" rtl="0" eaLnBrk="1" fontAlgn="base" hangingPunct="1">
                <a:spcBef>
                  <a:spcPct val="0"/>
                </a:spcBef>
                <a:spcAft>
                  <a:spcPct val="0"/>
                </a:spcAft>
                <a:buClr>
                  <a:schemeClr val="tx2"/>
                </a:buClr>
                <a:buSzPct val="120000"/>
                <a:buFont typeface="Arial" charset="0"/>
                <a:buChar char="▫"/>
                <a:defRPr sz="1400">
                  <a:solidFill>
                    <a:schemeClr val="tx1"/>
                  </a:solidFill>
                  <a:latin typeface="Arial" panose="020B0604020202020204" pitchFamily="34" charset="0"/>
                  <a:cs typeface="Arial" panose="020B0604020202020204" pitchFamily="34" charset="0"/>
                </a:defRPr>
              </a:lvl4pPr>
              <a:lvl5pPr marL="761271" indent="-132818" algn="l" defTabSz="913526" rtl="0" eaLnBrk="1" fontAlgn="base" hangingPunct="1">
                <a:spcBef>
                  <a:spcPct val="0"/>
                </a:spcBef>
                <a:spcAft>
                  <a:spcPct val="0"/>
                </a:spcAft>
                <a:buClr>
                  <a:schemeClr val="tx2"/>
                </a:buClr>
                <a:buSzPct val="89000"/>
                <a:buFont typeface="Arial" charset="0"/>
                <a:buChar char="-"/>
                <a:defRPr sz="1400">
                  <a:solidFill>
                    <a:schemeClr val="tx1"/>
                  </a:solidFill>
                  <a:latin typeface="Arial" panose="020B0604020202020204" pitchFamily="34" charset="0"/>
                  <a:cs typeface="Arial" panose="020B0604020202020204" pitchFamily="34" charset="0"/>
                </a:defRPr>
              </a:lvl5pPr>
              <a:lvl6pPr marL="1227752"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6pPr>
              <a:lvl7pPr marL="1694234"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7pPr>
              <a:lvl8pPr marL="2160715"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8pPr>
              <a:lvl9pPr marL="2627196" indent="-132818" algn="l" defTabSz="913526"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9pPr>
            </a:lstStyle>
            <a:p>
              <a:pPr marL="342900" lvl="0" indent="-342900" defTabSz="914400" fontAlgn="auto">
                <a:spcBef>
                  <a:spcPts val="0"/>
                </a:spcBef>
                <a:spcAft>
                  <a:spcPts val="1200"/>
                </a:spcAft>
                <a:buFont typeface="+mj-lt"/>
                <a:buAutoNum type="alphaLcPeriod" startAt="4"/>
                <a:defRPr/>
              </a:pPr>
              <a:r>
                <a:rPr lang="en-GB" sz="2000" b="1" dirty="0">
                  <a:solidFill>
                    <a:srgbClr val="104F75"/>
                  </a:solidFill>
                </a:rPr>
                <a:t> </a:t>
              </a:r>
              <a:r>
                <a:rPr lang="en-GB" sz="2000" dirty="0">
                  <a:solidFill>
                    <a:schemeClr val="tx1">
                      <a:lumMod val="85000"/>
                      <a:lumOff val="15000"/>
                    </a:schemeClr>
                  </a:solidFill>
                </a:rPr>
                <a:t>Recruit, develop &amp; retain the </a:t>
              </a:r>
              <a:r>
                <a:rPr lang="en-GB" sz="2000" b="1" dirty="0">
                  <a:solidFill>
                    <a:srgbClr val="104F75"/>
                  </a:solidFill>
                </a:rPr>
                <a:t>best people</a:t>
              </a:r>
            </a:p>
            <a:p>
              <a:pPr marL="342900" lvl="0" indent="-342900" defTabSz="914400" fontAlgn="auto">
                <a:spcBef>
                  <a:spcPts val="0"/>
                </a:spcBef>
                <a:spcAft>
                  <a:spcPts val="1200"/>
                </a:spcAft>
                <a:buFont typeface="+mj-lt"/>
                <a:buAutoNum type="alphaLcPeriod" startAt="4"/>
                <a:defRPr/>
              </a:pPr>
              <a:r>
                <a:rPr lang="en-GB" sz="2000" b="1" dirty="0">
                  <a:solidFill>
                    <a:srgbClr val="104F75"/>
                  </a:solidFill>
                </a:rPr>
                <a:t> </a:t>
              </a:r>
              <a:r>
                <a:rPr lang="en-GB" sz="2000" dirty="0">
                  <a:solidFill>
                    <a:schemeClr val="tx1">
                      <a:lumMod val="85000"/>
                      <a:lumOff val="15000"/>
                    </a:schemeClr>
                  </a:solidFill>
                </a:rPr>
                <a:t>Prioritise the </a:t>
              </a:r>
              <a:r>
                <a:rPr lang="en-GB" sz="2000" b="1" dirty="0">
                  <a:solidFill>
                    <a:srgbClr val="104F75"/>
                  </a:solidFill>
                </a:rPr>
                <a:t>most disadvantaged</a:t>
              </a:r>
            </a:p>
            <a:p>
              <a:pPr marL="342900" lvl="0" indent="-342900" defTabSz="914400" fontAlgn="auto">
                <a:spcBef>
                  <a:spcPts val="0"/>
                </a:spcBef>
                <a:spcAft>
                  <a:spcPts val="1200"/>
                </a:spcAft>
                <a:buFont typeface="+mj-lt"/>
                <a:buAutoNum type="alphaLcPeriod" startAt="4"/>
                <a:defRPr/>
              </a:pPr>
              <a:r>
                <a:rPr lang="en-GB" sz="2000" b="1" dirty="0">
                  <a:solidFill>
                    <a:srgbClr val="104F75"/>
                  </a:solidFill>
                </a:rPr>
                <a:t> Autonomy</a:t>
              </a:r>
              <a:r>
                <a:rPr lang="en-GB" sz="2000" dirty="0">
                  <a:solidFill>
                    <a:schemeClr val="tx1">
                      <a:lumMod val="85000"/>
                      <a:lumOff val="15000"/>
                    </a:schemeClr>
                  </a:solidFill>
                </a:rPr>
                <a:t>  within clear boundaries</a:t>
              </a:r>
            </a:p>
            <a:p>
              <a:pPr marL="342900" lvl="0" indent="-342900" defTabSz="914400" fontAlgn="auto">
                <a:spcBef>
                  <a:spcPts val="0"/>
                </a:spcBef>
                <a:spcAft>
                  <a:spcPts val="1200"/>
                </a:spcAft>
                <a:buFont typeface="+mj-lt"/>
                <a:buAutoNum type="alphaLcPeriod" startAt="4"/>
                <a:defRPr/>
              </a:pPr>
              <a:r>
                <a:rPr lang="en-GB" sz="2000" b="1" dirty="0">
                  <a:solidFill>
                    <a:srgbClr val="104F75"/>
                  </a:solidFill>
                </a:rPr>
                <a:t> </a:t>
              </a:r>
              <a:r>
                <a:rPr lang="en-GB" sz="2000" dirty="0">
                  <a:solidFill>
                    <a:schemeClr val="tx1">
                      <a:lumMod val="85000"/>
                      <a:lumOff val="15000"/>
                    </a:schemeClr>
                  </a:solidFill>
                </a:rPr>
                <a:t>Make </a:t>
              </a:r>
              <a:r>
                <a:rPr lang="en-GB" sz="2000" b="1" dirty="0">
                  <a:solidFill>
                    <a:srgbClr val="104F75"/>
                  </a:solidFill>
                </a:rPr>
                <a:t>every £1</a:t>
              </a:r>
              <a:r>
                <a:rPr lang="en-GB" sz="2000" dirty="0">
                  <a:solidFill>
                    <a:schemeClr val="tx1">
                      <a:lumMod val="85000"/>
                      <a:lumOff val="15000"/>
                    </a:schemeClr>
                  </a:solidFill>
                </a:rPr>
                <a:t> count</a:t>
              </a:r>
            </a:p>
          </p:txBody>
        </p:sp>
      </p:grpSp>
      <p:sp>
        <p:nvSpPr>
          <p:cNvPr id="29" name="Title 1"/>
          <p:cNvSpPr>
            <a:spLocks noGrp="1"/>
          </p:cNvSpPr>
          <p:nvPr>
            <p:ph type="title"/>
          </p:nvPr>
        </p:nvSpPr>
        <p:spPr>
          <a:xfrm>
            <a:off x="1578068" y="190299"/>
            <a:ext cx="8587850" cy="731937"/>
          </a:xfrm>
        </p:spPr>
        <p:txBody>
          <a:bodyPr/>
          <a:lstStyle/>
          <a:p>
            <a:r>
              <a:rPr lang="en-GB" sz="3200" dirty="0">
                <a:latin typeface="Calibri" panose="020F0502020204030204" pitchFamily="34" charset="0"/>
              </a:rPr>
              <a:t>   Going forward: Ministerial Priorities</a:t>
            </a:r>
          </a:p>
        </p:txBody>
      </p:sp>
    </p:spTree>
    <p:extLst>
      <p:ext uri="{BB962C8B-B14F-4D97-AF65-F5344CB8AC3E}">
        <p14:creationId xmlns:p14="http://schemas.microsoft.com/office/powerpoint/2010/main" val="185992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ular Callout 6"/>
          <p:cNvSpPr/>
          <p:nvPr/>
        </p:nvSpPr>
        <p:spPr bwMode="auto">
          <a:xfrm>
            <a:off x="4300851" y="1665665"/>
            <a:ext cx="7047287" cy="2568473"/>
          </a:xfrm>
          <a:prstGeom prst="wedgeRoundRectCallout">
            <a:avLst>
              <a:gd name="adj1" fmla="val -53716"/>
              <a:gd name="adj2" fmla="val 63805"/>
              <a:gd name="adj3" fmla="val 16667"/>
            </a:avLst>
          </a:prstGeom>
          <a:solidFill>
            <a:schemeClr val="tx2">
              <a:lumMod val="40000"/>
              <a:lumOff val="60000"/>
            </a:schemeClr>
          </a:solidFill>
          <a:ln w="9525"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Arial" pitchFamily="34" charset="0"/>
              </a:rPr>
              <a:t>  </a:t>
            </a:r>
          </a:p>
        </p:txBody>
      </p:sp>
      <p:sp>
        <p:nvSpPr>
          <p:cNvPr id="4" name="Slide Number Placeholder 3"/>
          <p:cNvSpPr>
            <a:spLocks noGrp="1"/>
          </p:cNvSpPr>
          <p:nvPr>
            <p:ph type="sldNum" sz="quarter" idx="4294967295"/>
          </p:nvPr>
        </p:nvSpPr>
        <p:spPr/>
        <p:txBody>
          <a:bodyPr/>
          <a:lstStyle/>
          <a:p>
            <a:r>
              <a:rPr lang="en-GB" dirty="0"/>
              <a:t> </a:t>
            </a:r>
          </a:p>
        </p:txBody>
      </p:sp>
      <p:sp>
        <p:nvSpPr>
          <p:cNvPr id="6" name="Rectangle 5"/>
          <p:cNvSpPr/>
          <p:nvPr/>
        </p:nvSpPr>
        <p:spPr>
          <a:xfrm>
            <a:off x="4411356" y="1858084"/>
            <a:ext cx="6651240" cy="2308324"/>
          </a:xfrm>
          <a:prstGeom prst="rect">
            <a:avLst/>
          </a:prstGeom>
        </p:spPr>
        <p:txBody>
          <a:bodyPr wrap="square">
            <a:spAutoFit/>
          </a:bodyPr>
          <a:lstStyle/>
          <a:p>
            <a:pPr algn="ctr"/>
            <a:r>
              <a:rPr lang="en-GB" sz="2400" i="1" dirty="0"/>
              <a:t>“This government is committed to ensuring that every child – regardless of their circumstances – can benefit from their education, ensuring they have the knowledge and skills to fulfil their potential, and the resilience they need for future success.”</a:t>
            </a:r>
            <a:endParaRPr lang="en-GB" sz="1600" i="1"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1477" y="2032810"/>
            <a:ext cx="2590800" cy="3467100"/>
          </a:xfrm>
          <a:prstGeom prst="rect">
            <a:avLst/>
          </a:prstGeom>
        </p:spPr>
      </p:pic>
      <p:sp>
        <p:nvSpPr>
          <p:cNvPr id="10" name="Rectangle 9"/>
          <p:cNvSpPr/>
          <p:nvPr/>
        </p:nvSpPr>
        <p:spPr>
          <a:xfrm>
            <a:off x="4658943" y="4639738"/>
            <a:ext cx="7115237" cy="2616101"/>
          </a:xfrm>
          <a:prstGeom prst="rect">
            <a:avLst/>
          </a:prstGeom>
        </p:spPr>
        <p:txBody>
          <a:bodyPr wrap="square">
            <a:spAutoFit/>
          </a:bodyPr>
          <a:lstStyle/>
          <a:p>
            <a:pPr marL="285750" indent="-285750">
              <a:buFont typeface="Arial" panose="020B0604020202020204" pitchFamily="34" charset="0"/>
              <a:buChar char="•"/>
            </a:pPr>
            <a:r>
              <a:rPr lang="en-GB" sz="1600" dirty="0"/>
              <a:t>Announced a programme of work to improve our understanding of the educational experiences and outcomes of all children with additional needs, and those who live in challenging circumstances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i="1" dirty="0"/>
              <a:t>Committed to setting out how the government will continue to work to achieve the vision of a reformed SEND system as part of the response to the Lenehan Review later this year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sz="1600" dirty="0"/>
          </a:p>
          <a:p>
            <a:endParaRPr lang="en-GB" dirty="0"/>
          </a:p>
        </p:txBody>
      </p:sp>
      <p:sp>
        <p:nvSpPr>
          <p:cNvPr id="15" name="TextBox 14"/>
          <p:cNvSpPr txBox="1"/>
          <p:nvPr/>
        </p:nvSpPr>
        <p:spPr>
          <a:xfrm>
            <a:off x="9140765" y="3872559"/>
            <a:ext cx="2207373" cy="553998"/>
          </a:xfrm>
          <a:prstGeom prst="rect">
            <a:avLst/>
          </a:prstGeom>
          <a:noFill/>
        </p:spPr>
        <p:txBody>
          <a:bodyPr wrap="square" rtlCol="0">
            <a:spAutoFit/>
          </a:bodyPr>
          <a:lstStyle/>
          <a:p>
            <a:r>
              <a:rPr lang="en-GB" sz="1200" i="1" dirty="0"/>
              <a:t>16 March 2018</a:t>
            </a:r>
          </a:p>
          <a:p>
            <a:endParaRPr lang="en-GB" dirty="0"/>
          </a:p>
        </p:txBody>
      </p:sp>
    </p:spTree>
    <p:extLst>
      <p:ext uri="{BB962C8B-B14F-4D97-AF65-F5344CB8AC3E}">
        <p14:creationId xmlns:p14="http://schemas.microsoft.com/office/powerpoint/2010/main" val="2563123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a:off x="289843" y="1859281"/>
            <a:ext cx="3287243" cy="1531990"/>
          </a:xfrm>
          <a:prstGeom prst="rightArrow">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r>
              <a:rPr lang="en-GB" sz="1600" dirty="0"/>
              <a:t>Increase in the proportion of those with EHC plans in non-mainstream provision </a:t>
            </a:r>
          </a:p>
        </p:txBody>
      </p:sp>
      <p:sp>
        <p:nvSpPr>
          <p:cNvPr id="8" name="Left Arrow 7"/>
          <p:cNvSpPr/>
          <p:nvPr/>
        </p:nvSpPr>
        <p:spPr>
          <a:xfrm>
            <a:off x="8301486" y="1734077"/>
            <a:ext cx="3283788" cy="868680"/>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cs typeface="Arial" panose="020B0604020202020204" pitchFamily="34" charset="0"/>
              </a:rPr>
              <a:t>Education Select Committee </a:t>
            </a:r>
          </a:p>
        </p:txBody>
      </p:sp>
      <p:sp>
        <p:nvSpPr>
          <p:cNvPr id="11" name="Right Arrow 10"/>
          <p:cNvSpPr/>
          <p:nvPr/>
        </p:nvSpPr>
        <p:spPr>
          <a:xfrm>
            <a:off x="289843" y="3458115"/>
            <a:ext cx="3287243" cy="1588061"/>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Arial" panose="020B0604020202020204" pitchFamily="34" charset="0"/>
              <a:cs typeface="Arial" panose="020B0604020202020204" pitchFamily="34" charset="0"/>
            </a:endParaRPr>
          </a:p>
        </p:txBody>
      </p:sp>
      <p:sp>
        <p:nvSpPr>
          <p:cNvPr id="12" name="Right Arrow 11"/>
          <p:cNvSpPr/>
          <p:nvPr/>
        </p:nvSpPr>
        <p:spPr>
          <a:xfrm>
            <a:off x="289844" y="5113020"/>
            <a:ext cx="3287242" cy="160950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Increase in education funding substituting for health funding</a:t>
            </a:r>
          </a:p>
        </p:txBody>
      </p:sp>
      <p:sp>
        <p:nvSpPr>
          <p:cNvPr id="13" name="Flowchart: Process 12"/>
          <p:cNvSpPr/>
          <p:nvPr/>
        </p:nvSpPr>
        <p:spPr>
          <a:xfrm>
            <a:off x="3869937" y="1006081"/>
            <a:ext cx="3955126" cy="66135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anose="020B0604020202020204" pitchFamily="34" charset="0"/>
                <a:cs typeface="Arial" panose="020B0604020202020204" pitchFamily="34" charset="0"/>
              </a:rPr>
              <a:t>PRIORITIES</a:t>
            </a:r>
          </a:p>
        </p:txBody>
      </p:sp>
      <p:sp>
        <p:nvSpPr>
          <p:cNvPr id="14" name="Flowchart: Process 13"/>
          <p:cNvSpPr/>
          <p:nvPr/>
        </p:nvSpPr>
        <p:spPr>
          <a:xfrm>
            <a:off x="8480770" y="1029250"/>
            <a:ext cx="3104504" cy="59641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anose="020B0604020202020204" pitchFamily="34" charset="0"/>
                <a:cs typeface="Arial" panose="020B0604020202020204" pitchFamily="34" charset="0"/>
              </a:rPr>
              <a:t>EVIDENCE</a:t>
            </a:r>
          </a:p>
        </p:txBody>
      </p:sp>
      <p:sp>
        <p:nvSpPr>
          <p:cNvPr id="15" name="Flowchart: Process 14"/>
          <p:cNvSpPr/>
          <p:nvPr/>
        </p:nvSpPr>
        <p:spPr>
          <a:xfrm>
            <a:off x="325926" y="1006081"/>
            <a:ext cx="2695265" cy="66135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panose="020B0604020202020204" pitchFamily="34" charset="0"/>
                <a:cs typeface="Arial" panose="020B0604020202020204" pitchFamily="34" charset="0"/>
              </a:rPr>
              <a:t>PRESSURES</a:t>
            </a:r>
          </a:p>
        </p:txBody>
      </p:sp>
      <p:sp>
        <p:nvSpPr>
          <p:cNvPr id="6" name="Rectangle 5"/>
          <p:cNvSpPr/>
          <p:nvPr/>
        </p:nvSpPr>
        <p:spPr>
          <a:xfrm>
            <a:off x="3869937" y="1630680"/>
            <a:ext cx="3955126" cy="51435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2095">
              <a:spcBef>
                <a:spcPts val="600"/>
              </a:spcBef>
              <a:spcAft>
                <a:spcPts val="600"/>
              </a:spcAft>
            </a:pPr>
            <a:r>
              <a:rPr lang="en-GB" sz="1600" b="1" dirty="0">
                <a:solidFill>
                  <a:schemeClr val="tx1"/>
                </a:solidFill>
                <a:latin typeface="Arial" panose="020B0604020202020204" pitchFamily="34" charset="0"/>
                <a:cs typeface="Arial" panose="020B0604020202020204" pitchFamily="34" charset="0"/>
              </a:rPr>
              <a:t>Sufficient, high quality education provision </a:t>
            </a:r>
          </a:p>
          <a:p>
            <a:pPr marL="252095">
              <a:spcBef>
                <a:spcPts val="600"/>
              </a:spcBef>
              <a:spcAft>
                <a:spcPts val="600"/>
              </a:spcAft>
            </a:pPr>
            <a:r>
              <a:rPr lang="en-GB" sz="1600" b="1" dirty="0">
                <a:solidFill>
                  <a:schemeClr val="tx1"/>
                </a:solidFill>
                <a:latin typeface="Arial" panose="020B0604020202020204" pitchFamily="34" charset="0"/>
                <a:cs typeface="Arial" panose="020B0604020202020204" pitchFamily="34" charset="0"/>
              </a:rPr>
              <a:t>The right non-education support in place</a:t>
            </a:r>
          </a:p>
          <a:p>
            <a:pPr marL="252095">
              <a:spcBef>
                <a:spcPts val="600"/>
              </a:spcBef>
              <a:spcAft>
                <a:spcPts val="600"/>
              </a:spcAft>
            </a:pPr>
            <a:r>
              <a:rPr lang="en-GB" sz="1600" b="1" dirty="0">
                <a:solidFill>
                  <a:schemeClr val="tx1"/>
                </a:solidFill>
                <a:latin typeface="Arial" panose="020B0604020202020204" pitchFamily="34" charset="0"/>
                <a:cs typeface="Arial" panose="020B0604020202020204" pitchFamily="34" charset="0"/>
              </a:rPr>
              <a:t>The right support and incentives to support SEND </a:t>
            </a:r>
          </a:p>
          <a:p>
            <a:pPr marL="252095">
              <a:spcBef>
                <a:spcPts val="600"/>
              </a:spcBef>
              <a:spcAft>
                <a:spcPts val="600"/>
              </a:spcAft>
            </a:pPr>
            <a:r>
              <a:rPr lang="en-GB" sz="1600" b="1" dirty="0">
                <a:solidFill>
                  <a:schemeClr val="tx1"/>
                </a:solidFill>
                <a:latin typeface="Arial" panose="020B0604020202020204" pitchFamily="34" charset="0"/>
                <a:cs typeface="Arial" panose="020B0604020202020204" pitchFamily="34" charset="0"/>
              </a:rPr>
              <a:t>People with the right skills to support SEND </a:t>
            </a:r>
          </a:p>
          <a:p>
            <a:pPr marL="252095">
              <a:spcBef>
                <a:spcPts val="600"/>
              </a:spcBef>
              <a:spcAft>
                <a:spcPts val="600"/>
              </a:spcAft>
            </a:pPr>
            <a:r>
              <a:rPr lang="en-GB" sz="1600" b="1" dirty="0">
                <a:solidFill>
                  <a:schemeClr val="tx1"/>
                </a:solidFill>
                <a:latin typeface="Arial" panose="020B0604020202020204" pitchFamily="34" charset="0"/>
                <a:cs typeface="Arial" panose="020B0604020202020204" pitchFamily="34" charset="0"/>
              </a:rPr>
              <a:t>Engaged and informed customers/users, with effective redress if needed</a:t>
            </a:r>
            <a:endParaRPr lang="en-GB" sz="1600" b="1"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252095">
              <a:spcBef>
                <a:spcPts val="600"/>
              </a:spcBef>
              <a:spcAft>
                <a:spcPts val="600"/>
              </a:spcAft>
            </a:pPr>
            <a:r>
              <a:rPr lang="en-GB" sz="1600" b="1" dirty="0">
                <a:solidFill>
                  <a:schemeClr val="tx1"/>
                </a:solidFill>
                <a:latin typeface="Arial" panose="020B0604020202020204" pitchFamily="34" charset="0"/>
                <a:cs typeface="Arial" panose="020B0604020202020204" pitchFamily="34" charset="0"/>
              </a:rPr>
              <a:t>Better employment outcomes</a:t>
            </a:r>
          </a:p>
          <a:p>
            <a:pPr marL="252095">
              <a:spcBef>
                <a:spcPts val="600"/>
              </a:spcBef>
              <a:spcAft>
                <a:spcPts val="600"/>
              </a:spcAft>
            </a:pPr>
            <a:r>
              <a:rPr lang="en-GB" sz="1600" b="1" dirty="0">
                <a:solidFill>
                  <a:schemeClr val="tx1"/>
                </a:solidFill>
                <a:latin typeface="Arial" panose="020B0604020202020204" pitchFamily="34" charset="0"/>
                <a:cs typeface="Arial" panose="020B0604020202020204" pitchFamily="34" charset="0"/>
              </a:rPr>
              <a:t>High quality evidence of how the system is functioning and what works</a:t>
            </a:r>
            <a:endParaRPr lang="en-GB" sz="1600" b="1"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p:txBody>
      </p:sp>
      <p:sp>
        <p:nvSpPr>
          <p:cNvPr id="17" name="Left Arrow 16"/>
          <p:cNvSpPr/>
          <p:nvPr/>
        </p:nvSpPr>
        <p:spPr>
          <a:xfrm>
            <a:off x="8301486" y="2711173"/>
            <a:ext cx="3283788" cy="882963"/>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cs typeface="Arial" panose="020B0604020202020204" pitchFamily="34" charset="0"/>
              </a:rPr>
              <a:t>SEND Sector/stakeholders</a:t>
            </a:r>
          </a:p>
        </p:txBody>
      </p:sp>
      <p:sp>
        <p:nvSpPr>
          <p:cNvPr id="18" name="Left Arrow 17"/>
          <p:cNvSpPr/>
          <p:nvPr/>
        </p:nvSpPr>
        <p:spPr>
          <a:xfrm>
            <a:off x="8301486" y="4785644"/>
            <a:ext cx="3283788" cy="950480"/>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cs typeface="Arial" panose="020B0604020202020204" pitchFamily="34" charset="0"/>
              </a:rPr>
              <a:t>Independent reviews</a:t>
            </a:r>
          </a:p>
        </p:txBody>
      </p:sp>
      <p:sp>
        <p:nvSpPr>
          <p:cNvPr id="19" name="Left Arrow 18"/>
          <p:cNvSpPr/>
          <p:nvPr/>
        </p:nvSpPr>
        <p:spPr>
          <a:xfrm>
            <a:off x="8301486" y="3748321"/>
            <a:ext cx="3283788" cy="904711"/>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cs typeface="Arial" panose="020B0604020202020204" pitchFamily="34" charset="0"/>
              </a:rPr>
              <a:t>Ofsted </a:t>
            </a:r>
          </a:p>
        </p:txBody>
      </p:sp>
      <p:sp>
        <p:nvSpPr>
          <p:cNvPr id="20" name="Left Arrow 19"/>
          <p:cNvSpPr/>
          <p:nvPr/>
        </p:nvSpPr>
        <p:spPr>
          <a:xfrm>
            <a:off x="8391128" y="5844540"/>
            <a:ext cx="3283788" cy="877981"/>
          </a:xfrm>
          <a:prstGeom prst="lef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cs typeface="Arial" panose="020B0604020202020204" pitchFamily="34" charset="0"/>
              </a:rPr>
              <a:t>Media </a:t>
            </a:r>
          </a:p>
        </p:txBody>
      </p:sp>
      <p:sp>
        <p:nvSpPr>
          <p:cNvPr id="10" name="Rectangle 9"/>
          <p:cNvSpPr/>
          <p:nvPr/>
        </p:nvSpPr>
        <p:spPr>
          <a:xfrm>
            <a:off x="289843" y="3928979"/>
            <a:ext cx="2924387" cy="646331"/>
          </a:xfrm>
          <a:prstGeom prst="rect">
            <a:avLst/>
          </a:prstGeom>
        </p:spPr>
        <p:txBody>
          <a:bodyPr wrap="square">
            <a:spAutoFit/>
          </a:bodyPr>
          <a:lstStyle/>
          <a:p>
            <a:r>
              <a:rPr lang="en-GB" dirty="0"/>
              <a:t>Increase in the number and cost of EHC plans</a:t>
            </a:r>
          </a:p>
        </p:txBody>
      </p:sp>
    </p:spTree>
    <p:extLst>
      <p:ext uri="{BB962C8B-B14F-4D97-AF65-F5344CB8AC3E}">
        <p14:creationId xmlns:p14="http://schemas.microsoft.com/office/powerpoint/2010/main" val="358505546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1_DfT Print Mas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fT Print Master">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DfT Print Master 1">
        <a:dk1>
          <a:srgbClr val="FF9900"/>
        </a:dk1>
        <a:lt1>
          <a:srgbClr val="FFFFCC"/>
        </a:lt1>
        <a:dk2>
          <a:srgbClr val="000000"/>
        </a:dk2>
        <a:lt2>
          <a:srgbClr val="FFCC00"/>
        </a:lt2>
        <a:accent1>
          <a:srgbClr val="6B6253"/>
        </a:accent1>
        <a:accent2>
          <a:srgbClr val="72543E"/>
        </a:accent2>
        <a:accent3>
          <a:srgbClr val="AAAAAA"/>
        </a:accent3>
        <a:accent4>
          <a:srgbClr val="DADAAE"/>
        </a:accent4>
        <a:accent5>
          <a:srgbClr val="BAB7B3"/>
        </a:accent5>
        <a:accent6>
          <a:srgbClr val="674B37"/>
        </a:accent6>
        <a:hlink>
          <a:srgbClr val="DA9880"/>
        </a:hlink>
        <a:folHlink>
          <a:srgbClr val="B2B2B2"/>
        </a:folHlink>
      </a:clrScheme>
      <a:clrMap bg1="dk2" tx1="lt1" bg2="dk1" tx2="lt2" accent1="accent1" accent2="accent2" accent3="accent3" accent4="accent4" accent5="accent5" accent6="accent6" hlink="hlink" folHlink="folHlink"/>
    </a:extraClrScheme>
    <a:extraClrScheme>
      <a:clrScheme name="DfT Print Master 2">
        <a:dk1>
          <a:srgbClr val="000000"/>
        </a:dk1>
        <a:lt1>
          <a:srgbClr val="FFFFFF"/>
        </a:lt1>
        <a:dk2>
          <a:srgbClr val="000000"/>
        </a:dk2>
        <a:lt2>
          <a:srgbClr val="006600"/>
        </a:lt2>
        <a:accent1>
          <a:srgbClr val="F5EBC1"/>
        </a:accent1>
        <a:accent2>
          <a:srgbClr val="FFCC00"/>
        </a:accent2>
        <a:accent3>
          <a:srgbClr val="FFFFFF"/>
        </a:accent3>
        <a:accent4>
          <a:srgbClr val="000000"/>
        </a:accent4>
        <a:accent5>
          <a:srgbClr val="F9F3DD"/>
        </a:accent5>
        <a:accent6>
          <a:srgbClr val="E7B900"/>
        </a:accent6>
        <a:hlink>
          <a:srgbClr val="D4876C"/>
        </a:hlink>
        <a:folHlink>
          <a:srgbClr val="B2B2B2"/>
        </a:folHlink>
      </a:clrScheme>
      <a:clrMap bg1="lt1" tx1="dk1" bg2="lt2" tx2="dk2" accent1="accent1" accent2="accent2" accent3="accent3" accent4="accent4" accent5="accent5" accent6="accent6" hlink="hlink" folHlink="folHlink"/>
    </a:extraClrScheme>
    <a:extraClrScheme>
      <a:clrScheme name="DfT Print Master 3">
        <a:dk1>
          <a:srgbClr val="000000"/>
        </a:dk1>
        <a:lt1>
          <a:srgbClr val="FFFFFF"/>
        </a:lt1>
        <a:dk2>
          <a:srgbClr val="000000"/>
        </a:dk2>
        <a:lt2>
          <a:srgbClr val="292929"/>
        </a:lt2>
        <a:accent1>
          <a:srgbClr val="EAEAEA"/>
        </a:accent1>
        <a:accent2>
          <a:srgbClr val="969696"/>
        </a:accent2>
        <a:accent3>
          <a:srgbClr val="FFFFFF"/>
        </a:accent3>
        <a:accent4>
          <a:srgbClr val="000000"/>
        </a:accent4>
        <a:accent5>
          <a:srgbClr val="F3F3F3"/>
        </a:accent5>
        <a:accent6>
          <a:srgbClr val="878787"/>
        </a:accent6>
        <a:hlink>
          <a:srgbClr val="5F5F5F"/>
        </a:hlink>
        <a:folHlink>
          <a:srgbClr val="B2B2B2"/>
        </a:folHlink>
      </a:clrScheme>
      <a:clrMap bg1="lt1" tx1="dk1" bg2="lt2" tx2="dk2" accent1="accent1" accent2="accent2" accent3="accent3" accent4="accent4" accent5="accent5" accent6="accent6" hlink="hlink" folHlink="folHlink"/>
    </a:extraClrScheme>
    <a:extraClrScheme>
      <a:clrScheme name="DfT Print Master 4">
        <a:dk1>
          <a:srgbClr val="000000"/>
        </a:dk1>
        <a:lt1>
          <a:srgbClr val="FFFFFF"/>
        </a:lt1>
        <a:dk2>
          <a:srgbClr val="000000"/>
        </a:dk2>
        <a:lt2>
          <a:srgbClr val="006600"/>
        </a:lt2>
        <a:accent1>
          <a:srgbClr val="D8EBB3"/>
        </a:accent1>
        <a:accent2>
          <a:srgbClr val="CCCC00"/>
        </a:accent2>
        <a:accent3>
          <a:srgbClr val="FFFFFF"/>
        </a:accent3>
        <a:accent4>
          <a:srgbClr val="000000"/>
        </a:accent4>
        <a:accent5>
          <a:srgbClr val="E9F3D6"/>
        </a:accent5>
        <a:accent6>
          <a:srgbClr val="B9B900"/>
        </a:accent6>
        <a:hlink>
          <a:srgbClr val="FFBE7D"/>
        </a:hlink>
        <a:folHlink>
          <a:srgbClr val="B2B2B2"/>
        </a:folHlink>
      </a:clrScheme>
      <a:clrMap bg1="lt1" tx1="dk1" bg2="lt2" tx2="dk2" accent1="accent1" accent2="accent2" accent3="accent3" accent4="accent4" accent5="accent5" accent6="accent6" hlink="hlink" folHlink="folHlink"/>
    </a:extraClrScheme>
    <a:extraClrScheme>
      <a:clrScheme name="DfT Print Master 5">
        <a:dk1>
          <a:srgbClr val="000000"/>
        </a:dk1>
        <a:lt1>
          <a:srgbClr val="E5D3B3"/>
        </a:lt1>
        <a:dk2>
          <a:srgbClr val="800000"/>
        </a:dk2>
        <a:lt2>
          <a:srgbClr val="009900"/>
        </a:lt2>
        <a:accent1>
          <a:srgbClr val="D5B095"/>
        </a:accent1>
        <a:accent2>
          <a:srgbClr val="E28666"/>
        </a:accent2>
        <a:accent3>
          <a:srgbClr val="F0E6D6"/>
        </a:accent3>
        <a:accent4>
          <a:srgbClr val="000000"/>
        </a:accent4>
        <a:accent5>
          <a:srgbClr val="E7D4C8"/>
        </a:accent5>
        <a:accent6>
          <a:srgbClr val="CD795C"/>
        </a:accent6>
        <a:hlink>
          <a:srgbClr val="B75735"/>
        </a:hlink>
        <a:folHlink>
          <a:srgbClr val="B2B2B2"/>
        </a:folHlink>
      </a:clrScheme>
      <a:clrMap bg1="lt1" tx1="dk1" bg2="lt2" tx2="dk2" accent1="accent1" accent2="accent2" accent3="accent3" accent4="accent4" accent5="accent5" accent6="accent6" hlink="hlink" folHlink="folHlink"/>
    </a:extraClrScheme>
    <a:extraClrScheme>
      <a:clrScheme name="DfT Print Master 6">
        <a:dk1>
          <a:srgbClr val="99CC00"/>
        </a:dk1>
        <a:lt1>
          <a:srgbClr val="FFFFFF"/>
        </a:lt1>
        <a:dk2>
          <a:srgbClr val="51399D"/>
        </a:dk2>
        <a:lt2>
          <a:srgbClr val="FFFFCC"/>
        </a:lt2>
        <a:accent1>
          <a:srgbClr val="877CAA"/>
        </a:accent1>
        <a:accent2>
          <a:srgbClr val="000058"/>
        </a:accent2>
        <a:accent3>
          <a:srgbClr val="B3AECC"/>
        </a:accent3>
        <a:accent4>
          <a:srgbClr val="DADADA"/>
        </a:accent4>
        <a:accent5>
          <a:srgbClr val="C3BFD2"/>
        </a:accent5>
        <a:accent6>
          <a:srgbClr val="00004F"/>
        </a:accent6>
        <a:hlink>
          <a:srgbClr val="FFCC00"/>
        </a:hlink>
        <a:folHlink>
          <a:srgbClr val="B2B2B2"/>
        </a:folHlink>
      </a:clrScheme>
      <a:clrMap bg1="dk2" tx1="lt1" bg2="dk1" tx2="lt2" accent1="accent1" accent2="accent2" accent3="accent3" accent4="accent4" accent5="accent5" accent6="accent6" hlink="hlink" folHlink="folHlink"/>
    </a:extraClrScheme>
    <a:extraClrScheme>
      <a:clrScheme name="DfT Print Master 7">
        <a:dk1>
          <a:srgbClr val="000000"/>
        </a:dk1>
        <a:lt1>
          <a:srgbClr val="FFFFFF"/>
        </a:lt1>
        <a:dk2>
          <a:srgbClr val="C58BFF"/>
        </a:dk2>
        <a:lt2>
          <a:srgbClr val="777777"/>
        </a:lt2>
        <a:accent1>
          <a:srgbClr val="006EB3"/>
        </a:accent1>
        <a:accent2>
          <a:srgbClr val="99CCFF"/>
        </a:accent2>
        <a:accent3>
          <a:srgbClr val="FFFFFF"/>
        </a:accent3>
        <a:accent4>
          <a:srgbClr val="000000"/>
        </a:accent4>
        <a:accent5>
          <a:srgbClr val="AABAD6"/>
        </a:accent5>
        <a:accent6>
          <a:srgbClr val="8AB9E7"/>
        </a:accent6>
        <a:hlink>
          <a:srgbClr val="FFCC00"/>
        </a:hlink>
        <a:folHlink>
          <a:srgbClr val="C0C0C0"/>
        </a:folHlink>
      </a:clrScheme>
      <a:clrMap bg1="lt1" tx1="dk1" bg2="lt2" tx2="dk2" accent1="accent1" accent2="accent2" accent3="accent3" accent4="accent4" accent5="accent5" accent6="accent6" hlink="hlink" folHlink="folHlink"/>
    </a:extraClrScheme>
    <a:extraClrScheme>
      <a:clrScheme name="DfT Print Master 8">
        <a:dk1>
          <a:srgbClr val="000000"/>
        </a:dk1>
        <a:lt1>
          <a:srgbClr val="FFFFFF"/>
        </a:lt1>
        <a:dk2>
          <a:srgbClr val="FFB343"/>
        </a:dk2>
        <a:lt2>
          <a:srgbClr val="777777"/>
        </a:lt2>
        <a:accent1>
          <a:srgbClr val="006EB3"/>
        </a:accent1>
        <a:accent2>
          <a:srgbClr val="9CC7E4"/>
        </a:accent2>
        <a:accent3>
          <a:srgbClr val="FFFFFF"/>
        </a:accent3>
        <a:accent4>
          <a:srgbClr val="000000"/>
        </a:accent4>
        <a:accent5>
          <a:srgbClr val="AABAD6"/>
        </a:accent5>
        <a:accent6>
          <a:srgbClr val="8DB4CF"/>
        </a:accent6>
        <a:hlink>
          <a:srgbClr val="DC3F47"/>
        </a:hlink>
        <a:folHlink>
          <a:srgbClr val="C0C0C0"/>
        </a:folHlink>
      </a:clrScheme>
      <a:clrMap bg1="lt1" tx1="dk1" bg2="lt2" tx2="dk2" accent1="accent1" accent2="accent2" accent3="accent3" accent4="accent4" accent5="accent5" accent6="accent6" hlink="hlink" folHlink="folHlink"/>
    </a:extraClrScheme>
    <a:extraClrScheme>
      <a:clrScheme name="DfT Print Master 9">
        <a:dk1>
          <a:srgbClr val="000000"/>
        </a:dk1>
        <a:lt1>
          <a:srgbClr val="FFFFFF"/>
        </a:lt1>
        <a:dk2>
          <a:srgbClr val="FFB343"/>
        </a:dk2>
        <a:lt2>
          <a:srgbClr val="777777"/>
        </a:lt2>
        <a:accent1>
          <a:srgbClr val="007662"/>
        </a:accent1>
        <a:accent2>
          <a:srgbClr val="4D9F91"/>
        </a:accent2>
        <a:accent3>
          <a:srgbClr val="FFFFFF"/>
        </a:accent3>
        <a:accent4>
          <a:srgbClr val="000000"/>
        </a:accent4>
        <a:accent5>
          <a:srgbClr val="AABDB7"/>
        </a:accent5>
        <a:accent6>
          <a:srgbClr val="459083"/>
        </a:accent6>
        <a:hlink>
          <a:srgbClr val="99C8C0"/>
        </a:hlink>
        <a:folHlink>
          <a:srgbClr val="CCE4E0"/>
        </a:folHlink>
      </a:clrScheme>
      <a:clrMap bg1="lt1" tx1="dk1" bg2="lt2" tx2="dk2" accent1="accent1" accent2="accent2" accent3="accent3" accent4="accent4" accent5="accent5" accent6="accent6" hlink="hlink" folHlink="folHlink"/>
    </a:extraClrScheme>
    <a:extraClrScheme>
      <a:clrScheme name="DfT Print Master 10">
        <a:dk1>
          <a:srgbClr val="000000"/>
        </a:dk1>
        <a:lt1>
          <a:srgbClr val="FFFFFF"/>
        </a:lt1>
        <a:dk2>
          <a:srgbClr val="FF9900"/>
        </a:dk2>
        <a:lt2>
          <a:srgbClr val="777777"/>
        </a:lt2>
        <a:accent1>
          <a:srgbClr val="007662"/>
        </a:accent1>
        <a:accent2>
          <a:srgbClr val="4D9F91"/>
        </a:accent2>
        <a:accent3>
          <a:srgbClr val="FFFFFF"/>
        </a:accent3>
        <a:accent4>
          <a:srgbClr val="000000"/>
        </a:accent4>
        <a:accent5>
          <a:srgbClr val="AABDB7"/>
        </a:accent5>
        <a:accent6>
          <a:srgbClr val="459083"/>
        </a:accent6>
        <a:hlink>
          <a:srgbClr val="99C8C0"/>
        </a:hlink>
        <a:folHlink>
          <a:srgbClr val="CCE4E0"/>
        </a:folHlink>
      </a:clrScheme>
      <a:clrMap bg1="lt1" tx1="dk1" bg2="lt2" tx2="dk2" accent1="accent1" accent2="accent2" accent3="accent3" accent4="accent4" accent5="accent5" accent6="accent6" hlink="hlink" folHlink="folHlink"/>
    </a:extraClrScheme>
    <a:extraClrScheme>
      <a:clrScheme name="DfT Print Master 11">
        <a:dk1>
          <a:srgbClr val="000000"/>
        </a:dk1>
        <a:lt1>
          <a:srgbClr val="FFFFFF"/>
        </a:lt1>
        <a:dk2>
          <a:srgbClr val="A6CFC8"/>
        </a:dk2>
        <a:lt2>
          <a:srgbClr val="3F465B"/>
        </a:lt2>
        <a:accent1>
          <a:srgbClr val="007662"/>
        </a:accent1>
        <a:accent2>
          <a:srgbClr val="FF9900"/>
        </a:accent2>
        <a:accent3>
          <a:srgbClr val="FFFFFF"/>
        </a:accent3>
        <a:accent4>
          <a:srgbClr val="000000"/>
        </a:accent4>
        <a:accent5>
          <a:srgbClr val="AABDB7"/>
        </a:accent5>
        <a:accent6>
          <a:srgbClr val="E78A00"/>
        </a:accent6>
        <a:hlink>
          <a:srgbClr val="01598D"/>
        </a:hlink>
        <a:folHlink>
          <a:srgbClr val="84305C"/>
        </a:folHlink>
      </a:clrScheme>
      <a:clrMap bg1="lt1" tx1="dk1" bg2="lt2" tx2="dk2" accent1="accent1" accent2="accent2" accent3="accent3" accent4="accent4" accent5="accent5" accent6="accent6" hlink="hlink" folHlink="folHlink"/>
    </a:extraClrScheme>
    <a:extraClrScheme>
      <a:clrScheme name="DfT Print Master 12">
        <a:dk1>
          <a:srgbClr val="000000"/>
        </a:dk1>
        <a:lt1>
          <a:srgbClr val="FFFFFF"/>
        </a:lt1>
        <a:dk2>
          <a:srgbClr val="A6CFC8"/>
        </a:dk2>
        <a:lt2>
          <a:srgbClr val="3F465B"/>
        </a:lt2>
        <a:accent1>
          <a:srgbClr val="007662"/>
        </a:accent1>
        <a:accent2>
          <a:srgbClr val="FF7F00"/>
        </a:accent2>
        <a:accent3>
          <a:srgbClr val="FFFFFF"/>
        </a:accent3>
        <a:accent4>
          <a:srgbClr val="000000"/>
        </a:accent4>
        <a:accent5>
          <a:srgbClr val="AABDB7"/>
        </a:accent5>
        <a:accent6>
          <a:srgbClr val="E77200"/>
        </a:accent6>
        <a:hlink>
          <a:srgbClr val="01598D"/>
        </a:hlink>
        <a:folHlink>
          <a:srgbClr val="84305C"/>
        </a:folHlink>
      </a:clrScheme>
      <a:clrMap bg1="lt1" tx1="dk1" bg2="lt2" tx2="dk2" accent1="accent1" accent2="accent2" accent3="accent3" accent4="accent4" accent5="accent5" accent6="accent6" hlink="hlink" folHlink="folHlink"/>
    </a:extraClrScheme>
    <a:extraClrScheme>
      <a:clrScheme name="DfT Print Master 13">
        <a:dk1>
          <a:srgbClr val="000000"/>
        </a:dk1>
        <a:lt1>
          <a:srgbClr val="FFFFFF"/>
        </a:lt1>
        <a:dk2>
          <a:srgbClr val="A6CFC8"/>
        </a:dk2>
        <a:lt2>
          <a:srgbClr val="3F465B"/>
        </a:lt2>
        <a:accent1>
          <a:srgbClr val="007662"/>
        </a:accent1>
        <a:accent2>
          <a:srgbClr val="FF7F00"/>
        </a:accent2>
        <a:accent3>
          <a:srgbClr val="FFFFFF"/>
        </a:accent3>
        <a:accent4>
          <a:srgbClr val="000000"/>
        </a:accent4>
        <a:accent5>
          <a:srgbClr val="AABDB7"/>
        </a:accent5>
        <a:accent6>
          <a:srgbClr val="E77200"/>
        </a:accent6>
        <a:hlink>
          <a:srgbClr val="00408E"/>
        </a:hlink>
        <a:folHlink>
          <a:srgbClr val="682649"/>
        </a:folHlink>
      </a:clrScheme>
      <a:clrMap bg1="lt1" tx1="dk1" bg2="lt2" tx2="dk2" accent1="accent1" accent2="accent2" accent3="accent3" accent4="accent4" accent5="accent5" accent6="accent6" hlink="hlink" folHlink="folHlink"/>
    </a:extraClrScheme>
    <a:extraClrScheme>
      <a:clrScheme name="DfT Print Master 14">
        <a:dk1>
          <a:srgbClr val="000000"/>
        </a:dk1>
        <a:lt1>
          <a:srgbClr val="FFFFFF"/>
        </a:lt1>
        <a:dk2>
          <a:srgbClr val="A6CFC8"/>
        </a:dk2>
        <a:lt2>
          <a:srgbClr val="3F465B"/>
        </a:lt2>
        <a:accent1>
          <a:srgbClr val="007662"/>
        </a:accent1>
        <a:accent2>
          <a:srgbClr val="FF7F00"/>
        </a:accent2>
        <a:accent3>
          <a:srgbClr val="FFFFFF"/>
        </a:accent3>
        <a:accent4>
          <a:srgbClr val="000000"/>
        </a:accent4>
        <a:accent5>
          <a:srgbClr val="AABDB7"/>
        </a:accent5>
        <a:accent6>
          <a:srgbClr val="E77200"/>
        </a:accent6>
        <a:hlink>
          <a:srgbClr val="273C7F"/>
        </a:hlink>
        <a:folHlink>
          <a:srgbClr val="851B53"/>
        </a:folHlink>
      </a:clrScheme>
      <a:clrMap bg1="lt1" tx1="dk1" bg2="lt2" tx2="dk2" accent1="accent1" accent2="accent2" accent3="accent3" accent4="accent4" accent5="accent5" accent6="accent6" hlink="hlink" folHlink="folHlink"/>
    </a:extraClrScheme>
    <a:extraClrScheme>
      <a:clrScheme name="DfT Print Master 15">
        <a:dk1>
          <a:srgbClr val="000000"/>
        </a:dk1>
        <a:lt1>
          <a:srgbClr val="FFFFFF"/>
        </a:lt1>
        <a:dk2>
          <a:srgbClr val="99C8C0"/>
        </a:dk2>
        <a:lt2>
          <a:srgbClr val="3F465B"/>
        </a:lt2>
        <a:accent1>
          <a:srgbClr val="007662"/>
        </a:accent1>
        <a:accent2>
          <a:srgbClr val="FF7F00"/>
        </a:accent2>
        <a:accent3>
          <a:srgbClr val="FFFFFF"/>
        </a:accent3>
        <a:accent4>
          <a:srgbClr val="000000"/>
        </a:accent4>
        <a:accent5>
          <a:srgbClr val="AABDB7"/>
        </a:accent5>
        <a:accent6>
          <a:srgbClr val="E77200"/>
        </a:accent6>
        <a:hlink>
          <a:srgbClr val="273C7F"/>
        </a:hlink>
        <a:folHlink>
          <a:srgbClr val="851B53"/>
        </a:folHlink>
      </a:clrScheme>
      <a:clrMap bg1="lt1" tx1="dk1" bg2="lt2" tx2="dk2" accent1="accent1" accent2="accent2" accent3="accent3" accent4="accent4" accent5="accent5" accent6="accent6" hlink="hlink" folHlink="folHlink"/>
    </a:extraClrScheme>
    <a:extraClrScheme>
      <a:clrScheme name="DfT Print Master 16">
        <a:dk1>
          <a:srgbClr val="000000"/>
        </a:dk1>
        <a:lt1>
          <a:srgbClr val="FFFFFF"/>
        </a:lt1>
        <a:dk2>
          <a:srgbClr val="66ADA1"/>
        </a:dk2>
        <a:lt2>
          <a:srgbClr val="3F4B4B"/>
        </a:lt2>
        <a:accent1>
          <a:srgbClr val="007662"/>
        </a:accent1>
        <a:accent2>
          <a:srgbClr val="FF7F00"/>
        </a:accent2>
        <a:accent3>
          <a:srgbClr val="FFFFFF"/>
        </a:accent3>
        <a:accent4>
          <a:srgbClr val="000000"/>
        </a:accent4>
        <a:accent5>
          <a:srgbClr val="AABDB7"/>
        </a:accent5>
        <a:accent6>
          <a:srgbClr val="E77200"/>
        </a:accent6>
        <a:hlink>
          <a:srgbClr val="273C7F"/>
        </a:hlink>
        <a:folHlink>
          <a:srgbClr val="851B5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3980</TotalTime>
  <Words>1251</Words>
  <Application>Microsoft Office PowerPoint</Application>
  <PresentationFormat>Widescreen</PresentationFormat>
  <Paragraphs>140</Paragraphs>
  <Slides>11</Slides>
  <Notes>9</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21" baseType="lpstr">
      <vt:lpstr>MS PGothic</vt:lpstr>
      <vt:lpstr>MS PGothic</vt:lpstr>
      <vt:lpstr>Arial</vt:lpstr>
      <vt:lpstr>Arial Unicode MS</vt:lpstr>
      <vt:lpstr>Calibri</vt:lpstr>
      <vt:lpstr>Helvetica</vt:lpstr>
      <vt:lpstr>Times New Roman</vt:lpstr>
      <vt:lpstr>Wingdings</vt:lpstr>
      <vt:lpstr>1_DfT Print Master</vt:lpstr>
      <vt:lpstr>think-cell Slide</vt:lpstr>
      <vt:lpstr>PowerPoint Presentation</vt:lpstr>
      <vt:lpstr>PowerPoint Presentation</vt:lpstr>
      <vt:lpstr> Major reforms to the SEND system in 2014</vt:lpstr>
      <vt:lpstr>Reform Implementation: Headlines </vt:lpstr>
      <vt:lpstr>PowerPoint Presentation</vt:lpstr>
      <vt:lpstr> </vt:lpstr>
      <vt:lpstr>PowerPoint Presentation</vt:lpstr>
      <vt:lpstr>Supporting reform delivery 2018-19 and beyond</vt:lpstr>
      <vt:lpstr>   Going forward: Ministerial Priorities</vt:lpstr>
      <vt:lpstr>PowerPoint Presentation</vt:lpstr>
      <vt:lpstr>PowerPoint Presentation</vt:lpstr>
    </vt:vector>
  </TitlesOfParts>
  <Company>DfE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WAITE, Tabitha</dc:creator>
  <cp:lastModifiedBy>Steve Johnson</cp:lastModifiedBy>
  <cp:revision>261</cp:revision>
  <cp:lastPrinted>2017-09-27T16:04:45Z</cp:lastPrinted>
  <dcterms:created xsi:type="dcterms:W3CDTF">2017-06-23T09:55:41Z</dcterms:created>
  <dcterms:modified xsi:type="dcterms:W3CDTF">2018-06-06T14:40:51Z</dcterms:modified>
</cp:coreProperties>
</file>