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15"/>
  </p:notesMasterIdLst>
  <p:handoutMasterIdLst>
    <p:handoutMasterId r:id="rId16"/>
  </p:handoutMasterIdLst>
  <p:sldIdLst>
    <p:sldId id="256" r:id="rId2"/>
    <p:sldId id="264" r:id="rId3"/>
    <p:sldId id="267" r:id="rId4"/>
    <p:sldId id="258" r:id="rId5"/>
    <p:sldId id="262" r:id="rId6"/>
    <p:sldId id="259" r:id="rId7"/>
    <p:sldId id="266" r:id="rId8"/>
    <p:sldId id="265" r:id="rId9"/>
    <p:sldId id="268" r:id="rId10"/>
    <p:sldId id="260" r:id="rId11"/>
    <p:sldId id="261" r:id="rId12"/>
    <p:sldId id="263" r:id="rId13"/>
    <p:sldId id="269" r:id="rId14"/>
  </p:sldIdLst>
  <p:sldSz cx="12195175" cy="6859588"/>
  <p:notesSz cx="6858000" cy="9945688"/>
  <p:defaultTextStyle>
    <a:defPPr>
      <a:defRPr lang="en-US"/>
    </a:defPPr>
    <a:lvl1pPr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1pPr>
    <a:lvl2pPr marL="610042"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2pPr>
    <a:lvl3pPr marL="1220084"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3pPr>
    <a:lvl4pPr marL="1830126"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4pPr>
    <a:lvl5pPr marL="2440168"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5pPr>
    <a:lvl6pPr marL="3050210"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6pPr>
    <a:lvl7pPr marL="3660252"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7pPr>
    <a:lvl8pPr marL="4270294"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8pPr>
    <a:lvl9pPr marL="4880336"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9pPr>
  </p:defaultTextStyle>
  <p:extLst>
    <p:ext uri="{EFAFB233-063F-42B5-8137-9DF3F51BA10A}">
      <p15:sldGuideLst xmlns:p15="http://schemas.microsoft.com/office/powerpoint/2012/main">
        <p15:guide id="1" orient="horz" pos="1435" userDrawn="1">
          <p15:clr>
            <a:srgbClr val="A4A3A4"/>
          </p15:clr>
        </p15:guide>
        <p15:guide id="2"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007E"/>
    <a:srgbClr val="87027B"/>
    <a:srgbClr val="0092BC"/>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466" autoAdjust="0"/>
    <p:restoredTop sz="90888" autoAdjust="0"/>
  </p:normalViewPr>
  <p:slideViewPr>
    <p:cSldViewPr>
      <p:cViewPr varScale="1">
        <p:scale>
          <a:sx n="98" d="100"/>
          <a:sy n="98" d="100"/>
        </p:scale>
        <p:origin x="84" y="174"/>
      </p:cViewPr>
      <p:guideLst>
        <p:guide orient="horz" pos="1435"/>
        <p:guide pos="27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8F84A415-ED1C-E04D-B7C7-85A00DC614DF}" type="datetimeFigureOut">
              <a:rPr lang="en-US" smtClean="0"/>
              <a:pPr/>
              <a:t>2/7/2018</a:t>
            </a:fld>
            <a:endParaRPr lang="en-US"/>
          </a:p>
        </p:txBody>
      </p:sp>
      <p:sp>
        <p:nvSpPr>
          <p:cNvPr id="4" name="Footer Placeholder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3D9FAB58-3CE0-794F-B196-A923FE5D95EF}" type="slidenum">
              <a:rPr lang="en-US" smtClean="0"/>
              <a:pPr/>
              <a:t>‹#›</a:t>
            </a:fld>
            <a:endParaRPr lang="en-US"/>
          </a:p>
        </p:txBody>
      </p:sp>
    </p:spTree>
    <p:extLst>
      <p:ext uri="{BB962C8B-B14F-4D97-AF65-F5344CB8AC3E}">
        <p14:creationId xmlns:p14="http://schemas.microsoft.com/office/powerpoint/2010/main" val="1339661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2B06CD65-0052-A748-ABD9-E18F4F72E200}" type="datetimeFigureOut">
              <a:rPr lang="en-US" smtClean="0"/>
              <a:pPr/>
              <a:t>2/7/2018</a:t>
            </a:fld>
            <a:endParaRPr lang="en-US"/>
          </a:p>
        </p:txBody>
      </p:sp>
      <p:sp>
        <p:nvSpPr>
          <p:cNvPr id="4" name="Slide Image Placeholder 3"/>
          <p:cNvSpPr>
            <a:spLocks noGrp="1" noRot="1" noChangeAspect="1"/>
          </p:cNvSpPr>
          <p:nvPr>
            <p:ph type="sldImg" idx="2"/>
          </p:nvPr>
        </p:nvSpPr>
        <p:spPr>
          <a:xfrm>
            <a:off x="114300" y="746125"/>
            <a:ext cx="6629400" cy="37290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24202"/>
            <a:ext cx="5486400" cy="447556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A6E30364-1EC5-4C4A-B73A-092E241CA3BF}" type="slidenum">
              <a:rPr lang="en-US" smtClean="0"/>
              <a:pPr/>
              <a:t>‹#›</a:t>
            </a:fld>
            <a:endParaRPr lang="en-US"/>
          </a:p>
        </p:txBody>
      </p:sp>
    </p:spTree>
    <p:extLst>
      <p:ext uri="{BB962C8B-B14F-4D97-AF65-F5344CB8AC3E}">
        <p14:creationId xmlns:p14="http://schemas.microsoft.com/office/powerpoint/2010/main" val="3031552633"/>
      </p:ext>
    </p:extLst>
  </p:cSld>
  <p:clrMap bg1="lt1" tx1="dk1" bg2="lt2" tx2="dk2" accent1="accent1" accent2="accent2" accent3="accent3" accent4="accent4" accent5="accent5" accent6="accent6" hlink="hlink" folHlink="folHlink"/>
  <p:notesStyle>
    <a:lvl1pPr marL="0" algn="l" defTabSz="610042" rtl="0" eaLnBrk="1" latinLnBrk="0" hangingPunct="1">
      <a:defRPr sz="1600" kern="1200">
        <a:solidFill>
          <a:schemeClr val="tx1"/>
        </a:solidFill>
        <a:latin typeface="+mn-lt"/>
        <a:ea typeface="+mn-ea"/>
        <a:cs typeface="+mn-cs"/>
      </a:defRPr>
    </a:lvl1pPr>
    <a:lvl2pPr marL="610042" algn="l" defTabSz="610042" rtl="0" eaLnBrk="1" latinLnBrk="0" hangingPunct="1">
      <a:defRPr sz="1600" kern="1200">
        <a:solidFill>
          <a:schemeClr val="tx1"/>
        </a:solidFill>
        <a:latin typeface="+mn-lt"/>
        <a:ea typeface="+mn-ea"/>
        <a:cs typeface="+mn-cs"/>
      </a:defRPr>
    </a:lvl2pPr>
    <a:lvl3pPr marL="1220084" algn="l" defTabSz="610042" rtl="0" eaLnBrk="1" latinLnBrk="0" hangingPunct="1">
      <a:defRPr sz="1600" kern="1200">
        <a:solidFill>
          <a:schemeClr val="tx1"/>
        </a:solidFill>
        <a:latin typeface="+mn-lt"/>
        <a:ea typeface="+mn-ea"/>
        <a:cs typeface="+mn-cs"/>
      </a:defRPr>
    </a:lvl3pPr>
    <a:lvl4pPr marL="1830126" algn="l" defTabSz="610042" rtl="0" eaLnBrk="1" latinLnBrk="0" hangingPunct="1">
      <a:defRPr sz="1600" kern="1200">
        <a:solidFill>
          <a:schemeClr val="tx1"/>
        </a:solidFill>
        <a:latin typeface="+mn-lt"/>
        <a:ea typeface="+mn-ea"/>
        <a:cs typeface="+mn-cs"/>
      </a:defRPr>
    </a:lvl4pPr>
    <a:lvl5pPr marL="2440168" algn="l" defTabSz="610042" rtl="0" eaLnBrk="1" latinLnBrk="0" hangingPunct="1">
      <a:defRPr sz="1600" kern="1200">
        <a:solidFill>
          <a:schemeClr val="tx1"/>
        </a:solidFill>
        <a:latin typeface="+mn-lt"/>
        <a:ea typeface="+mn-ea"/>
        <a:cs typeface="+mn-cs"/>
      </a:defRPr>
    </a:lvl5pPr>
    <a:lvl6pPr marL="3050210" algn="l" defTabSz="610042" rtl="0" eaLnBrk="1" latinLnBrk="0" hangingPunct="1">
      <a:defRPr sz="1600" kern="1200">
        <a:solidFill>
          <a:schemeClr val="tx1"/>
        </a:solidFill>
        <a:latin typeface="+mn-lt"/>
        <a:ea typeface="+mn-ea"/>
        <a:cs typeface="+mn-cs"/>
      </a:defRPr>
    </a:lvl6pPr>
    <a:lvl7pPr marL="3660252" algn="l" defTabSz="610042" rtl="0" eaLnBrk="1" latinLnBrk="0" hangingPunct="1">
      <a:defRPr sz="1600" kern="1200">
        <a:solidFill>
          <a:schemeClr val="tx1"/>
        </a:solidFill>
        <a:latin typeface="+mn-lt"/>
        <a:ea typeface="+mn-ea"/>
        <a:cs typeface="+mn-cs"/>
      </a:defRPr>
    </a:lvl7pPr>
    <a:lvl8pPr marL="4270294" algn="l" defTabSz="610042" rtl="0" eaLnBrk="1" latinLnBrk="0" hangingPunct="1">
      <a:defRPr sz="1600" kern="1200">
        <a:solidFill>
          <a:schemeClr val="tx1"/>
        </a:solidFill>
        <a:latin typeface="+mn-lt"/>
        <a:ea typeface="+mn-ea"/>
        <a:cs typeface="+mn-cs"/>
      </a:defRPr>
    </a:lvl8pPr>
    <a:lvl9pPr marL="4880336" algn="l" defTabSz="610042"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Introduce yourself.</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a:t>
            </a:fld>
            <a:endParaRPr lang="en-US"/>
          </a:p>
        </p:txBody>
      </p:sp>
    </p:spTree>
    <p:extLst>
      <p:ext uri="{BB962C8B-B14F-4D97-AF65-F5344CB8AC3E}">
        <p14:creationId xmlns:p14="http://schemas.microsoft.com/office/powerpoint/2010/main" val="2049182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cannot cover</a:t>
            </a:r>
            <a:r>
              <a:rPr lang="en-GB" baseline="0" dirty="0" smtClean="0"/>
              <a:t> everything – have picked four topics which should be particularly relevant to students with SI…..</a:t>
            </a:r>
          </a:p>
          <a:p>
            <a:endParaRPr lang="en-GB" baseline="0" dirty="0" smtClean="0"/>
          </a:p>
          <a:p>
            <a:r>
              <a:rPr lang="en-GB" baseline="0" dirty="0" smtClean="0"/>
              <a:t>I follow the Brian Gale school of thought for my presentations – they must be graphic.</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2</a:t>
            </a:fld>
            <a:endParaRPr lang="en-US"/>
          </a:p>
        </p:txBody>
      </p:sp>
    </p:spTree>
    <p:extLst>
      <p:ext uri="{BB962C8B-B14F-4D97-AF65-F5344CB8AC3E}">
        <p14:creationId xmlns:p14="http://schemas.microsoft.com/office/powerpoint/2010/main" val="3948078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dirty="0" smtClean="0"/>
              <a:t>Yes – we have technical</a:t>
            </a:r>
            <a:r>
              <a:rPr lang="en-GB" baseline="0" dirty="0" smtClean="0"/>
              <a:t> difficulties. Not here specifically but across the UK. Acute skills shortages in many areas which the Government links to low productivity. Companies struggle to find roles such as chefs, metal workers, electricians or care workers. In a post-Brexit era, with the Government seeking to control our borders, developing home-grown talent seen as more imperative. </a:t>
            </a:r>
          </a:p>
          <a:p>
            <a:endParaRPr lang="en-GB" baseline="0" dirty="0" smtClean="0"/>
          </a:p>
          <a:p>
            <a:r>
              <a:rPr lang="en-GB" baseline="0" dirty="0" smtClean="0"/>
              <a:t>So what is the problem with technical education today? Not responsive to needs of employers. Complicated and confusing. Systems associated with levels of churn – repeating courses at the same level or dropping down to a lower level. </a:t>
            </a:r>
          </a:p>
          <a:p>
            <a:endParaRPr lang="en-GB" baseline="0" dirty="0" smtClean="0"/>
          </a:p>
          <a:p>
            <a:r>
              <a:rPr lang="en-GB" baseline="0" dirty="0" smtClean="0"/>
              <a:t>Funding is an issue. FE used to be well funded in comparison to schools. However, over the years funding has declined in real-terms and now post-16 students are worse-funded than school students.</a:t>
            </a:r>
          </a:p>
          <a:p>
            <a:endParaRPr lang="en-GB" baseline="0" dirty="0" smtClean="0"/>
          </a:p>
          <a:p>
            <a:r>
              <a:rPr lang="en-GB" baseline="0" dirty="0" smtClean="0"/>
              <a:t>And finally is technical education seen on a par to academic education. I think it would be fair to say not. Investment has been in HE. However, people are starting to ask questions about the value of some university degrees like the chair of the education select committee Robert </a:t>
            </a:r>
            <a:r>
              <a:rPr lang="en-GB" baseline="0" dirty="0" err="1" smtClean="0"/>
              <a:t>Halfon</a:t>
            </a:r>
            <a:r>
              <a:rPr lang="en-GB" baseline="0" dirty="0" smtClean="0"/>
              <a:t> yesterday. </a:t>
            </a:r>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3</a:t>
            </a:fld>
            <a:endParaRPr lang="en-US"/>
          </a:p>
        </p:txBody>
      </p:sp>
    </p:spTree>
    <p:extLst>
      <p:ext uri="{BB962C8B-B14F-4D97-AF65-F5344CB8AC3E}">
        <p14:creationId xmlns:p14="http://schemas.microsoft.com/office/powerpoint/2010/main" val="39795017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Lord Sainsbury was asked to review technical education and as</a:t>
            </a:r>
            <a:r>
              <a:rPr lang="en-GB" baseline="0" dirty="0" smtClean="0"/>
              <a:t> a result of his report the </a:t>
            </a:r>
            <a:r>
              <a:rPr lang="en-GB" baseline="0" dirty="0" err="1" smtClean="0"/>
              <a:t>Gov</a:t>
            </a:r>
            <a:r>
              <a:rPr lang="en-GB" baseline="0" dirty="0" smtClean="0"/>
              <a:t> published the post-16 skills plan proposing radical reform based on good practice seen in other countries such as Germany and Denmark with renowned technical education systems. </a:t>
            </a:r>
          </a:p>
          <a:p>
            <a:endParaRPr lang="en-GB" baseline="0" dirty="0" smtClean="0"/>
          </a:p>
          <a:p>
            <a:r>
              <a:rPr lang="en-GB" dirty="0" smtClean="0"/>
              <a:t>15 routes – jump to next</a:t>
            </a:r>
            <a:r>
              <a:rPr lang="en-GB" baseline="0" dirty="0" smtClean="0"/>
              <a:t> slide</a:t>
            </a:r>
          </a:p>
          <a:p>
            <a:endParaRPr lang="en-GB" baseline="0" dirty="0" smtClean="0"/>
          </a:p>
          <a:p>
            <a:r>
              <a:rPr lang="en-GB" baseline="0" dirty="0" smtClean="0"/>
              <a:t>Qualification review – expect a large cull. </a:t>
            </a:r>
          </a:p>
          <a:p>
            <a:endParaRPr lang="en-GB" baseline="0" dirty="0" smtClean="0"/>
          </a:p>
          <a:p>
            <a:r>
              <a:rPr lang="en-GB" baseline="0" dirty="0" smtClean="0"/>
              <a:t>T-levels will be Level 3 </a:t>
            </a:r>
            <a:r>
              <a:rPr lang="en-GB" baseline="0" dirty="0" err="1" smtClean="0"/>
              <a:t>quals</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4</a:t>
            </a:fld>
            <a:endParaRPr lang="en-US"/>
          </a:p>
        </p:txBody>
      </p:sp>
    </p:spTree>
    <p:extLst>
      <p:ext uri="{BB962C8B-B14F-4D97-AF65-F5344CB8AC3E}">
        <p14:creationId xmlns:p14="http://schemas.microsoft.com/office/powerpoint/2010/main" val="1369474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Wide range of sectors covered</a:t>
            </a:r>
            <a:r>
              <a:rPr lang="en-GB" baseline="0" dirty="0" smtClean="0"/>
              <a:t> but perhaps not completely inclusive. </a:t>
            </a:r>
          </a:p>
          <a:p>
            <a:endParaRPr lang="en-GB" baseline="0" dirty="0" smtClean="0"/>
          </a:p>
          <a:p>
            <a:r>
              <a:rPr lang="en-GB" dirty="0" smtClean="0"/>
              <a:t>Expected that four of these routes will be delivered primarily through apprenticeships.</a:t>
            </a:r>
            <a:r>
              <a:rPr lang="en-GB" baseline="0" dirty="0" smtClean="0"/>
              <a:t> Most delivered through T-levels</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5</a:t>
            </a:fld>
            <a:endParaRPr lang="en-US"/>
          </a:p>
        </p:txBody>
      </p:sp>
    </p:spTree>
    <p:extLst>
      <p:ext uri="{BB962C8B-B14F-4D97-AF65-F5344CB8AC3E}">
        <p14:creationId xmlns:p14="http://schemas.microsoft.com/office/powerpoint/2010/main" val="3795446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Study programme format. 1800 hours</a:t>
            </a:r>
            <a:r>
              <a:rPr lang="en-GB" baseline="0" dirty="0" smtClean="0"/>
              <a:t> on average over 2 years.</a:t>
            </a:r>
          </a:p>
          <a:p>
            <a:endParaRPr lang="en-GB" baseline="0" dirty="0" smtClean="0"/>
          </a:p>
          <a:p>
            <a:r>
              <a:rPr lang="en-GB" baseline="0" dirty="0" smtClean="0"/>
              <a:t>Only 51% DYP achieved Level 2 Maths and English by age 19 in 2016. </a:t>
            </a:r>
          </a:p>
          <a:p>
            <a:endParaRPr lang="en-GB" baseline="0" dirty="0" smtClean="0"/>
          </a:p>
          <a:p>
            <a:r>
              <a:rPr lang="en-GB" baseline="0" dirty="0" smtClean="0"/>
              <a:t>Work placement is of great interest – valuable but must ensure the right support is in place</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6</a:t>
            </a:fld>
            <a:endParaRPr lang="en-US"/>
          </a:p>
        </p:txBody>
      </p:sp>
    </p:spTree>
    <p:extLst>
      <p:ext uri="{BB962C8B-B14F-4D97-AF65-F5344CB8AC3E}">
        <p14:creationId xmlns:p14="http://schemas.microsoft.com/office/powerpoint/2010/main" val="1835123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Questions</a:t>
            </a:r>
            <a:r>
              <a:rPr lang="en-GB" baseline="0" dirty="0" smtClean="0"/>
              <a:t> currently under consultation. No concrete proposals yet.</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7</a:t>
            </a:fld>
            <a:endParaRPr lang="en-US"/>
          </a:p>
        </p:txBody>
      </p:sp>
    </p:spTree>
    <p:extLst>
      <p:ext uri="{BB962C8B-B14F-4D97-AF65-F5344CB8AC3E}">
        <p14:creationId xmlns:p14="http://schemas.microsoft.com/office/powerpoint/2010/main" val="3844443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Standards are employer-led.</a:t>
            </a:r>
          </a:p>
          <a:p>
            <a:endParaRPr lang="en-GB" dirty="0" smtClean="0"/>
          </a:p>
          <a:p>
            <a:r>
              <a:rPr lang="en-GB" dirty="0" err="1" smtClean="0"/>
              <a:t>IfA</a:t>
            </a:r>
            <a:r>
              <a:rPr lang="en-GB" baseline="0" dirty="0" smtClean="0"/>
              <a:t> was set up last year.</a:t>
            </a:r>
          </a:p>
          <a:p>
            <a:endParaRPr lang="en-GB" baseline="0" dirty="0" smtClean="0"/>
          </a:p>
          <a:p>
            <a:r>
              <a:rPr lang="en-GB" baseline="0" dirty="0" smtClean="0"/>
              <a:t>I hold an assessment plan – no mention of reasonable adjustments or access arrangements anywhere to be found. </a:t>
            </a:r>
          </a:p>
          <a:p>
            <a:endParaRPr lang="en-GB" baseline="0" dirty="0" smtClean="0"/>
          </a:p>
          <a:p>
            <a:r>
              <a:rPr lang="en-GB" baseline="0" dirty="0" smtClean="0"/>
              <a:t>If you have an EHC plan or used to have one you can work towards English and Maths at E3. Provider will need to prepare the evidence for that – not automatically granted. If you are deaf and have a BSL qualification – that can be used to be exempt from the English requirements. If no qualification, you can take it as part of your apprenticeship. </a:t>
            </a:r>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8</a:t>
            </a:fld>
            <a:endParaRPr lang="en-US"/>
          </a:p>
        </p:txBody>
      </p:sp>
    </p:spTree>
    <p:extLst>
      <p:ext uri="{BB962C8B-B14F-4D97-AF65-F5344CB8AC3E}">
        <p14:creationId xmlns:p14="http://schemas.microsoft.com/office/powerpoint/2010/main" val="3027749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Yes so do</a:t>
            </a:r>
            <a:r>
              <a:rPr lang="en-GB" baseline="0" dirty="0" smtClean="0"/>
              <a:t> I. </a:t>
            </a:r>
          </a:p>
          <a:p>
            <a:endParaRPr lang="en-GB" baseline="0" dirty="0" smtClean="0"/>
          </a:p>
          <a:p>
            <a:r>
              <a:rPr lang="en-GB" baseline="0" dirty="0" smtClean="0"/>
              <a:t>We at NDCS and other members of the Special Education Consortium believe this is an important issue. Young people with SI need to be supported to make choices about their futures but careers advice is in a poor state. Responsibility now lies with individual schools and colleges – hence it is very patchy. </a:t>
            </a:r>
          </a:p>
          <a:p>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9</a:t>
            </a:fld>
            <a:endParaRPr lang="en-US"/>
          </a:p>
        </p:txBody>
      </p:sp>
    </p:spTree>
    <p:extLst>
      <p:ext uri="{BB962C8B-B14F-4D97-AF65-F5344CB8AC3E}">
        <p14:creationId xmlns:p14="http://schemas.microsoft.com/office/powerpoint/2010/main" val="1498779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Sensory support services could work together with Careers Leaders to ensure DYP are receiving</a:t>
            </a:r>
            <a:r>
              <a:rPr lang="en-GB" baseline="0" dirty="0" smtClean="0"/>
              <a:t> tailored advice.</a:t>
            </a:r>
          </a:p>
          <a:p>
            <a:endParaRPr lang="en-GB" baseline="0" dirty="0" smtClean="0"/>
          </a:p>
          <a:p>
            <a:r>
              <a:rPr lang="en-GB" baseline="0" dirty="0" smtClean="0"/>
              <a:t>Gatsby benchmarks – jump to next slide</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10</a:t>
            </a:fld>
            <a:endParaRPr lang="en-US"/>
          </a:p>
        </p:txBody>
      </p:sp>
    </p:spTree>
    <p:extLst>
      <p:ext uri="{BB962C8B-B14F-4D97-AF65-F5344CB8AC3E}">
        <p14:creationId xmlns:p14="http://schemas.microsoft.com/office/powerpoint/2010/main" val="191661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 enough time to go through each of them. No. 3 is particularly</a:t>
            </a:r>
            <a:r>
              <a:rPr lang="en-GB" baseline="0" dirty="0" smtClean="0"/>
              <a:t> helpful</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11</a:t>
            </a:fld>
            <a:endParaRPr lang="en-US"/>
          </a:p>
        </p:txBody>
      </p:sp>
    </p:spTree>
    <p:extLst>
      <p:ext uri="{BB962C8B-B14F-4D97-AF65-F5344CB8AC3E}">
        <p14:creationId xmlns:p14="http://schemas.microsoft.com/office/powerpoint/2010/main" val="3132898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Register is reported</a:t>
            </a:r>
            <a:r>
              <a:rPr lang="en-GB" baseline="0" dirty="0" smtClean="0"/>
              <a:t> to be causing issues because of the qualifications criteria. </a:t>
            </a:r>
          </a:p>
          <a:p>
            <a:endParaRPr lang="en-GB" baseline="0" dirty="0" smtClean="0"/>
          </a:p>
          <a:p>
            <a:r>
              <a:rPr lang="en-GB" baseline="0" dirty="0" smtClean="0"/>
              <a:t>Office for Students – not much focus from the Office on disabled students but data on disabled student feedback is being published for every HEI. </a:t>
            </a:r>
          </a:p>
          <a:p>
            <a:endParaRPr lang="en-GB" baseline="0" dirty="0" smtClean="0"/>
          </a:p>
          <a:p>
            <a:r>
              <a:rPr lang="en-GB" baseline="0" dirty="0" smtClean="0"/>
              <a:t>Finally and rather controversially, it looks like there will be a HE funding review soon. £9K fees may be on their way out. Watch </a:t>
            </a:r>
            <a:r>
              <a:rPr lang="en-GB" baseline="0" smtClean="0"/>
              <a:t>this space. </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12</a:t>
            </a:fld>
            <a:endParaRPr lang="en-US"/>
          </a:p>
        </p:txBody>
      </p:sp>
    </p:spTree>
    <p:extLst>
      <p:ext uri="{BB962C8B-B14F-4D97-AF65-F5344CB8AC3E}">
        <p14:creationId xmlns:p14="http://schemas.microsoft.com/office/powerpoint/2010/main" val="2295872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Yes</a:t>
            </a:r>
            <a:r>
              <a:rPr lang="en-GB" baseline="0" dirty="0" smtClean="0"/>
              <a:t> but hopefully time for a few questions……</a:t>
            </a:r>
            <a:endParaRPr lang="en-GB" dirty="0"/>
          </a:p>
        </p:txBody>
      </p:sp>
      <p:sp>
        <p:nvSpPr>
          <p:cNvPr id="4" name="Slide Number Placeholder 3"/>
          <p:cNvSpPr>
            <a:spLocks noGrp="1"/>
          </p:cNvSpPr>
          <p:nvPr>
            <p:ph type="sldNum" sz="quarter" idx="10"/>
          </p:nvPr>
        </p:nvSpPr>
        <p:spPr/>
        <p:txBody>
          <a:bodyPr/>
          <a:lstStyle/>
          <a:p>
            <a:fld id="{A6E30364-1EC5-4C4A-B73A-092E241CA3BF}" type="slidenum">
              <a:rPr lang="en-US" smtClean="0"/>
              <a:pPr/>
              <a:t>13</a:t>
            </a:fld>
            <a:endParaRPr lang="en-US"/>
          </a:p>
        </p:txBody>
      </p:sp>
    </p:spTree>
    <p:extLst>
      <p:ext uri="{BB962C8B-B14F-4D97-AF65-F5344CB8AC3E}">
        <p14:creationId xmlns:p14="http://schemas.microsoft.com/office/powerpoint/2010/main" val="812509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09755" y="3469169"/>
            <a:ext cx="4320480" cy="1656184"/>
          </a:xfrm>
        </p:spPr>
        <p:txBody>
          <a:bodyPr/>
          <a:lstStyle>
            <a:lvl1pPr>
              <a:defRPr sz="4800" b="1"/>
            </a:lvl1pPr>
          </a:lstStyle>
          <a:p>
            <a:r>
              <a:rPr lang="en-US" smtClean="0"/>
              <a:t>Click to edit Master title style</a:t>
            </a:r>
            <a:endParaRPr lang="en-US" dirty="0"/>
          </a:p>
        </p:txBody>
      </p:sp>
      <p:sp>
        <p:nvSpPr>
          <p:cNvPr id="3" name="Subtitle 2"/>
          <p:cNvSpPr>
            <a:spLocks noGrp="1"/>
          </p:cNvSpPr>
          <p:nvPr>
            <p:ph type="subTitle" idx="1"/>
          </p:nvPr>
        </p:nvSpPr>
        <p:spPr>
          <a:xfrm>
            <a:off x="7609755" y="5269369"/>
            <a:ext cx="4320480" cy="1256769"/>
          </a:xfrm>
        </p:spPr>
        <p:txBody>
          <a:bodyPr/>
          <a:lstStyle>
            <a:lvl1pPr marL="0" indent="0" algn="l">
              <a:buNone/>
              <a:defRPr>
                <a:solidFill>
                  <a:schemeClr val="accent3"/>
                </a:solidFill>
              </a:defRPr>
            </a:lvl1pPr>
            <a:lvl2pPr marL="610042" indent="0" algn="ctr">
              <a:buNone/>
              <a:defRPr/>
            </a:lvl2pPr>
            <a:lvl3pPr marL="1220084" indent="0" algn="ctr">
              <a:buNone/>
              <a:defRPr/>
            </a:lvl3pPr>
            <a:lvl4pPr marL="1830126" indent="0" algn="ctr">
              <a:buNone/>
              <a:defRPr/>
            </a:lvl4pPr>
            <a:lvl5pPr marL="2440168" indent="0" algn="ctr">
              <a:buNone/>
              <a:defRPr/>
            </a:lvl5pPr>
            <a:lvl6pPr marL="3050210" indent="0" algn="ctr">
              <a:buNone/>
              <a:defRPr/>
            </a:lvl6pPr>
            <a:lvl7pPr marL="3660252" indent="0" algn="ctr">
              <a:buNone/>
              <a:defRPr/>
            </a:lvl7pPr>
            <a:lvl8pPr marL="4270294" indent="0" algn="ctr">
              <a:buNone/>
              <a:defRPr/>
            </a:lvl8pPr>
            <a:lvl9pPr marL="4880336" indent="0" algn="ctr">
              <a:buNone/>
              <a:defRPr/>
            </a:lvl9pPr>
          </a:lstStyle>
          <a:p>
            <a:r>
              <a:rPr lang="en-US" smtClean="0"/>
              <a:t>Click to edit Master subtitle style</a:t>
            </a:r>
            <a:endParaRPr lang="en-US" dirty="0"/>
          </a:p>
        </p:txBody>
      </p:sp>
      <p:sp>
        <p:nvSpPr>
          <p:cNvPr id="11" name="Picture Placeholder 10"/>
          <p:cNvSpPr>
            <a:spLocks noGrp="1" noChangeAspect="1"/>
          </p:cNvSpPr>
          <p:nvPr>
            <p:ph type="pic" sz="quarter" idx="11"/>
          </p:nvPr>
        </p:nvSpPr>
        <p:spPr>
          <a:xfrm>
            <a:off x="-360000" y="-170206"/>
            <a:ext cx="7200000" cy="7200000"/>
          </a:xfrm>
          <a:prstGeom prst="ellipse">
            <a:avLst/>
          </a:prstGeom>
          <a:solidFill>
            <a:schemeClr val="accent6">
              <a:lumMod val="20000"/>
              <a:lumOff val="80000"/>
            </a:schemeClr>
          </a:solidFill>
          <a:ln w="38100">
            <a:solidFill>
              <a:schemeClr val="bg2"/>
            </a:solidFill>
          </a:ln>
        </p:spPr>
        <p:txBody>
          <a:bodyPr/>
          <a:lstStyle/>
          <a:p>
            <a:r>
              <a:rPr lang="en-US" smtClean="0"/>
              <a:t>Click icon to add picture</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914639" y="1977741"/>
            <a:ext cx="10365899" cy="433237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smtClean="0"/>
              <a:t>Click to edit Master text styles</a:t>
            </a:r>
          </a:p>
        </p:txBody>
      </p:sp>
    </p:spTree>
    <p:extLst>
      <p:ext uri="{BB962C8B-B14F-4D97-AF65-F5344CB8AC3E}">
        <p14:creationId xmlns:p14="http://schemas.microsoft.com/office/powerpoint/2010/main" val="377948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4639" y="1485576"/>
            <a:ext cx="5081323" cy="4824000"/>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4639" y="1977741"/>
            <a:ext cx="5081323" cy="4331836"/>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smtClean="0"/>
              <a:t>Click to edit Master text styles</a:t>
            </a:r>
          </a:p>
        </p:txBody>
      </p:sp>
    </p:spTree>
    <p:extLst>
      <p:ext uri="{BB962C8B-B14F-4D97-AF65-F5344CB8AC3E}">
        <p14:creationId xmlns:p14="http://schemas.microsoft.com/office/powerpoint/2010/main" val="3397568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size picture, Grap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smtClean="0"/>
              <a:t>Click to edit Master title style</a:t>
            </a:r>
            <a:endParaRPr lang="en-GB" dirty="0"/>
          </a:p>
        </p:txBody>
      </p:sp>
    </p:spTree>
    <p:extLst>
      <p:ext uri="{BB962C8B-B14F-4D97-AF65-F5344CB8AC3E}">
        <p14:creationId xmlns:p14="http://schemas.microsoft.com/office/powerpoint/2010/main" val="1867214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ull size picture, whit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smtClean="0"/>
              <a:t>Click to edit Master title style</a:t>
            </a:r>
            <a:endParaRPr lang="en-GB" dirty="0"/>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54904" y="0"/>
            <a:ext cx="2339995" cy="1902927"/>
          </a:xfrm>
          <a:prstGeom prst="rect">
            <a:avLst/>
          </a:prstGeom>
        </p:spPr>
      </p:pic>
    </p:spTree>
    <p:extLst>
      <p:ext uri="{BB962C8B-B14F-4D97-AF65-F5344CB8AC3E}">
        <p14:creationId xmlns:p14="http://schemas.microsoft.com/office/powerpoint/2010/main" val="199613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Quotation">
    <p:bg>
      <p:bgPr>
        <a:solidFill>
          <a:schemeClr val="bg2"/>
        </a:solid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3770" y="0"/>
            <a:ext cx="2339995" cy="1902927"/>
          </a:xfrm>
          <a:prstGeom prst="rect">
            <a:avLst/>
          </a:prstGeom>
        </p:spPr>
      </p:pic>
      <p:sp>
        <p:nvSpPr>
          <p:cNvPr id="7" name="Text Placeholder 6"/>
          <p:cNvSpPr>
            <a:spLocks noGrp="1"/>
          </p:cNvSpPr>
          <p:nvPr>
            <p:ph type="body" sz="quarter" idx="10" hasCustomPrompt="1"/>
          </p:nvPr>
        </p:nvSpPr>
        <p:spPr>
          <a:xfrm>
            <a:off x="3217068" y="2493963"/>
            <a:ext cx="5761038" cy="1583903"/>
          </a:xfrm>
        </p:spPr>
        <p:txBody>
          <a:bodyPr/>
          <a:lstStyle>
            <a:lvl1pPr marL="0" indent="0" algn="ctr">
              <a:buNone/>
              <a:defRPr sz="4800" b="1">
                <a:solidFill>
                  <a:schemeClr val="bg1"/>
                </a:solidFill>
              </a:defRPr>
            </a:lvl1pPr>
          </a:lstStyle>
          <a:p>
            <a:pPr lvl="0"/>
            <a:r>
              <a:rPr lang="en-US" dirty="0"/>
              <a:t>“Insert quote</a:t>
            </a:r>
            <a:br>
              <a:rPr lang="en-US" dirty="0"/>
            </a:br>
            <a:r>
              <a:rPr lang="en-US" dirty="0"/>
              <a:t>here”</a:t>
            </a:r>
          </a:p>
        </p:txBody>
      </p:sp>
      <p:sp>
        <p:nvSpPr>
          <p:cNvPr id="9" name="Text Placeholder 8"/>
          <p:cNvSpPr>
            <a:spLocks noGrp="1"/>
          </p:cNvSpPr>
          <p:nvPr>
            <p:ph type="body" sz="quarter" idx="11" hasCustomPrompt="1"/>
          </p:nvPr>
        </p:nvSpPr>
        <p:spPr>
          <a:xfrm>
            <a:off x="5737547" y="4221882"/>
            <a:ext cx="5472112" cy="864096"/>
          </a:xfrm>
        </p:spPr>
        <p:txBody>
          <a:bodyPr/>
          <a:lstStyle>
            <a:lvl1pPr marL="0" indent="0">
              <a:buNone/>
              <a:defRPr sz="4400" b="1">
                <a:solidFill>
                  <a:schemeClr val="accent3"/>
                </a:solidFill>
              </a:defRPr>
            </a:lvl1pPr>
          </a:lstStyle>
          <a:p>
            <a:pPr lvl="0"/>
            <a:r>
              <a:rPr lang="en-US" dirty="0"/>
              <a:t>Quoted by</a:t>
            </a:r>
          </a:p>
        </p:txBody>
      </p:sp>
    </p:spTree>
    <p:extLst>
      <p:ext uri="{BB962C8B-B14F-4D97-AF65-F5344CB8AC3E}">
        <p14:creationId xmlns:p14="http://schemas.microsoft.com/office/powerpoint/2010/main" val="35985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640" y="609743"/>
            <a:ext cx="9071380" cy="720000"/>
          </a:xfrm>
          <a:prstGeom prst="rect">
            <a:avLst/>
          </a:prstGeom>
          <a:noFill/>
          <a:ln w="9525">
            <a:noFill/>
            <a:miter lim="800000"/>
            <a:headEnd/>
            <a:tailEnd/>
          </a:ln>
        </p:spPr>
        <p:txBody>
          <a:bodyPr vert="horz" wrap="square" lIns="122008" tIns="61004" rIns="122008" bIns="61004"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914639" y="1485578"/>
            <a:ext cx="10365899" cy="4824536"/>
          </a:xfrm>
          <a:prstGeom prst="rect">
            <a:avLst/>
          </a:prstGeom>
          <a:noFill/>
          <a:ln w="9525">
            <a:noFill/>
            <a:miter lim="800000"/>
            <a:headEnd/>
            <a:tailEnd/>
          </a:ln>
        </p:spPr>
        <p:txBody>
          <a:bodyPr vert="horz" wrap="square" lIns="122008" tIns="61004" rIns="122008" bIns="6100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854902" y="0"/>
            <a:ext cx="2340000" cy="1902927"/>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4" r:id="rId4"/>
    <p:sldLayoutId id="2147483669" r:id="rId5"/>
    <p:sldLayoutId id="2147483670" r:id="rId6"/>
    <p:sldLayoutId id="2147483671" r:id="rId7"/>
    <p:sldLayoutId id="2147483672" r:id="rId8"/>
    <p:sldLayoutId id="2147483666" r:id="rId9"/>
    <p:sldLayoutId id="2147483667" r:id="rId10"/>
  </p:sldLayoutIdLst>
  <p:txStyles>
    <p:titleStyle>
      <a:lvl1pPr algn="l" rtl="0" eaLnBrk="1" fontAlgn="base" hangingPunct="1">
        <a:spcBef>
          <a:spcPct val="0"/>
        </a:spcBef>
        <a:spcAft>
          <a:spcPct val="0"/>
        </a:spcAft>
        <a:defRPr sz="4400" b="1">
          <a:solidFill>
            <a:schemeClr val="bg2"/>
          </a:solidFill>
          <a:latin typeface="+mj-lt"/>
          <a:ea typeface="+mj-ea"/>
          <a:cs typeface="+mj-cs"/>
        </a:defRPr>
      </a:lvl1pPr>
      <a:lvl2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5pPr>
      <a:lvl6pPr marL="610042"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6pPr>
      <a:lvl7pPr marL="1220084"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7pPr>
      <a:lvl8pPr marL="1830126"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8pPr>
      <a:lvl9pPr marL="2440168"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9pPr>
    </p:titleStyle>
    <p:bodyStyle>
      <a:lvl1pPr marL="357188" indent="-357188" algn="l" rtl="0" eaLnBrk="1" fontAlgn="base" hangingPunct="1">
        <a:spcBef>
          <a:spcPct val="20000"/>
        </a:spcBef>
        <a:spcAft>
          <a:spcPct val="0"/>
        </a:spcAft>
        <a:buClr>
          <a:schemeClr val="bg2"/>
        </a:buClr>
        <a:buFont typeface="Arial" panose="020B0604020202020204" pitchFamily="34" charset="0"/>
        <a:buChar char="•"/>
        <a:defRPr sz="3200" b="0">
          <a:solidFill>
            <a:schemeClr val="tx1"/>
          </a:solidFill>
          <a:latin typeface="+mn-lt"/>
          <a:ea typeface="+mn-ea"/>
          <a:cs typeface="+mn-cs"/>
        </a:defRPr>
      </a:lvl1pPr>
      <a:lvl2pPr marL="0" indent="0" algn="l" rtl="0" eaLnBrk="1" fontAlgn="base" hangingPunct="1">
        <a:spcBef>
          <a:spcPct val="20000"/>
        </a:spcBef>
        <a:spcAft>
          <a:spcPct val="0"/>
        </a:spcAft>
        <a:buClr>
          <a:schemeClr val="bg2"/>
        </a:buClr>
        <a:buFont typeface="Arial" panose="020B0604020202020204" pitchFamily="34" charset="0"/>
        <a:buNone/>
        <a:defRPr sz="3200">
          <a:solidFill>
            <a:schemeClr val="tx1"/>
          </a:solidFill>
          <a:latin typeface="+mn-lt"/>
          <a:ea typeface="+mn-ea"/>
        </a:defRPr>
      </a:lvl2pPr>
      <a:lvl3pPr marL="0" indent="0" algn="l" rtl="0" eaLnBrk="1" fontAlgn="base" hangingPunct="1">
        <a:spcBef>
          <a:spcPct val="20000"/>
        </a:spcBef>
        <a:spcAft>
          <a:spcPct val="0"/>
        </a:spcAft>
        <a:buNone/>
        <a:defRPr sz="3200">
          <a:solidFill>
            <a:schemeClr val="tx1"/>
          </a:solidFill>
          <a:latin typeface="+mn-lt"/>
          <a:ea typeface="+mn-ea"/>
        </a:defRPr>
      </a:lvl3pPr>
      <a:lvl4pPr marL="0" indent="0" algn="l" rtl="0" eaLnBrk="1" fontAlgn="base" hangingPunct="1">
        <a:spcBef>
          <a:spcPct val="20000"/>
        </a:spcBef>
        <a:spcAft>
          <a:spcPct val="0"/>
        </a:spcAft>
        <a:buNone/>
        <a:defRPr sz="3200">
          <a:solidFill>
            <a:schemeClr val="tx1"/>
          </a:solidFill>
          <a:latin typeface="+mn-lt"/>
          <a:ea typeface="+mn-ea"/>
        </a:defRPr>
      </a:lvl4pPr>
      <a:lvl5pPr marL="0" indent="0" algn="l" rtl="0" eaLnBrk="1" fontAlgn="base" hangingPunct="1">
        <a:spcBef>
          <a:spcPct val="20000"/>
        </a:spcBef>
        <a:spcAft>
          <a:spcPct val="0"/>
        </a:spcAft>
        <a:buNone/>
        <a:defRPr sz="3200">
          <a:solidFill>
            <a:schemeClr val="tx1"/>
          </a:solidFill>
          <a:latin typeface="+mn-lt"/>
          <a:ea typeface="+mn-ea"/>
        </a:defRPr>
      </a:lvl5pPr>
      <a:lvl6pPr marL="3355231" indent="-305021" algn="l" rtl="0" eaLnBrk="1" fontAlgn="base" hangingPunct="1">
        <a:spcBef>
          <a:spcPct val="20000"/>
        </a:spcBef>
        <a:spcAft>
          <a:spcPct val="0"/>
        </a:spcAft>
        <a:buChar char="»"/>
        <a:defRPr sz="2700">
          <a:solidFill>
            <a:schemeClr val="tx1"/>
          </a:solidFill>
          <a:latin typeface="+mn-lt"/>
          <a:ea typeface="+mn-ea"/>
        </a:defRPr>
      </a:lvl6pPr>
      <a:lvl7pPr marL="3965273" indent="-305021" algn="l" rtl="0" eaLnBrk="1" fontAlgn="base" hangingPunct="1">
        <a:spcBef>
          <a:spcPct val="20000"/>
        </a:spcBef>
        <a:spcAft>
          <a:spcPct val="0"/>
        </a:spcAft>
        <a:buChar char="»"/>
        <a:defRPr sz="2700">
          <a:solidFill>
            <a:schemeClr val="tx1"/>
          </a:solidFill>
          <a:latin typeface="+mn-lt"/>
          <a:ea typeface="+mn-ea"/>
        </a:defRPr>
      </a:lvl7pPr>
      <a:lvl8pPr marL="4575315" indent="-305021" algn="l" rtl="0" eaLnBrk="1" fontAlgn="base" hangingPunct="1">
        <a:spcBef>
          <a:spcPct val="20000"/>
        </a:spcBef>
        <a:spcAft>
          <a:spcPct val="0"/>
        </a:spcAft>
        <a:buChar char="»"/>
        <a:defRPr sz="2700">
          <a:solidFill>
            <a:schemeClr val="tx1"/>
          </a:solidFill>
          <a:latin typeface="+mn-lt"/>
          <a:ea typeface="+mn-ea"/>
        </a:defRPr>
      </a:lvl8pPr>
      <a:lvl9pPr marL="5185357" indent="-305021" algn="l" rtl="0" eaLnBrk="1" fontAlgn="base" hangingPunct="1">
        <a:spcBef>
          <a:spcPct val="20000"/>
        </a:spcBef>
        <a:spcAft>
          <a:spcPct val="0"/>
        </a:spcAft>
        <a:buChar char="»"/>
        <a:defRPr sz="2700">
          <a:solidFill>
            <a:schemeClr val="tx1"/>
          </a:solidFill>
          <a:latin typeface="+mn-lt"/>
          <a:ea typeface="+mn-ea"/>
        </a:defRPr>
      </a:lvl9pPr>
    </p:bodyStyle>
    <p:otherStyle>
      <a:defPPr>
        <a:defRPr lang="en-US"/>
      </a:defPPr>
      <a:lvl1pPr marL="0" algn="l" defTabSz="610042" rtl="0" eaLnBrk="1" latinLnBrk="0" hangingPunct="1">
        <a:defRPr sz="2400" kern="1200">
          <a:solidFill>
            <a:schemeClr val="tx1"/>
          </a:solidFill>
          <a:latin typeface="+mn-lt"/>
          <a:ea typeface="+mn-ea"/>
          <a:cs typeface="+mn-cs"/>
        </a:defRPr>
      </a:lvl1pPr>
      <a:lvl2pPr marL="610042" algn="l" defTabSz="610042" rtl="0" eaLnBrk="1" latinLnBrk="0" hangingPunct="1">
        <a:defRPr sz="2400" kern="1200">
          <a:solidFill>
            <a:schemeClr val="tx1"/>
          </a:solidFill>
          <a:latin typeface="+mn-lt"/>
          <a:ea typeface="+mn-ea"/>
          <a:cs typeface="+mn-cs"/>
        </a:defRPr>
      </a:lvl2pPr>
      <a:lvl3pPr marL="1220084" algn="l" defTabSz="610042" rtl="0" eaLnBrk="1" latinLnBrk="0" hangingPunct="1">
        <a:defRPr sz="2400" kern="1200">
          <a:solidFill>
            <a:schemeClr val="tx1"/>
          </a:solidFill>
          <a:latin typeface="+mn-lt"/>
          <a:ea typeface="+mn-ea"/>
          <a:cs typeface="+mn-cs"/>
        </a:defRPr>
      </a:lvl3pPr>
      <a:lvl4pPr marL="1830126" algn="l" defTabSz="610042" rtl="0" eaLnBrk="1" latinLnBrk="0" hangingPunct="1">
        <a:defRPr sz="2400" kern="1200">
          <a:solidFill>
            <a:schemeClr val="tx1"/>
          </a:solidFill>
          <a:latin typeface="+mn-lt"/>
          <a:ea typeface="+mn-ea"/>
          <a:cs typeface="+mn-cs"/>
        </a:defRPr>
      </a:lvl4pPr>
      <a:lvl5pPr marL="2440168" algn="l" defTabSz="610042" rtl="0" eaLnBrk="1" latinLnBrk="0" hangingPunct="1">
        <a:defRPr sz="2400" kern="1200">
          <a:solidFill>
            <a:schemeClr val="tx1"/>
          </a:solidFill>
          <a:latin typeface="+mn-lt"/>
          <a:ea typeface="+mn-ea"/>
          <a:cs typeface="+mn-cs"/>
        </a:defRPr>
      </a:lvl5pPr>
      <a:lvl6pPr marL="3050210" algn="l" defTabSz="610042" rtl="0" eaLnBrk="1" latinLnBrk="0" hangingPunct="1">
        <a:defRPr sz="2400" kern="1200">
          <a:solidFill>
            <a:schemeClr val="tx1"/>
          </a:solidFill>
          <a:latin typeface="+mn-lt"/>
          <a:ea typeface="+mn-ea"/>
          <a:cs typeface="+mn-cs"/>
        </a:defRPr>
      </a:lvl6pPr>
      <a:lvl7pPr marL="3660252" algn="l" defTabSz="610042" rtl="0" eaLnBrk="1" latinLnBrk="0" hangingPunct="1">
        <a:defRPr sz="2400" kern="1200">
          <a:solidFill>
            <a:schemeClr val="tx1"/>
          </a:solidFill>
          <a:latin typeface="+mn-lt"/>
          <a:ea typeface="+mn-ea"/>
          <a:cs typeface="+mn-cs"/>
        </a:defRPr>
      </a:lvl7pPr>
      <a:lvl8pPr marL="4270294" algn="l" defTabSz="610042" rtl="0" eaLnBrk="1" latinLnBrk="0" hangingPunct="1">
        <a:defRPr sz="2400" kern="1200">
          <a:solidFill>
            <a:schemeClr val="tx1"/>
          </a:solidFill>
          <a:latin typeface="+mn-lt"/>
          <a:ea typeface="+mn-ea"/>
          <a:cs typeface="+mn-cs"/>
        </a:defRPr>
      </a:lvl8pPr>
      <a:lvl9pPr marL="4880336" algn="l" defTabSz="610042"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le 29"/>
          <p:cNvSpPr>
            <a:spLocks noGrp="1"/>
          </p:cNvSpPr>
          <p:nvPr>
            <p:ph type="ctrTitle"/>
          </p:nvPr>
        </p:nvSpPr>
        <p:spPr>
          <a:xfrm>
            <a:off x="7681763" y="2997746"/>
            <a:ext cx="4320480" cy="1656184"/>
          </a:xfrm>
        </p:spPr>
        <p:txBody>
          <a:bodyPr/>
          <a:lstStyle/>
          <a:p>
            <a:r>
              <a:rPr lang="en-GB" dirty="0" smtClean="0"/>
              <a:t>Post-16 changes</a:t>
            </a:r>
            <a:endParaRPr lang="en-GB" dirty="0"/>
          </a:p>
        </p:txBody>
      </p:sp>
      <p:sp>
        <p:nvSpPr>
          <p:cNvPr id="31" name="Subtitle 30"/>
          <p:cNvSpPr>
            <a:spLocks noGrp="1"/>
          </p:cNvSpPr>
          <p:nvPr>
            <p:ph type="subTitle" idx="1"/>
          </p:nvPr>
        </p:nvSpPr>
        <p:spPr>
          <a:xfrm>
            <a:off x="7609755" y="4653930"/>
            <a:ext cx="4320480" cy="1256769"/>
          </a:xfrm>
        </p:spPr>
        <p:txBody>
          <a:bodyPr/>
          <a:lstStyle/>
          <a:p>
            <a:r>
              <a:rPr lang="en-GB" dirty="0" smtClean="0"/>
              <a:t>Martin McLean </a:t>
            </a:r>
          </a:p>
          <a:p>
            <a:r>
              <a:rPr lang="en-GB" dirty="0" smtClean="0"/>
              <a:t>Education &amp; Training Policy Advisor</a:t>
            </a:r>
            <a:endParaRPr lang="en-GB" dirty="0"/>
          </a:p>
        </p:txBody>
      </p:sp>
      <p:pic>
        <p:nvPicPr>
          <p:cNvPr id="2" name="Picture Placeholder 1"/>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12575" r="12575"/>
          <a:stretch>
            <a:fillRect/>
          </a:stretch>
        </p:blipFill>
        <p:spPr/>
      </p:pic>
    </p:spTree>
    <p:extLst>
      <p:ext uri="{BB962C8B-B14F-4D97-AF65-F5344CB8AC3E}">
        <p14:creationId xmlns:p14="http://schemas.microsoft.com/office/powerpoint/2010/main" val="35563592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you only have 30 mins…</a:t>
            </a:r>
            <a:endParaRPr lang="en-GB" dirty="0"/>
          </a:p>
        </p:txBody>
      </p:sp>
      <p:sp>
        <p:nvSpPr>
          <p:cNvPr id="3" name="Content Placeholder 2"/>
          <p:cNvSpPr>
            <a:spLocks noGrp="1"/>
          </p:cNvSpPr>
          <p:nvPr>
            <p:ph idx="1"/>
          </p:nvPr>
        </p:nvSpPr>
        <p:spPr/>
        <p:txBody>
          <a:bodyPr/>
          <a:lstStyle/>
          <a:p>
            <a:r>
              <a:rPr lang="en-GB" dirty="0" smtClean="0"/>
              <a:t>T-levels</a:t>
            </a:r>
          </a:p>
          <a:p>
            <a:pPr marL="0" indent="0">
              <a:buNone/>
            </a:pPr>
            <a:r>
              <a:rPr lang="en-GB" dirty="0" smtClean="0"/>
              <a:t> </a:t>
            </a:r>
          </a:p>
          <a:p>
            <a:r>
              <a:rPr lang="en-GB" dirty="0" smtClean="0"/>
              <a:t>Apprenticeship changes</a:t>
            </a:r>
          </a:p>
          <a:p>
            <a:pPr marL="0" indent="0">
              <a:buNone/>
            </a:pPr>
            <a:endParaRPr lang="en-GB" dirty="0" smtClean="0"/>
          </a:p>
          <a:p>
            <a:r>
              <a:rPr lang="en-GB" dirty="0" smtClean="0"/>
              <a:t>The Careers Strategy</a:t>
            </a:r>
          </a:p>
          <a:p>
            <a:pPr marL="0" indent="0">
              <a:buNone/>
            </a:pPr>
            <a:endParaRPr lang="en-GB" dirty="0" smtClean="0"/>
          </a:p>
          <a:p>
            <a:r>
              <a:rPr lang="en-GB" dirty="0" smtClean="0"/>
              <a:t>Higher education changes</a:t>
            </a:r>
            <a:endParaRPr lang="en-GB" dirty="0"/>
          </a:p>
        </p:txBody>
      </p:sp>
    </p:spTree>
    <p:extLst>
      <p:ext uri="{BB962C8B-B14F-4D97-AF65-F5344CB8AC3E}">
        <p14:creationId xmlns:p14="http://schemas.microsoft.com/office/powerpoint/2010/main" val="34957027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014" y="153430"/>
            <a:ext cx="8688965" cy="6516724"/>
          </a:xfrm>
          <a:prstGeom prst="rect">
            <a:avLst/>
          </a:prstGeom>
        </p:spPr>
      </p:pic>
    </p:spTree>
    <p:extLst>
      <p:ext uri="{BB962C8B-B14F-4D97-AF65-F5344CB8AC3E}">
        <p14:creationId xmlns:p14="http://schemas.microsoft.com/office/powerpoint/2010/main" val="26472160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Implementation of the post-16 skills plan</a:t>
            </a:r>
            <a:endParaRPr lang="en-GB" dirty="0"/>
          </a:p>
        </p:txBody>
      </p:sp>
      <p:sp>
        <p:nvSpPr>
          <p:cNvPr id="3" name="Content Placeholder 2"/>
          <p:cNvSpPr>
            <a:spLocks noGrp="1"/>
          </p:cNvSpPr>
          <p:nvPr>
            <p:ph idx="1"/>
          </p:nvPr>
        </p:nvSpPr>
        <p:spPr>
          <a:xfrm>
            <a:off x="914639" y="1773610"/>
            <a:ext cx="10365899" cy="4824536"/>
          </a:xfrm>
        </p:spPr>
        <p:txBody>
          <a:bodyPr/>
          <a:lstStyle/>
          <a:p>
            <a:r>
              <a:rPr lang="en-GB" dirty="0" smtClean="0"/>
              <a:t>Plan based on recommendations of the Sainsbury Review 2016</a:t>
            </a:r>
          </a:p>
          <a:p>
            <a:r>
              <a:rPr lang="en-GB" dirty="0" smtClean="0"/>
              <a:t>Establishment of </a:t>
            </a:r>
            <a:r>
              <a:rPr lang="en-GB" b="1" dirty="0" smtClean="0"/>
              <a:t>15 technical routes</a:t>
            </a:r>
          </a:p>
          <a:p>
            <a:r>
              <a:rPr lang="en-GB" dirty="0" smtClean="0"/>
              <a:t>Review of existing technical qualifications</a:t>
            </a:r>
          </a:p>
          <a:p>
            <a:r>
              <a:rPr lang="en-GB" dirty="0" smtClean="0"/>
              <a:t>Creation of </a:t>
            </a:r>
            <a:r>
              <a:rPr lang="en-GB" b="1" dirty="0" smtClean="0"/>
              <a:t>new T-level qualifications</a:t>
            </a:r>
            <a:r>
              <a:rPr lang="en-GB" dirty="0" smtClean="0"/>
              <a:t> to be taught from 2020 onwards</a:t>
            </a:r>
          </a:p>
          <a:p>
            <a:r>
              <a:rPr lang="en-GB" b="1" dirty="0" smtClean="0"/>
              <a:t>Transition years </a:t>
            </a:r>
            <a:r>
              <a:rPr lang="en-GB" dirty="0" smtClean="0"/>
              <a:t>for those not ready to start a T-level</a:t>
            </a:r>
          </a:p>
          <a:p>
            <a:r>
              <a:rPr lang="en-GB" b="1" dirty="0" smtClean="0"/>
              <a:t>£500 million extra </a:t>
            </a:r>
            <a:r>
              <a:rPr lang="en-GB" dirty="0" smtClean="0"/>
              <a:t>funding per year</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15 routes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052956936"/>
              </p:ext>
            </p:extLst>
          </p:nvPr>
        </p:nvGraphicFramePr>
        <p:xfrm>
          <a:off x="1633091" y="1701602"/>
          <a:ext cx="8424936" cy="4852421"/>
        </p:xfrm>
        <a:graphic>
          <a:graphicData uri="http://schemas.openxmlformats.org/drawingml/2006/table">
            <a:tbl>
              <a:tblPr firstRow="1" bandRow="1">
                <a:tableStyleId>{5C22544A-7EE6-4342-B048-85BDC9FD1C3A}</a:tableStyleId>
              </a:tblPr>
              <a:tblGrid>
                <a:gridCol w="2808312"/>
                <a:gridCol w="2808312"/>
                <a:gridCol w="2808312"/>
              </a:tblGrid>
              <a:tr h="1287377">
                <a:tc>
                  <a:txBody>
                    <a:bodyPr/>
                    <a:lstStyle/>
                    <a:p>
                      <a:pPr algn="ctr"/>
                      <a:r>
                        <a:rPr lang="en-GB" b="0" dirty="0" smtClean="0">
                          <a:solidFill>
                            <a:schemeClr val="tx1"/>
                          </a:solidFill>
                        </a:rPr>
                        <a:t>Agriculture, Environmental</a:t>
                      </a:r>
                      <a:r>
                        <a:rPr lang="en-GB" b="0" baseline="0" dirty="0" smtClean="0">
                          <a:solidFill>
                            <a:schemeClr val="tx1"/>
                          </a:solidFill>
                        </a:rPr>
                        <a:t> &amp; Animal Care</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GB" b="0" dirty="0" smtClean="0">
                          <a:solidFill>
                            <a:schemeClr val="tx1"/>
                          </a:solidFill>
                        </a:rPr>
                        <a:t>Creative</a:t>
                      </a:r>
                      <a:r>
                        <a:rPr lang="en-GB" b="0" baseline="0" dirty="0" smtClean="0">
                          <a:solidFill>
                            <a:schemeClr val="tx1"/>
                          </a:solidFill>
                        </a:rPr>
                        <a:t> &amp; Design</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ctr"/>
                      <a:r>
                        <a:rPr lang="en-GB" b="0" dirty="0" smtClean="0">
                          <a:solidFill>
                            <a:schemeClr val="tx1"/>
                          </a:solidFill>
                        </a:rPr>
                        <a:t>Legal,</a:t>
                      </a:r>
                      <a:r>
                        <a:rPr lang="en-GB" b="0" baseline="0" dirty="0" smtClean="0">
                          <a:solidFill>
                            <a:schemeClr val="tx1"/>
                          </a:solidFill>
                        </a:rPr>
                        <a:t> finance &amp; accounting</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r>
              <a:tr h="891261">
                <a:tc>
                  <a:txBody>
                    <a:bodyPr/>
                    <a:lstStyle/>
                    <a:p>
                      <a:pPr algn="ctr"/>
                      <a:r>
                        <a:rPr lang="en-GB" b="0" dirty="0" smtClean="0"/>
                        <a:t>Business &amp; Administrative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GB" b="0" dirty="0" smtClean="0"/>
                        <a:t>Digital</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algn="ctr"/>
                      <a:r>
                        <a:rPr lang="en-GB" b="0" dirty="0" smtClean="0"/>
                        <a:t>Protective</a:t>
                      </a:r>
                      <a:r>
                        <a:rPr lang="en-GB" b="0" baseline="0" dirty="0" smtClean="0"/>
                        <a:t> services</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r>
              <a:tr h="891261">
                <a:tc>
                  <a:txBody>
                    <a:bodyPr/>
                    <a:lstStyle/>
                    <a:p>
                      <a:pPr algn="ctr"/>
                      <a:r>
                        <a:rPr lang="en-GB" b="0" dirty="0" smtClean="0"/>
                        <a:t>Catering &amp;</a:t>
                      </a:r>
                      <a:r>
                        <a:rPr lang="en-GB" b="0" baseline="0" dirty="0" smtClean="0"/>
                        <a:t> Hospitality</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algn="ctr"/>
                      <a:r>
                        <a:rPr lang="en-GB" b="0" dirty="0" smtClean="0"/>
                        <a:t>Engineering</a:t>
                      </a:r>
                      <a:r>
                        <a:rPr lang="en-GB" b="0" baseline="0" dirty="0" smtClean="0"/>
                        <a:t> &amp; Manufacturing </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GB" b="0" dirty="0" smtClean="0"/>
                        <a:t>Sales,</a:t>
                      </a:r>
                      <a:r>
                        <a:rPr lang="en-GB" b="0" baseline="0" dirty="0" smtClean="0"/>
                        <a:t> Marketing and Procurement</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r>
              <a:tr h="891261">
                <a:tc>
                  <a:txBody>
                    <a:bodyPr/>
                    <a:lstStyle/>
                    <a:p>
                      <a:pPr algn="ctr"/>
                      <a:r>
                        <a:rPr lang="en-GB" b="0" dirty="0" smtClean="0"/>
                        <a:t>Childcare</a:t>
                      </a:r>
                      <a:r>
                        <a:rPr lang="en-GB" b="0" baseline="0" dirty="0" smtClean="0"/>
                        <a:t> &amp; Education</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GB" b="0" dirty="0" smtClean="0"/>
                        <a:t>Hair</a:t>
                      </a:r>
                      <a:r>
                        <a:rPr lang="en-GB" b="0" baseline="0" dirty="0" smtClean="0"/>
                        <a:t> &amp; Beauty</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algn="ctr"/>
                      <a:r>
                        <a:rPr lang="en-GB" b="0" dirty="0" smtClean="0"/>
                        <a:t>Social Care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r>
              <a:tr h="891261">
                <a:tc>
                  <a:txBody>
                    <a:bodyPr/>
                    <a:lstStyle/>
                    <a:p>
                      <a:pPr algn="ctr"/>
                      <a:r>
                        <a:rPr lang="en-GB" b="0" dirty="0" smtClean="0"/>
                        <a:t>Construction</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pPr algn="ctr"/>
                      <a:r>
                        <a:rPr lang="en-GB" b="0" dirty="0" smtClean="0"/>
                        <a:t>Health &amp;</a:t>
                      </a:r>
                      <a:r>
                        <a:rPr lang="en-GB" b="0" baseline="0" dirty="0" smtClean="0"/>
                        <a:t> Science</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GB" b="0" dirty="0" smtClean="0"/>
                        <a:t>Transport &amp; Logistics</a:t>
                      </a:r>
                      <a:endParaRPr lang="en-GB"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will be part of a T-level?</a:t>
            </a:r>
            <a:endParaRPr lang="en-GB" dirty="0"/>
          </a:p>
        </p:txBody>
      </p:sp>
      <p:sp>
        <p:nvSpPr>
          <p:cNvPr id="4" name="TextBox 3"/>
          <p:cNvSpPr txBox="1"/>
          <p:nvPr/>
        </p:nvSpPr>
        <p:spPr>
          <a:xfrm>
            <a:off x="914639" y="1989634"/>
            <a:ext cx="3310740" cy="156966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GB" dirty="0" smtClean="0"/>
              <a:t>An approved technical qualification</a:t>
            </a:r>
            <a:endParaRPr lang="en-GB" dirty="0"/>
          </a:p>
        </p:txBody>
      </p:sp>
      <p:sp>
        <p:nvSpPr>
          <p:cNvPr id="5" name="TextBox 4"/>
          <p:cNvSpPr txBox="1"/>
          <p:nvPr/>
        </p:nvSpPr>
        <p:spPr>
          <a:xfrm>
            <a:off x="5042684" y="2025421"/>
            <a:ext cx="2736304" cy="1077218"/>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n-GB" dirty="0">
                <a:solidFill>
                  <a:schemeClr val="tx1"/>
                </a:solidFill>
              </a:rPr>
              <a:t>W</a:t>
            </a:r>
            <a:r>
              <a:rPr lang="en-GB" dirty="0" smtClean="0">
                <a:solidFill>
                  <a:schemeClr val="tx1"/>
                </a:solidFill>
              </a:rPr>
              <a:t>ork placement</a:t>
            </a:r>
            <a:endParaRPr lang="en-GB" dirty="0">
              <a:solidFill>
                <a:schemeClr val="tx1"/>
              </a:solidFill>
            </a:endParaRPr>
          </a:p>
        </p:txBody>
      </p:sp>
      <p:sp>
        <p:nvSpPr>
          <p:cNvPr id="6" name="TextBox 5"/>
          <p:cNvSpPr txBox="1"/>
          <p:nvPr/>
        </p:nvSpPr>
        <p:spPr>
          <a:xfrm>
            <a:off x="883380" y="3933850"/>
            <a:ext cx="3528392" cy="156966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GB" dirty="0" smtClean="0">
                <a:solidFill>
                  <a:schemeClr val="tx1"/>
                </a:solidFill>
              </a:rPr>
              <a:t>Maths, English &amp; Digital requirements</a:t>
            </a:r>
            <a:endParaRPr lang="en-GB" dirty="0">
              <a:solidFill>
                <a:schemeClr val="tx1"/>
              </a:solidFill>
            </a:endParaRPr>
          </a:p>
        </p:txBody>
      </p:sp>
      <p:sp>
        <p:nvSpPr>
          <p:cNvPr id="7" name="TextBox 6"/>
          <p:cNvSpPr txBox="1"/>
          <p:nvPr/>
        </p:nvSpPr>
        <p:spPr>
          <a:xfrm>
            <a:off x="5126343" y="3559294"/>
            <a:ext cx="2736304" cy="2062103"/>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GB" dirty="0" smtClean="0">
                <a:solidFill>
                  <a:schemeClr val="tx1"/>
                </a:solidFill>
              </a:rPr>
              <a:t>Other occupation-specific requirements</a:t>
            </a:r>
            <a:endParaRPr lang="en-GB" dirty="0">
              <a:solidFill>
                <a:schemeClr val="tx1"/>
              </a:solidFill>
            </a:endParaRPr>
          </a:p>
        </p:txBody>
      </p:sp>
      <p:sp>
        <p:nvSpPr>
          <p:cNvPr id="8" name="TextBox 7"/>
          <p:cNvSpPr txBox="1"/>
          <p:nvPr/>
        </p:nvSpPr>
        <p:spPr>
          <a:xfrm>
            <a:off x="8396333" y="2349674"/>
            <a:ext cx="2664296" cy="2062103"/>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GB" dirty="0">
                <a:solidFill>
                  <a:schemeClr val="tx1"/>
                </a:solidFill>
              </a:rPr>
              <a:t>E</a:t>
            </a:r>
            <a:r>
              <a:rPr lang="en-GB" dirty="0" smtClean="0">
                <a:solidFill>
                  <a:schemeClr val="tx1"/>
                </a:solidFill>
              </a:rPr>
              <a:t>mployability, enrichment and pastoral provision</a:t>
            </a:r>
            <a:endParaRPr lang="en-GB" dirty="0">
              <a:solidFill>
                <a:schemeClr val="tx1"/>
              </a:solidFill>
            </a:endParaRPr>
          </a:p>
        </p:txBody>
      </p:sp>
      <p:sp>
        <p:nvSpPr>
          <p:cNvPr id="9" name="Oval 8">
            <a:extLst>
              <a:ext uri="{FF2B5EF4-FFF2-40B4-BE49-F238E27FC236}">
                <a16:creationId xmlns:a16="http://schemas.microsoft.com/office/drawing/2014/main" xmlns="" id="{9524DE9C-6B90-4587-8FD1-BEF03D6B8A95}"/>
              </a:ext>
            </a:extLst>
          </p:cNvPr>
          <p:cNvSpPr>
            <a:spLocks noChangeAspect="1"/>
          </p:cNvSpPr>
          <p:nvPr/>
        </p:nvSpPr>
        <p:spPr bwMode="auto">
          <a:xfrm>
            <a:off x="9113239" y="4718680"/>
            <a:ext cx="1852403" cy="1852403"/>
          </a:xfrm>
          <a:prstGeom prst="ellipse">
            <a:avLst/>
          </a:prstGeom>
          <a:solidFill>
            <a:schemeClr val="accent3"/>
          </a:solidFill>
          <a:ln w="38100" cap="flat" cmpd="sng" algn="ctr">
            <a:solidFill>
              <a:schemeClr val="accent3">
                <a:lumMod val="60000"/>
                <a:lumOff val="40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spcBef>
                <a:spcPct val="0"/>
              </a:spcBef>
              <a:spcAft>
                <a:spcPct val="0"/>
              </a:spcAft>
              <a:buClrTx/>
              <a:buSzTx/>
              <a:buFontTx/>
              <a:buNone/>
              <a:tabLst/>
            </a:pPr>
            <a:r>
              <a:rPr kumimoji="0" lang="en-GB" sz="2400" b="1" i="0" u="none" strike="noStrike" cap="none" normalizeH="0" baseline="0" dirty="0" smtClean="0">
                <a:ln>
                  <a:noFill/>
                </a:ln>
                <a:solidFill>
                  <a:schemeClr val="bg1"/>
                </a:solidFill>
                <a:effectLst/>
                <a:latin typeface="+mn-lt"/>
              </a:rPr>
              <a:t>Level 3</a:t>
            </a:r>
            <a:endParaRPr kumimoji="0" lang="en-GB" sz="2400" b="1" i="0" u="none" strike="noStrike" cap="none" normalizeH="0" baseline="0" dirty="0">
              <a:ln>
                <a:noFill/>
              </a:ln>
              <a:solidFill>
                <a:schemeClr val="bg1"/>
              </a:solidFill>
              <a:effectLst/>
              <a:latin typeface="+mn-lt"/>
            </a:endParaRPr>
          </a:p>
        </p:txBody>
      </p:sp>
      <p:cxnSp>
        <p:nvCxnSpPr>
          <p:cNvPr id="11" name="Straight Arrow Connector 10"/>
          <p:cNvCxnSpPr>
            <a:stCxn id="9" idx="2"/>
          </p:cNvCxnSpPr>
          <p:nvPr/>
        </p:nvCxnSpPr>
        <p:spPr bwMode="auto">
          <a:xfrm flipH="1" flipV="1">
            <a:off x="4297387" y="3380725"/>
            <a:ext cx="4815852" cy="2264157"/>
          </a:xfrm>
          <a:prstGeom prst="straightConnector1">
            <a:avLst/>
          </a:prstGeom>
          <a:ln>
            <a:headEnd type="none" w="med" len="med"/>
            <a:tailEnd type="triangle"/>
          </a:ln>
        </p:spPr>
        <p:style>
          <a:lnRef idx="3">
            <a:schemeClr val="accent3"/>
          </a:lnRef>
          <a:fillRef idx="0">
            <a:schemeClr val="accent3"/>
          </a:fillRef>
          <a:effectRef idx="2">
            <a:schemeClr val="accent3"/>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par>
                                <p:cTn id="45" presetID="53" presetClass="entr" presetSubtype="16"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if a young person is studying below Level 3</a:t>
            </a:r>
            <a:endParaRPr lang="en-GB" dirty="0"/>
          </a:p>
        </p:txBody>
      </p:sp>
      <p:sp>
        <p:nvSpPr>
          <p:cNvPr id="3" name="Content Placeholder 2"/>
          <p:cNvSpPr>
            <a:spLocks noGrp="1"/>
          </p:cNvSpPr>
          <p:nvPr>
            <p:ph idx="1"/>
          </p:nvPr>
        </p:nvSpPr>
        <p:spPr>
          <a:xfrm>
            <a:off x="336947" y="3343270"/>
            <a:ext cx="10365899" cy="3326884"/>
          </a:xfrm>
        </p:spPr>
        <p:txBody>
          <a:bodyPr/>
          <a:lstStyle/>
          <a:p>
            <a:r>
              <a:rPr lang="en-GB" dirty="0" smtClean="0"/>
              <a:t>Should Level 2 qualifications be seen as an entry route to employment?</a:t>
            </a:r>
          </a:p>
          <a:p>
            <a:endParaRPr lang="en-GB" dirty="0" smtClean="0"/>
          </a:p>
          <a:p>
            <a:r>
              <a:rPr lang="en-GB" dirty="0" smtClean="0"/>
              <a:t>What should be the content of a transition year? </a:t>
            </a:r>
          </a:p>
          <a:p>
            <a:pPr marL="0" indent="0">
              <a:buNone/>
            </a:pPr>
            <a:endParaRPr lang="en-GB" dirty="0"/>
          </a:p>
        </p:txBody>
      </p:sp>
      <p:sp>
        <p:nvSpPr>
          <p:cNvPr id="4" name="TextBox 3"/>
          <p:cNvSpPr txBox="1"/>
          <p:nvPr/>
        </p:nvSpPr>
        <p:spPr>
          <a:xfrm>
            <a:off x="4907827" y="1329742"/>
            <a:ext cx="1549799" cy="1785104"/>
          </a:xfrm>
          <a:prstGeom prst="rect">
            <a:avLst/>
          </a:prstGeom>
          <a:noFill/>
        </p:spPr>
        <p:txBody>
          <a:bodyPr wrap="square" rtlCol="0">
            <a:spAutoFit/>
          </a:bodyPr>
          <a:lstStyle/>
          <a:p>
            <a:r>
              <a:rPr lang="en-GB" sz="11000" b="1" dirty="0" smtClean="0">
                <a:ln w="22225">
                  <a:solidFill>
                    <a:schemeClr val="accent2"/>
                  </a:solidFill>
                  <a:prstDash val="solid"/>
                </a:ln>
                <a:solidFill>
                  <a:schemeClr val="accent2">
                    <a:lumMod val="40000"/>
                    <a:lumOff val="60000"/>
                  </a:schemeClr>
                </a:solidFill>
              </a:rPr>
              <a:t>?</a:t>
            </a:r>
            <a:endParaRPr lang="en-GB" sz="110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719007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Apprenticeship reform</a:t>
            </a:r>
            <a:endParaRPr lang="en-GB" dirty="0"/>
          </a:p>
        </p:txBody>
      </p:sp>
      <p:sp>
        <p:nvSpPr>
          <p:cNvPr id="3" name="Content Placeholder 2"/>
          <p:cNvSpPr>
            <a:spLocks noGrp="1"/>
          </p:cNvSpPr>
          <p:nvPr>
            <p:ph idx="1"/>
          </p:nvPr>
        </p:nvSpPr>
        <p:spPr/>
        <p:txBody>
          <a:bodyPr/>
          <a:lstStyle/>
          <a:p>
            <a:r>
              <a:rPr lang="en-GB" dirty="0" smtClean="0"/>
              <a:t>Frameworks being replaced by </a:t>
            </a:r>
            <a:r>
              <a:rPr lang="en-GB" b="1" dirty="0" smtClean="0"/>
              <a:t>standards</a:t>
            </a:r>
          </a:p>
          <a:p>
            <a:pPr marL="0" indent="0">
              <a:buNone/>
            </a:pPr>
            <a:endParaRPr lang="en-GB" b="1" dirty="0" smtClean="0"/>
          </a:p>
          <a:p>
            <a:r>
              <a:rPr lang="en-GB" dirty="0" smtClean="0"/>
              <a:t>Establishment of the </a:t>
            </a:r>
            <a:r>
              <a:rPr lang="en-GB" b="1" dirty="0" smtClean="0"/>
              <a:t>Institute for Apprenticeships </a:t>
            </a:r>
            <a:r>
              <a:rPr lang="en-GB" dirty="0" smtClean="0"/>
              <a:t>which will oversee the new standards and their assessment plans</a:t>
            </a:r>
            <a:endParaRPr lang="en-GB" b="1" dirty="0" smtClean="0"/>
          </a:p>
          <a:p>
            <a:pPr marL="0" indent="0">
              <a:buNone/>
            </a:pPr>
            <a:endParaRPr lang="en-GB" b="1" dirty="0" smtClean="0"/>
          </a:p>
          <a:p>
            <a:r>
              <a:rPr lang="en-GB" dirty="0" smtClean="0"/>
              <a:t>Introduction of </a:t>
            </a:r>
            <a:r>
              <a:rPr lang="en-GB" b="1" dirty="0" smtClean="0"/>
              <a:t>End Point Assessments</a:t>
            </a:r>
          </a:p>
          <a:p>
            <a:pPr marL="0" indent="0">
              <a:buNone/>
            </a:pPr>
            <a:endParaRPr lang="en-GB" b="1" dirty="0" smtClean="0"/>
          </a:p>
          <a:p>
            <a:r>
              <a:rPr lang="en-GB" dirty="0" smtClean="0"/>
              <a:t>Greater flexibility with the English and Maths requirements</a:t>
            </a:r>
            <a:endParaRPr lang="en-GB" dirty="0"/>
          </a:p>
        </p:txBody>
      </p:sp>
    </p:spTree>
    <p:extLst>
      <p:ext uri="{BB962C8B-B14F-4D97-AF65-F5344CB8AC3E}">
        <p14:creationId xmlns:p14="http://schemas.microsoft.com/office/powerpoint/2010/main" val="6515705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Now onto careers…</a:t>
            </a:r>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1083" y="2493690"/>
            <a:ext cx="8944479" cy="3434680"/>
          </a:xfrm>
          <a:prstGeom prst="rect">
            <a:avLst/>
          </a:prstGeom>
        </p:spPr>
      </p:pic>
    </p:spTree>
    <p:extLst>
      <p:ext uri="{BB962C8B-B14F-4D97-AF65-F5344CB8AC3E}">
        <p14:creationId xmlns:p14="http://schemas.microsoft.com/office/powerpoint/2010/main" val="33978529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Careers Strategy</a:t>
            </a:r>
            <a:endParaRPr lang="en-GB" dirty="0"/>
          </a:p>
        </p:txBody>
      </p:sp>
      <p:sp>
        <p:nvSpPr>
          <p:cNvPr id="3" name="Content Placeholder 2"/>
          <p:cNvSpPr>
            <a:spLocks noGrp="1"/>
          </p:cNvSpPr>
          <p:nvPr>
            <p:ph idx="1"/>
          </p:nvPr>
        </p:nvSpPr>
        <p:spPr/>
        <p:txBody>
          <a:bodyPr/>
          <a:lstStyle/>
          <a:p>
            <a:r>
              <a:rPr lang="en-GB" dirty="0" smtClean="0"/>
              <a:t>Launched December 2017</a:t>
            </a:r>
          </a:p>
          <a:p>
            <a:r>
              <a:rPr lang="en-GB" dirty="0" smtClean="0"/>
              <a:t>New careers guidance for schools and colleges – should adhere to the </a:t>
            </a:r>
            <a:r>
              <a:rPr lang="en-GB" b="1" dirty="0" smtClean="0"/>
              <a:t>8 Gatsby Benchmarks</a:t>
            </a:r>
          </a:p>
          <a:p>
            <a:r>
              <a:rPr lang="en-GB" dirty="0" smtClean="0"/>
              <a:t>Schools &amp; colleges expected to appoint </a:t>
            </a:r>
            <a:r>
              <a:rPr lang="en-GB" b="1" dirty="0" smtClean="0"/>
              <a:t>Careers Leader</a:t>
            </a:r>
          </a:p>
          <a:p>
            <a:r>
              <a:rPr lang="en-GB" dirty="0" smtClean="0"/>
              <a:t>Every school/college will have access to an </a:t>
            </a:r>
            <a:r>
              <a:rPr lang="en-GB" b="1" dirty="0" smtClean="0"/>
              <a:t>Enterprise Advisor</a:t>
            </a:r>
            <a:r>
              <a:rPr lang="en-GB" dirty="0" smtClean="0"/>
              <a:t> by 2020</a:t>
            </a:r>
          </a:p>
          <a:p>
            <a:r>
              <a:rPr lang="en-GB" dirty="0" smtClean="0"/>
              <a:t>20 </a:t>
            </a:r>
            <a:r>
              <a:rPr lang="en-GB" b="1" dirty="0" smtClean="0"/>
              <a:t>Careers Hubs </a:t>
            </a:r>
            <a:r>
              <a:rPr lang="en-GB" dirty="0" smtClean="0"/>
              <a:t>will be established</a:t>
            </a:r>
          </a:p>
          <a:p>
            <a:r>
              <a:rPr lang="en-GB" dirty="0" smtClean="0"/>
              <a:t>New </a:t>
            </a:r>
            <a:r>
              <a:rPr lang="en-GB" b="1" dirty="0" smtClean="0"/>
              <a:t>National Careers Service </a:t>
            </a:r>
            <a:r>
              <a:rPr lang="en-GB" dirty="0" smtClean="0"/>
              <a:t>website</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Gatsby Benchmarks</a:t>
            </a:r>
            <a:endParaRPr lang="en-GB" dirty="0"/>
          </a:p>
        </p:txBody>
      </p:sp>
      <p:sp>
        <p:nvSpPr>
          <p:cNvPr id="3" name="Content Placeholder 2"/>
          <p:cNvSpPr>
            <a:spLocks noGrp="1"/>
          </p:cNvSpPr>
          <p:nvPr>
            <p:ph idx="1"/>
          </p:nvPr>
        </p:nvSpPr>
        <p:spPr/>
        <p:txBody>
          <a:bodyPr/>
          <a:lstStyle/>
          <a:p>
            <a:pPr marL="0" indent="0">
              <a:buNone/>
            </a:pPr>
            <a:r>
              <a:rPr lang="en-GB" sz="3600" dirty="0"/>
              <a:t>1. A stable careers programme</a:t>
            </a:r>
            <a:br>
              <a:rPr lang="en-GB" sz="3600" dirty="0"/>
            </a:br>
            <a:r>
              <a:rPr lang="en-GB" sz="3600" dirty="0"/>
              <a:t>2. Learning from career and labour market information</a:t>
            </a:r>
            <a:br>
              <a:rPr lang="en-GB" sz="3600" dirty="0"/>
            </a:br>
            <a:r>
              <a:rPr lang="en-GB" sz="3600" dirty="0"/>
              <a:t>3. </a:t>
            </a:r>
            <a:r>
              <a:rPr lang="en-GB" sz="3600" b="1" dirty="0">
                <a:solidFill>
                  <a:schemeClr val="bg2"/>
                </a:solidFill>
              </a:rPr>
              <a:t>Addressing the needs of each pupil</a:t>
            </a:r>
            <a:r>
              <a:rPr lang="en-GB" sz="3600" b="1" dirty="0"/>
              <a:t/>
            </a:r>
            <a:br>
              <a:rPr lang="en-GB" sz="3600" b="1" dirty="0"/>
            </a:br>
            <a:r>
              <a:rPr lang="en-GB" sz="3600" dirty="0"/>
              <a:t>4. Linking curriculum learning to careers</a:t>
            </a:r>
            <a:br>
              <a:rPr lang="en-GB" sz="3600" dirty="0"/>
            </a:br>
            <a:r>
              <a:rPr lang="en-GB" sz="3600" dirty="0"/>
              <a:t>5. Encounters with employers and employees</a:t>
            </a:r>
            <a:br>
              <a:rPr lang="en-GB" sz="3600" dirty="0"/>
            </a:br>
            <a:r>
              <a:rPr lang="en-GB" sz="3600" dirty="0"/>
              <a:t>6. Experiences of workplaces</a:t>
            </a:r>
            <a:br>
              <a:rPr lang="en-GB" sz="3600" dirty="0"/>
            </a:br>
            <a:r>
              <a:rPr lang="en-GB" sz="3600" dirty="0"/>
              <a:t>7. Encounters with further and higher education</a:t>
            </a:r>
            <a:br>
              <a:rPr lang="en-GB" sz="3600" dirty="0"/>
            </a:br>
            <a:r>
              <a:rPr lang="en-GB" sz="3600" dirty="0"/>
              <a:t>8. Personal guidance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Higher education</a:t>
            </a:r>
            <a:endParaRPr lang="en-GB" dirty="0"/>
          </a:p>
        </p:txBody>
      </p:sp>
      <p:sp>
        <p:nvSpPr>
          <p:cNvPr id="3" name="Content Placeholder 2"/>
          <p:cNvSpPr>
            <a:spLocks noGrp="1"/>
          </p:cNvSpPr>
          <p:nvPr>
            <p:ph idx="1"/>
          </p:nvPr>
        </p:nvSpPr>
        <p:spPr/>
        <p:txBody>
          <a:bodyPr/>
          <a:lstStyle/>
          <a:p>
            <a:r>
              <a:rPr lang="en-GB" b="1" dirty="0" smtClean="0"/>
              <a:t>Sept 2016 </a:t>
            </a:r>
            <a:r>
              <a:rPr lang="en-GB" dirty="0" smtClean="0"/>
              <a:t>– </a:t>
            </a:r>
            <a:r>
              <a:rPr lang="en-GB" dirty="0" smtClean="0"/>
              <a:t>changes to Disabled Student Allowances implemented. Many universities now providing in-house support services separate of DSA system and installing lecture-capture systems</a:t>
            </a:r>
          </a:p>
          <a:p>
            <a:r>
              <a:rPr lang="en-GB" dirty="0"/>
              <a:t>I</a:t>
            </a:r>
            <a:r>
              <a:rPr lang="en-GB" dirty="0" smtClean="0"/>
              <a:t>ntroduction </a:t>
            </a:r>
            <a:r>
              <a:rPr lang="en-GB" dirty="0" smtClean="0"/>
              <a:t>of a </a:t>
            </a:r>
            <a:r>
              <a:rPr lang="en-GB" b="1" dirty="0" smtClean="0"/>
              <a:t>register</a:t>
            </a:r>
            <a:r>
              <a:rPr lang="en-GB" dirty="0" smtClean="0"/>
              <a:t> of providers of support funded through Disabled Student </a:t>
            </a:r>
            <a:r>
              <a:rPr lang="en-GB" dirty="0" smtClean="0"/>
              <a:t>Allowances. </a:t>
            </a:r>
            <a:r>
              <a:rPr lang="en-GB" b="1" dirty="0" smtClean="0"/>
              <a:t>Qualifications </a:t>
            </a:r>
            <a:r>
              <a:rPr lang="en-GB" b="1" dirty="0" smtClean="0"/>
              <a:t>criteria </a:t>
            </a:r>
            <a:r>
              <a:rPr lang="en-GB" dirty="0" smtClean="0"/>
              <a:t>for registration </a:t>
            </a:r>
            <a:r>
              <a:rPr lang="en-GB" dirty="0" smtClean="0"/>
              <a:t>now under </a:t>
            </a:r>
            <a:r>
              <a:rPr lang="en-GB" dirty="0" smtClean="0"/>
              <a:t>review</a:t>
            </a:r>
          </a:p>
          <a:p>
            <a:r>
              <a:rPr lang="en-GB" b="1" dirty="0" smtClean="0"/>
              <a:t>Jan 2018 </a:t>
            </a:r>
            <a:r>
              <a:rPr lang="en-GB" dirty="0" smtClean="0"/>
              <a:t>– Establishment of new higher education regulator – the </a:t>
            </a:r>
            <a:r>
              <a:rPr lang="en-GB" b="1" dirty="0" smtClean="0"/>
              <a:t>Office for Students</a:t>
            </a:r>
          </a:p>
          <a:p>
            <a:r>
              <a:rPr lang="en-GB" b="1" dirty="0" smtClean="0"/>
              <a:t>Further review of </a:t>
            </a:r>
            <a:r>
              <a:rPr lang="en-GB" b="1" dirty="0" smtClean="0"/>
              <a:t>DSA system </a:t>
            </a:r>
            <a:r>
              <a:rPr lang="en-GB" dirty="0" smtClean="0"/>
              <a:t>expected </a:t>
            </a:r>
            <a:r>
              <a:rPr lang="en-GB" dirty="0" smtClean="0"/>
              <a:t>soon</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1043" y="621482"/>
            <a:ext cx="8256091" cy="720000"/>
          </a:xfrm>
        </p:spPr>
        <p:txBody>
          <a:bodyPr/>
          <a:lstStyle/>
          <a:p>
            <a:r>
              <a:rPr lang="en-GB" dirty="0" smtClean="0"/>
              <a:t>Time is up</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1043" y="1845618"/>
            <a:ext cx="9091917" cy="3600399"/>
          </a:xfrm>
          <a:prstGeom prst="rect">
            <a:avLst/>
          </a:prstGeom>
        </p:spPr>
      </p:pic>
    </p:spTree>
    <p:extLst>
      <p:ext uri="{BB962C8B-B14F-4D97-AF65-F5344CB8AC3E}">
        <p14:creationId xmlns:p14="http://schemas.microsoft.com/office/powerpoint/2010/main" val="4061916256"/>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NDCS 2017">
      <a:dk1>
        <a:sysClr val="windowText" lastClr="000000"/>
      </a:dk1>
      <a:lt1>
        <a:sysClr val="window" lastClr="FFFFFF"/>
      </a:lt1>
      <a:dk2>
        <a:srgbClr val="720062"/>
      </a:dk2>
      <a:lt2>
        <a:srgbClr val="87027B"/>
      </a:lt2>
      <a:accent1>
        <a:srgbClr val="720062"/>
      </a:accent1>
      <a:accent2>
        <a:srgbClr val="C6007E"/>
      </a:accent2>
      <a:accent3>
        <a:srgbClr val="0092BC"/>
      </a:accent3>
      <a:accent4>
        <a:srgbClr val="EA7600"/>
      </a:accent4>
      <a:accent5>
        <a:srgbClr val="F2A900"/>
      </a:accent5>
      <a:accent6>
        <a:srgbClr val="C4D600"/>
      </a:accent6>
      <a:hlink>
        <a:srgbClr val="0000FF"/>
      </a:hlink>
      <a:folHlink>
        <a:srgbClr val="800080"/>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DCS-presentation" id="{8E4939AA-AFF7-4162-9A26-2666AD72496F}" vid="{AAE59D99-54E4-4232-8EDE-55B8B736784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521</TotalTime>
  <Words>1046</Words>
  <Application>Microsoft Office PowerPoint</Application>
  <PresentationFormat>Custom</PresentationFormat>
  <Paragraphs>132</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ＭＳ Ｐゴシック</vt:lpstr>
      <vt:lpstr>Arial</vt:lpstr>
      <vt:lpstr>Calibri</vt:lpstr>
      <vt:lpstr>blank</vt:lpstr>
      <vt:lpstr>Post-16 changes</vt:lpstr>
      <vt:lpstr>When you only have 30 mins…</vt:lpstr>
      <vt:lpstr>PowerPoint Presentation</vt:lpstr>
      <vt:lpstr>Implementation of the post-16 skills plan</vt:lpstr>
      <vt:lpstr>The 15 routes</vt:lpstr>
      <vt:lpstr>What will be part of a T-level?</vt:lpstr>
      <vt:lpstr>What if a young person is studying below Level 3</vt:lpstr>
      <vt:lpstr>Apprenticeship reform</vt:lpstr>
      <vt:lpstr>Now onto careers…</vt:lpstr>
      <vt:lpstr>Careers Strategy</vt:lpstr>
      <vt:lpstr>Gatsby Benchmarks</vt:lpstr>
      <vt:lpstr>Higher education</vt:lpstr>
      <vt:lpstr>Time is up</vt:lpstr>
    </vt:vector>
  </TitlesOfParts>
  <Company>NDCS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Post-16 changes</dc:title>
  <dc:creator>mmclean</dc:creator>
  <cp:lastModifiedBy>Martin McLean</cp:lastModifiedBy>
  <cp:revision>36</cp:revision>
  <dcterms:created xsi:type="dcterms:W3CDTF">2018-01-15T11:26:07Z</dcterms:created>
  <dcterms:modified xsi:type="dcterms:W3CDTF">2018-02-07T10:02:26Z</dcterms:modified>
</cp:coreProperties>
</file>