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61" r:id="rId5"/>
    <p:sldId id="263" r:id="rId6"/>
    <p:sldId id="260" r:id="rId7"/>
    <p:sldId id="262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25"/>
    <p:restoredTop sz="62696"/>
  </p:normalViewPr>
  <p:slideViewPr>
    <p:cSldViewPr snapToGrid="0" snapToObjects="1">
      <p:cViewPr varScale="1">
        <p:scale>
          <a:sx n="71" d="100"/>
          <a:sy n="71" d="100"/>
        </p:scale>
        <p:origin x="2412" y="78"/>
      </p:cViewPr>
      <p:guideLst/>
    </p:cSldViewPr>
  </p:slideViewPr>
  <p:outlineViewPr>
    <p:cViewPr>
      <p:scale>
        <a:sx n="33" d="100"/>
        <a:sy n="33" d="100"/>
      </p:scale>
      <p:origin x="0" y="-300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C70F3D-A388-C84C-8D30-1FC63D8B54C6}" type="datetimeFigureOut">
              <a:rPr lang="en-GB" smtClean="0"/>
              <a:t>29/12/2017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D3E2C5-C3AF-CA4F-B2C2-ADC6095716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232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D3E2C5-C3AF-CA4F-B2C2-ADC60957166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011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D3E2C5-C3AF-CA4F-B2C2-ADC60957166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33178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1600" y="749300"/>
            <a:ext cx="6664325" cy="3749675"/>
          </a:xfrm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41747" y="4707438"/>
            <a:ext cx="5569069" cy="5002719"/>
          </a:xfrm>
          <a:noFill/>
          <a:ln/>
        </p:spPr>
        <p:txBody>
          <a:bodyPr/>
          <a:lstStyle/>
          <a:p>
            <a:endParaRPr lang="en-GB" sz="1200" b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July 2015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03FA30-29C1-498D-839A-FAFEA6B3932A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RCE Day 2</a:t>
            </a:r>
          </a:p>
        </p:txBody>
      </p:sp>
    </p:spTree>
    <p:extLst>
      <p:ext uri="{BB962C8B-B14F-4D97-AF65-F5344CB8AC3E}">
        <p14:creationId xmlns:p14="http://schemas.microsoft.com/office/powerpoint/2010/main" val="13544814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25475" y="1300163"/>
            <a:ext cx="2963863" cy="1668462"/>
          </a:xfrm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14461" y="3329878"/>
            <a:ext cx="5569069" cy="6452783"/>
          </a:xfrm>
          <a:noFill/>
          <a:ln/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x-none" sz="1100" dirty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July 2015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03FA30-29C1-498D-839A-FAFEA6B3932A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RCE Day 2</a:t>
            </a:r>
          </a:p>
        </p:txBody>
      </p:sp>
    </p:spTree>
    <p:extLst>
      <p:ext uri="{BB962C8B-B14F-4D97-AF65-F5344CB8AC3E}">
        <p14:creationId xmlns:p14="http://schemas.microsoft.com/office/powerpoint/2010/main" val="13932308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D3E2C5-C3AF-CA4F-B2C2-ADC60957166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670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altLang="x-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D3E2C5-C3AF-CA4F-B2C2-ADC60957166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127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</a:pPr>
            <a:endParaRPr lang="en-GB" sz="1200" b="0" baseline="0" dirty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150000"/>
              </a:lnSpc>
            </a:pPr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D3E2C5-C3AF-CA4F-B2C2-ADC60957166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8728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D3E2C5-C3AF-CA4F-B2C2-ADC60957166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95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D3E2C5-C3AF-CA4F-B2C2-ADC60957166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32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D3E2C5-C3AF-CA4F-B2C2-ADC60957166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94865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80D66-A650-2142-9EB0-251DACCFBD54}" type="datetimeFigureOut">
              <a:rPr lang="en-GB" smtClean="0"/>
              <a:t>29/12/2017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60DE1-531B-4649-8612-F1CBDEE15A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80D66-A650-2142-9EB0-251DACCFBD54}" type="datetimeFigureOut">
              <a:rPr lang="en-GB" smtClean="0"/>
              <a:t>29/12/2017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39860DE1-531B-4649-8612-F1CBDEE15A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80D66-A650-2142-9EB0-251DACCFBD54}" type="datetimeFigureOut">
              <a:rPr lang="en-GB" smtClean="0"/>
              <a:t>29/12/2017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60DE1-531B-4649-8612-F1CBDEE15A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80D66-A650-2142-9EB0-251DACCFBD54}" type="datetimeFigureOut">
              <a:rPr lang="en-GB" smtClean="0"/>
              <a:t>29/12/2017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60DE1-531B-4649-8612-F1CBDEE15A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80D66-A650-2142-9EB0-251DACCFBD54}" type="datetimeFigureOut">
              <a:rPr lang="en-GB" smtClean="0"/>
              <a:t>29/12/2017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60DE1-531B-4649-8612-F1CBDEE15A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80D66-A650-2142-9EB0-251DACCFBD54}" type="datetimeFigureOut">
              <a:rPr lang="en-GB" smtClean="0"/>
              <a:t>29/12/2017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60DE1-531B-4649-8612-F1CBDEE15A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80D66-A650-2142-9EB0-251DACCFBD54}" type="datetimeFigureOut">
              <a:rPr lang="en-GB" smtClean="0"/>
              <a:t>29/12/2017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60DE1-531B-4649-8612-F1CBDEE15A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80D66-A650-2142-9EB0-251DACCFBD54}" type="datetimeFigureOut">
              <a:rPr lang="en-GB" smtClean="0"/>
              <a:t>29/12/2017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60DE1-531B-4649-8612-F1CBDEE15A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80D66-A650-2142-9EB0-251DACCFBD54}" type="datetimeFigureOut">
              <a:rPr lang="en-GB" smtClean="0"/>
              <a:t>29/12/2017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60DE1-531B-4649-8612-F1CBDEE15A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80D66-A650-2142-9EB0-251DACCFBD54}" type="datetimeFigureOut">
              <a:rPr lang="en-GB" smtClean="0"/>
              <a:t>29/12/2017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60DE1-531B-4649-8612-F1CBDEE15A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80D66-A650-2142-9EB0-251DACCFBD54}" type="datetimeFigureOut">
              <a:rPr lang="en-GB" smtClean="0"/>
              <a:t>29/12/2017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60DE1-531B-4649-8612-F1CBDEE15A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80D66-A650-2142-9EB0-251DACCFBD54}" type="datetimeFigureOut">
              <a:rPr lang="en-GB" smtClean="0"/>
              <a:t>29/12/2017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60DE1-531B-4649-8612-F1CBDEE15A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80D66-A650-2142-9EB0-251DACCFBD54}" type="datetimeFigureOut">
              <a:rPr lang="en-GB" smtClean="0"/>
              <a:t>29/12/2017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60DE1-531B-4649-8612-F1CBDEE15A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80D66-A650-2142-9EB0-251DACCFBD54}" type="datetimeFigureOut">
              <a:rPr lang="en-GB" smtClean="0"/>
              <a:t>29/12/2017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60DE1-531B-4649-8612-F1CBDEE15A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80D66-A650-2142-9EB0-251DACCFBD54}" type="datetimeFigureOut">
              <a:rPr lang="en-GB" smtClean="0"/>
              <a:t>29/12/2017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60DE1-531B-4649-8612-F1CBDEE15A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80D66-A650-2142-9EB0-251DACCFBD54}" type="datetimeFigureOut">
              <a:rPr lang="en-GB" smtClean="0"/>
              <a:t>29/12/2017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60DE1-531B-4649-8612-F1CBDEE15A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80D66-A650-2142-9EB0-251DACCFBD54}" type="datetimeFigureOut">
              <a:rPr lang="en-GB" smtClean="0"/>
              <a:t>29/12/2017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60DE1-531B-4649-8612-F1CBDEE15A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7580D66-A650-2142-9EB0-251DACCFBD54}" type="datetimeFigureOut">
              <a:rPr lang="en-GB" smtClean="0"/>
              <a:t>29/12/2017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9860DE1-531B-4649-8612-F1CBDEE15A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226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holechildtherapy.com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9"/>
            <a:ext cx="8574622" cy="1538496"/>
          </a:xfrm>
        </p:spPr>
        <p:txBody>
          <a:bodyPr>
            <a:normAutofit/>
          </a:bodyPr>
          <a:lstStyle/>
          <a:p>
            <a:pPr algn="ctr"/>
            <a:r>
              <a:rPr lang="en-GB" sz="3200" dirty="0">
                <a:latin typeface="Arial" charset="0"/>
                <a:ea typeface="Arial" charset="0"/>
                <a:cs typeface="Arial" charset="0"/>
              </a:rPr>
              <a:t>Sensory impairment and sensory integration- </a:t>
            </a:r>
            <a:r>
              <a:rPr lang="en-GB" sz="3200">
                <a:latin typeface="Arial" charset="0"/>
                <a:ea typeface="Arial" charset="0"/>
                <a:cs typeface="Arial" charset="0"/>
              </a:rPr>
              <a:t>the same or different?!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Dr Gail Deuce</a:t>
            </a:r>
          </a:p>
          <a:p>
            <a:r>
              <a:rPr lang="en-GB" dirty="0" err="1">
                <a:latin typeface="Arial" charset="0"/>
                <a:ea typeface="Arial" charset="0"/>
                <a:cs typeface="Arial" charset="0"/>
              </a:rPr>
              <a:t>NatSIP</a:t>
            </a:r>
            <a:r>
              <a:rPr lang="en-GB" dirty="0">
                <a:latin typeface="Arial" charset="0"/>
                <a:ea typeface="Arial" charset="0"/>
                <a:cs typeface="Arial" charset="0"/>
              </a:rPr>
              <a:t> National Working Day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6</a:t>
            </a:r>
            <a:r>
              <a:rPr lang="en-GB" baseline="30000" dirty="0">
                <a:latin typeface="Arial" charset="0"/>
                <a:ea typeface="Arial" charset="0"/>
                <a:cs typeface="Arial" charset="0"/>
              </a:rPr>
              <a:t>th</a:t>
            </a:r>
            <a:r>
              <a:rPr lang="en-GB" dirty="0">
                <a:latin typeface="Arial" charset="0"/>
                <a:ea typeface="Arial" charset="0"/>
                <a:cs typeface="Arial" charset="0"/>
              </a:rPr>
              <a:t> February 2018</a:t>
            </a:r>
          </a:p>
        </p:txBody>
      </p:sp>
    </p:spTree>
    <p:extLst>
      <p:ext uri="{BB962C8B-B14F-4D97-AF65-F5344CB8AC3E}">
        <p14:creationId xmlns:p14="http://schemas.microsoft.com/office/powerpoint/2010/main" val="963484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1223680"/>
            <a:ext cx="10018713" cy="792271"/>
          </a:xfrm>
        </p:spPr>
        <p:txBody>
          <a:bodyPr/>
          <a:lstStyle/>
          <a:p>
            <a:pPr algn="l"/>
            <a:r>
              <a:rPr lang="en-GB" dirty="0">
                <a:latin typeface="Arial" charset="0"/>
                <a:ea typeface="Arial" charset="0"/>
                <a:cs typeface="Arial" charset="0"/>
              </a:rPr>
              <a:t>Our senses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1753645"/>
            <a:ext cx="10018713" cy="4037556"/>
          </a:xfrm>
        </p:spPr>
        <p:txBody>
          <a:bodyPr>
            <a:normAutofit/>
          </a:bodyPr>
          <a:lstStyle/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Sight 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Hearing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Touch (passive and haptic perception)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Taste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Smell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Proprioception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Vestibular</a:t>
            </a:r>
          </a:p>
        </p:txBody>
      </p:sp>
    </p:spTree>
    <p:extLst>
      <p:ext uri="{BB962C8B-B14F-4D97-AF65-F5344CB8AC3E}">
        <p14:creationId xmlns:p14="http://schemas.microsoft.com/office/powerpoint/2010/main" val="388155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860612"/>
            <a:ext cx="10018713" cy="1005214"/>
          </a:xfrm>
        </p:spPr>
        <p:txBody>
          <a:bodyPr/>
          <a:lstStyle/>
          <a:p>
            <a:pPr algn="l"/>
            <a:r>
              <a:rPr lang="en-GB" dirty="0">
                <a:latin typeface="Arial" charset="0"/>
                <a:ea typeface="Arial" charset="0"/>
                <a:cs typeface="Arial" charset="0"/>
              </a:rPr>
              <a:t>Teamwork</a:t>
            </a:r>
          </a:p>
        </p:txBody>
      </p:sp>
      <p:pic>
        <p:nvPicPr>
          <p:cNvPr id="4" name="Content Placeholder 3" descr="team-work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6845" y="1580903"/>
            <a:ext cx="4183692" cy="5066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611373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743919" y="839319"/>
            <a:ext cx="11174278" cy="1771004"/>
          </a:xfrm>
        </p:spPr>
        <p:txBody>
          <a:bodyPr>
            <a:noAutofit/>
          </a:bodyPr>
          <a:lstStyle/>
          <a:p>
            <a:pPr eaLnBrk="1" hangingPunct="1"/>
            <a:r>
              <a:rPr lang="en-GB" dirty="0">
                <a:latin typeface="Arial" charset="0"/>
              </a:rPr>
              <a:t>Receiving and responding to sensory information</a:t>
            </a:r>
            <a:endParaRPr lang="en-US" dirty="0">
              <a:latin typeface="Arial" charset="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18834" y="1772816"/>
            <a:ext cx="9779430" cy="402113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en-GB" dirty="0">
              <a:sym typeface="Wingdings" pitchFamily="2" charset="2"/>
            </a:endParaRPr>
          </a:p>
          <a:p>
            <a:pPr eaLnBrk="1" hangingPunct="1">
              <a:buFont typeface="Wingdings" pitchFamily="2" charset="2"/>
              <a:buNone/>
            </a:pPr>
            <a:endParaRPr lang="en-GB" dirty="0">
              <a:sym typeface="Wingdings" pitchFamily="2" charset="2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GB" dirty="0">
                <a:sym typeface="Wingdings" pitchFamily="2" charset="2"/>
              </a:rPr>
              <a:t>                     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dirty="0">
                <a:sym typeface="Wingdings" pitchFamily="2" charset="2"/>
              </a:rPr>
              <a:t>                                                                                   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1919289" y="3777828"/>
            <a:ext cx="1943100" cy="20161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2400" b="1" dirty="0">
                <a:latin typeface="Arial" charset="0"/>
                <a:ea typeface="Arial" charset="0"/>
                <a:cs typeface="Arial" charset="0"/>
              </a:rPr>
              <a:t>Sensory </a:t>
            </a:r>
          </a:p>
          <a:p>
            <a:pPr algn="ctr"/>
            <a:r>
              <a:rPr lang="en-GB" sz="2400" b="1" dirty="0">
                <a:latin typeface="Arial" charset="0"/>
                <a:ea typeface="Arial" charset="0"/>
                <a:cs typeface="Arial" charset="0"/>
              </a:rPr>
              <a:t>receptors</a:t>
            </a:r>
            <a:endParaRPr lang="en-US" sz="2400" b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4663294" y="3777827"/>
            <a:ext cx="1944688" cy="20161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2400" b="1" dirty="0">
                <a:latin typeface="Arial" charset="0"/>
                <a:ea typeface="Arial" charset="0"/>
                <a:cs typeface="Arial" charset="0"/>
              </a:rPr>
              <a:t>Sensory </a:t>
            </a:r>
          </a:p>
          <a:p>
            <a:pPr algn="ctr"/>
            <a:r>
              <a:rPr lang="en-GB" sz="2400" b="1" dirty="0">
                <a:latin typeface="Arial" charset="0"/>
                <a:ea typeface="Arial" charset="0"/>
                <a:cs typeface="Arial" charset="0"/>
              </a:rPr>
              <a:t>pathways</a:t>
            </a:r>
            <a:endParaRPr lang="en-US" sz="2400" b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7408887" y="3777827"/>
            <a:ext cx="1944687" cy="20161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2400" b="1" dirty="0">
                <a:latin typeface="Arial" charset="0"/>
                <a:ea typeface="Arial" charset="0"/>
                <a:cs typeface="Arial" charset="0"/>
              </a:rPr>
              <a:t>Sensory </a:t>
            </a:r>
          </a:p>
          <a:p>
            <a:pPr algn="ctr"/>
            <a:r>
              <a:rPr lang="en-GB" sz="2400" b="1" dirty="0">
                <a:latin typeface="Arial" charset="0"/>
                <a:ea typeface="Arial" charset="0"/>
                <a:cs typeface="Arial" charset="0"/>
              </a:rPr>
              <a:t>processing</a:t>
            </a:r>
            <a:endParaRPr lang="en-US" sz="2400" b="1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4750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670990" y="762241"/>
            <a:ext cx="6707187" cy="1143000"/>
          </a:xfrm>
        </p:spPr>
        <p:txBody>
          <a:bodyPr>
            <a:normAutofit/>
          </a:bodyPr>
          <a:lstStyle/>
          <a:p>
            <a:pPr algn="l" eaLnBrk="1" hangingPunct="1">
              <a:lnSpc>
                <a:spcPct val="150000"/>
              </a:lnSpc>
            </a:pPr>
            <a:r>
              <a:rPr lang="en-GB" dirty="0">
                <a:latin typeface="Arial" charset="0"/>
                <a:sym typeface="Wingdings" pitchFamily="2" charset="2"/>
              </a:rPr>
              <a:t>Sensory Integration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38400" y="1512889"/>
            <a:ext cx="7772400" cy="54451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en-GB" dirty="0">
              <a:sym typeface="Wingdings" pitchFamily="2" charset="2"/>
            </a:endParaRPr>
          </a:p>
          <a:p>
            <a:pPr eaLnBrk="1" hangingPunct="1">
              <a:buFont typeface="Wingdings" pitchFamily="2" charset="2"/>
              <a:buNone/>
            </a:pPr>
            <a:endParaRPr lang="en-GB" dirty="0">
              <a:sym typeface="Wingdings" pitchFamily="2" charset="2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GB" dirty="0">
                <a:sym typeface="Wingdings" pitchFamily="2" charset="2"/>
              </a:rPr>
              <a:t>                 </a:t>
            </a:r>
          </a:p>
          <a:p>
            <a:pPr eaLnBrk="1" hangingPunct="1">
              <a:buFont typeface="Wingdings" pitchFamily="2" charset="2"/>
              <a:buNone/>
            </a:pPr>
            <a:endParaRPr lang="en-GB" dirty="0">
              <a:sym typeface="Wingdings" pitchFamily="2" charset="2"/>
            </a:endParaRPr>
          </a:p>
          <a:p>
            <a:pPr eaLnBrk="1" hangingPunct="1">
              <a:buFont typeface="Wingdings" pitchFamily="2" charset="2"/>
              <a:buNone/>
            </a:pPr>
            <a:endParaRPr lang="en-GB" dirty="0">
              <a:sym typeface="Wingdings" pitchFamily="2" charset="2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GB" dirty="0">
                <a:sym typeface="Wingdings" pitchFamily="2" charset="2"/>
              </a:rPr>
              <a:t>                 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567747" y="1778347"/>
            <a:ext cx="3682232" cy="1489076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2000" b="1" dirty="0">
                <a:latin typeface="Arial" charset="0"/>
                <a:ea typeface="Arial" charset="0"/>
                <a:cs typeface="Arial" charset="0"/>
              </a:rPr>
              <a:t>Taking in information </a:t>
            </a:r>
          </a:p>
          <a:p>
            <a:pPr algn="ctr"/>
            <a:r>
              <a:rPr lang="en-GB" sz="2000" b="1" dirty="0">
                <a:latin typeface="Arial" charset="0"/>
                <a:ea typeface="Arial" charset="0"/>
                <a:cs typeface="Arial" charset="0"/>
              </a:rPr>
              <a:t>simultaneously</a:t>
            </a:r>
          </a:p>
          <a:p>
            <a:pPr algn="ctr"/>
            <a:r>
              <a:rPr lang="en-GB" sz="2000" b="1" dirty="0">
                <a:latin typeface="Arial" charset="0"/>
                <a:ea typeface="Arial" charset="0"/>
                <a:cs typeface="Arial" charset="0"/>
              </a:rPr>
              <a:t> through our different senses</a:t>
            </a: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6121114" y="5186180"/>
            <a:ext cx="3878904" cy="158581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2000" b="1">
                <a:latin typeface="Arial" charset="0"/>
                <a:ea typeface="Arial" charset="0"/>
                <a:cs typeface="Arial" charset="0"/>
              </a:rPr>
              <a:t>Organising and processing </a:t>
            </a:r>
          </a:p>
          <a:p>
            <a:pPr algn="ctr"/>
            <a:r>
              <a:rPr lang="en-GB" sz="2000" b="1">
                <a:latin typeface="Arial" charset="0"/>
                <a:ea typeface="Arial" charset="0"/>
                <a:cs typeface="Arial" charset="0"/>
              </a:rPr>
              <a:t>the information</a:t>
            </a:r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1849900" y="3644999"/>
            <a:ext cx="3585592" cy="15922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2000" b="1" dirty="0">
                <a:latin typeface="Arial" charset="0"/>
                <a:ea typeface="Arial" charset="0"/>
                <a:cs typeface="Arial" charset="0"/>
              </a:rPr>
              <a:t>Make a response appropriate</a:t>
            </a:r>
          </a:p>
          <a:p>
            <a:pPr algn="ctr"/>
            <a:r>
              <a:rPr lang="en-GB" sz="2000" b="1" dirty="0">
                <a:latin typeface="Arial" charset="0"/>
                <a:ea typeface="Arial" charset="0"/>
                <a:cs typeface="Arial" charset="0"/>
              </a:rPr>
              <a:t> to the situation</a:t>
            </a: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7248526" y="4156635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/>
          </a:p>
        </p:txBody>
      </p:sp>
      <p:sp>
        <p:nvSpPr>
          <p:cNvPr id="16392" name="AutoShape 8"/>
          <p:cNvSpPr>
            <a:spLocks noChangeArrowheads="1"/>
          </p:cNvSpPr>
          <p:nvPr/>
        </p:nvSpPr>
        <p:spPr bwMode="auto">
          <a:xfrm>
            <a:off x="3792539" y="2140509"/>
            <a:ext cx="814387" cy="800100"/>
          </a:xfrm>
          <a:custGeom>
            <a:avLst/>
            <a:gdLst>
              <a:gd name="T0" fmla="*/ 570297 w 21600"/>
              <a:gd name="T1" fmla="*/ 0 h 21600"/>
              <a:gd name="T2" fmla="*/ 570297 w 21600"/>
              <a:gd name="T3" fmla="*/ 450353 h 21600"/>
              <a:gd name="T4" fmla="*/ 122045 w 21600"/>
              <a:gd name="T5" fmla="*/ 800100 h 21600"/>
              <a:gd name="T6" fmla="*/ 814387 w 21600"/>
              <a:gd name="T7" fmla="*/ 225176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6393" name="AutoShape 9"/>
          <p:cNvSpPr>
            <a:spLocks noChangeArrowheads="1"/>
          </p:cNvSpPr>
          <p:nvPr/>
        </p:nvSpPr>
        <p:spPr bwMode="auto">
          <a:xfrm rot="5400000">
            <a:off x="9254332" y="3489761"/>
            <a:ext cx="814388" cy="800100"/>
          </a:xfrm>
          <a:custGeom>
            <a:avLst/>
            <a:gdLst>
              <a:gd name="T0" fmla="*/ 570298 w 21600"/>
              <a:gd name="T1" fmla="*/ 0 h 21600"/>
              <a:gd name="T2" fmla="*/ 570298 w 21600"/>
              <a:gd name="T3" fmla="*/ 450353 h 21600"/>
              <a:gd name="T4" fmla="*/ 122045 w 21600"/>
              <a:gd name="T5" fmla="*/ 800100 h 21600"/>
              <a:gd name="T6" fmla="*/ 814388 w 21600"/>
              <a:gd name="T7" fmla="*/ 225176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6394" name="AutoShape 10"/>
          <p:cNvSpPr>
            <a:spLocks noChangeArrowheads="1"/>
          </p:cNvSpPr>
          <p:nvPr/>
        </p:nvSpPr>
        <p:spPr bwMode="auto">
          <a:xfrm rot="-5400000">
            <a:off x="3780321" y="5579034"/>
            <a:ext cx="814387" cy="800100"/>
          </a:xfrm>
          <a:custGeom>
            <a:avLst/>
            <a:gdLst>
              <a:gd name="T0" fmla="*/ 570297 w 21600"/>
              <a:gd name="T1" fmla="*/ 0 h 21600"/>
              <a:gd name="T2" fmla="*/ 570297 w 21600"/>
              <a:gd name="T3" fmla="*/ 450353 h 21600"/>
              <a:gd name="T4" fmla="*/ 122045 w 21600"/>
              <a:gd name="T5" fmla="*/ 800100 h 21600"/>
              <a:gd name="T6" fmla="*/ 814387 w 21600"/>
              <a:gd name="T7" fmla="*/ 225176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396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4707610"/>
          </a:xfrm>
        </p:spPr>
        <p:txBody>
          <a:bodyPr/>
          <a:lstStyle/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Sensory integration dysfunction/ sensory processing difficulties</a:t>
            </a:r>
          </a:p>
        </p:txBody>
      </p:sp>
    </p:spTree>
    <p:extLst>
      <p:ext uri="{BB962C8B-B14F-4D97-AF65-F5344CB8AC3E}">
        <p14:creationId xmlns:p14="http://schemas.microsoft.com/office/powerpoint/2010/main" val="5379797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484311" y="1358150"/>
            <a:ext cx="10018713" cy="5364804"/>
          </a:xfrm>
        </p:spPr>
        <p:txBody>
          <a:bodyPr>
            <a:normAutofit/>
          </a:bodyPr>
          <a:lstStyle/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Estimated rates of sensory processing disorders for children with various disabilities have been derived from reliable and valid survey results and are reported to be as high as 40-88%</a:t>
            </a:r>
            <a:br>
              <a:rPr lang="en-GB" dirty="0">
                <a:latin typeface="Arial" charset="0"/>
                <a:ea typeface="Arial" charset="0"/>
                <a:cs typeface="Arial" charset="0"/>
              </a:rPr>
            </a:br>
            <a:br>
              <a:rPr lang="en-GB" dirty="0">
                <a:latin typeface="Arial" charset="0"/>
                <a:ea typeface="Arial" charset="0"/>
                <a:cs typeface="Arial" charset="0"/>
              </a:rPr>
            </a:br>
            <a:r>
              <a:rPr lang="en-GB" dirty="0">
                <a:latin typeface="Arial" charset="0"/>
                <a:ea typeface="Arial" charset="0"/>
                <a:cs typeface="Arial" charset="0"/>
              </a:rPr>
              <a:t>(</a:t>
            </a:r>
            <a:r>
              <a:rPr lang="en-GB" dirty="0" err="1">
                <a:latin typeface="Arial" charset="0"/>
                <a:ea typeface="Arial" charset="0"/>
                <a:cs typeface="Arial" charset="0"/>
              </a:rPr>
              <a:t>Ahn</a:t>
            </a:r>
            <a:r>
              <a:rPr lang="en-GB" dirty="0">
                <a:latin typeface="Arial" charset="0"/>
                <a:ea typeface="Arial" charset="0"/>
                <a:cs typeface="Arial" charset="0"/>
              </a:rPr>
              <a:t> et al, 2004, p.287)</a:t>
            </a:r>
          </a:p>
        </p:txBody>
      </p:sp>
    </p:spTree>
    <p:extLst>
      <p:ext uri="{BB962C8B-B14F-4D97-AF65-F5344CB8AC3E}">
        <p14:creationId xmlns:p14="http://schemas.microsoft.com/office/powerpoint/2010/main" val="1808971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9499" y="1062318"/>
            <a:ext cx="10018713" cy="1752599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Possible functional impairments resulting from sensory integration dysfunction/sensory processing difficulties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20630" y="2667000"/>
            <a:ext cx="9382393" cy="4191000"/>
          </a:xfrm>
        </p:spPr>
        <p:txBody>
          <a:bodyPr>
            <a:normAutofit/>
          </a:bodyPr>
          <a:lstStyle/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Difficulty engaging in goal-directed behaviour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Poor social skills (including play)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Poor self-confidence and self-esteem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Poor gross and fine motor skills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Lack of the development and use of adaptive responses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Poor daily life skills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Difficulty regulating arousal levels</a:t>
            </a:r>
          </a:p>
        </p:txBody>
      </p:sp>
    </p:spTree>
    <p:extLst>
      <p:ext uri="{BB962C8B-B14F-4D97-AF65-F5344CB8AC3E}">
        <p14:creationId xmlns:p14="http://schemas.microsoft.com/office/powerpoint/2010/main" val="7578456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0433" y="1304365"/>
            <a:ext cx="9732590" cy="734438"/>
          </a:xfrm>
        </p:spPr>
        <p:txBody>
          <a:bodyPr/>
          <a:lstStyle/>
          <a:p>
            <a:pPr algn="l"/>
            <a:r>
              <a:rPr lang="en-GB" dirty="0">
                <a:latin typeface="Arial" charset="0"/>
                <a:ea typeface="Arial" charset="0"/>
                <a:cs typeface="Arial" charset="0"/>
              </a:rPr>
              <a:t>Difficulties with self-regulation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26468" y="1420239"/>
            <a:ext cx="8876555" cy="4370961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Arial" charset="0"/>
                <a:ea typeface="Arial" charset="0"/>
                <a:cs typeface="Arial" charset="0"/>
              </a:rPr>
              <a:t>Physiological</a:t>
            </a:r>
          </a:p>
          <a:p>
            <a:r>
              <a:rPr lang="en-GB" sz="3200" dirty="0">
                <a:latin typeface="Arial" charset="0"/>
                <a:ea typeface="Arial" charset="0"/>
                <a:cs typeface="Arial" charset="0"/>
              </a:rPr>
              <a:t>Cognition</a:t>
            </a:r>
          </a:p>
          <a:p>
            <a:r>
              <a:rPr lang="en-GB" sz="3200" dirty="0">
                <a:latin typeface="Arial" charset="0"/>
                <a:ea typeface="Arial" charset="0"/>
                <a:cs typeface="Arial" charset="0"/>
              </a:rPr>
              <a:t>Emotional</a:t>
            </a:r>
          </a:p>
          <a:p>
            <a:r>
              <a:rPr lang="en-GB" sz="3200" dirty="0">
                <a:latin typeface="Arial" charset="0"/>
                <a:ea typeface="Arial" charset="0"/>
                <a:cs typeface="Arial" charset="0"/>
              </a:rPr>
              <a:t>Behaviour</a:t>
            </a:r>
          </a:p>
        </p:txBody>
      </p:sp>
    </p:spTree>
    <p:extLst>
      <p:ext uri="{BB962C8B-B14F-4D97-AF65-F5344CB8AC3E}">
        <p14:creationId xmlns:p14="http://schemas.microsoft.com/office/powerpoint/2010/main" val="2806127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460" y="850597"/>
            <a:ext cx="9810411" cy="875489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latin typeface="Arial" charset="0"/>
                <a:ea typeface="Arial" charset="0"/>
                <a:cs typeface="Arial" charset="0"/>
              </a:rPr>
              <a:t>How should we respond?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1964987"/>
            <a:ext cx="10018713" cy="5272392"/>
          </a:xfrm>
        </p:spPr>
        <p:txBody>
          <a:bodyPr>
            <a:normAutofit/>
          </a:bodyPr>
          <a:lstStyle/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Work together with a therapist who has expertise in this area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Build up your understanding of what activities are arousing or calming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Be observant and responsive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Be prepared to be flexible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Provide regular sensory breaks and opportunities to engage in large movement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Identify what sensory components support/prevent the child’s ability to do a task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Ensure conflicting demands are not being placed on the child</a:t>
            </a:r>
          </a:p>
          <a:p>
            <a:endParaRPr lang="en-GB" dirty="0">
              <a:latin typeface="Arial" charset="0"/>
              <a:ea typeface="Arial" charset="0"/>
              <a:cs typeface="Arial" charset="0"/>
            </a:endParaRPr>
          </a:p>
          <a:p>
            <a:endParaRPr lang="en-GB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80943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89888" y="1008531"/>
            <a:ext cx="9713135" cy="967902"/>
          </a:xfrm>
        </p:spPr>
        <p:txBody>
          <a:bodyPr/>
          <a:lstStyle/>
          <a:p>
            <a:pPr algn="l"/>
            <a:r>
              <a:rPr lang="en-GB" dirty="0">
                <a:latin typeface="Arial" charset="0"/>
                <a:ea typeface="Arial" charset="0"/>
                <a:cs typeface="Arial" charset="0"/>
              </a:rPr>
              <a:t>Useful 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1653703"/>
            <a:ext cx="10018713" cy="6108969"/>
          </a:xfrm>
        </p:spPr>
        <p:txBody>
          <a:bodyPr>
            <a:normAutofit/>
          </a:bodyPr>
          <a:lstStyle/>
          <a:p>
            <a:r>
              <a:rPr lang="en-GB" dirty="0" err="1">
                <a:latin typeface="Arial" charset="0"/>
                <a:ea typeface="Arial" charset="0"/>
                <a:cs typeface="Arial" charset="0"/>
              </a:rPr>
              <a:t>Bogdashina</a:t>
            </a:r>
            <a:r>
              <a:rPr lang="en-GB" dirty="0">
                <a:latin typeface="Arial" charset="0"/>
                <a:ea typeface="Arial" charset="0"/>
                <a:cs typeface="Arial" charset="0"/>
              </a:rPr>
              <a:t> O (2016) Sensory perceptual issues in Autism and Asperger Syndrome </a:t>
            </a:r>
            <a:r>
              <a:rPr lang="en-GB" dirty="0" err="1">
                <a:latin typeface="Arial" charset="0"/>
                <a:ea typeface="Arial" charset="0"/>
                <a:cs typeface="Arial" charset="0"/>
              </a:rPr>
              <a:t>London:Jessica</a:t>
            </a:r>
            <a:r>
              <a:rPr lang="en-GB" dirty="0">
                <a:latin typeface="Arial" charset="0"/>
                <a:ea typeface="Arial" charset="0"/>
                <a:cs typeface="Arial" charset="0"/>
              </a:rPr>
              <a:t> Kingsley Publishers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Brown D (2008) The sensory integration perspective and what it offers us in the field of deafblindness (Part 1) </a:t>
            </a:r>
            <a:r>
              <a:rPr lang="en-GB" dirty="0" err="1">
                <a:latin typeface="Arial" charset="0"/>
                <a:ea typeface="Arial" charset="0"/>
                <a:cs typeface="Arial" charset="0"/>
              </a:rPr>
              <a:t>DbI</a:t>
            </a:r>
            <a:r>
              <a:rPr lang="en-GB" dirty="0">
                <a:latin typeface="Arial" charset="0"/>
                <a:ea typeface="Arial" charset="0"/>
                <a:cs typeface="Arial" charset="0"/>
              </a:rPr>
              <a:t> Review July-Dec pp. 22-26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</a:rPr>
              <a:t>Brown D (2009) The sensory integration perspective and what it offers us in the field of deafblindness (Part 2) </a:t>
            </a:r>
            <a:r>
              <a:rPr lang="en-GB" dirty="0" err="1">
                <a:latin typeface="Arial" charset="0"/>
                <a:ea typeface="Arial" charset="0"/>
                <a:cs typeface="Arial" charset="0"/>
              </a:rPr>
              <a:t>DbI</a:t>
            </a:r>
            <a:r>
              <a:rPr lang="en-GB" dirty="0">
                <a:latin typeface="Arial" charset="0"/>
                <a:ea typeface="Arial" charset="0"/>
                <a:cs typeface="Arial" charset="0"/>
              </a:rPr>
              <a:t> Review Jan-Jun pp. 4-9</a:t>
            </a:r>
          </a:p>
          <a:p>
            <a:r>
              <a:rPr lang="en-GB" dirty="0" err="1">
                <a:latin typeface="Arial" charset="0"/>
                <a:ea typeface="Arial" charset="0"/>
                <a:cs typeface="Arial" charset="0"/>
              </a:rPr>
              <a:t>Kranowitz</a:t>
            </a:r>
            <a:r>
              <a:rPr lang="en-GB" dirty="0">
                <a:latin typeface="Arial" charset="0"/>
                <a:ea typeface="Arial" charset="0"/>
                <a:cs typeface="Arial" charset="0"/>
              </a:rPr>
              <a:t> CS (2005) The Out-of-Sync Child </a:t>
            </a:r>
          </a:p>
          <a:p>
            <a:r>
              <a:rPr lang="en-GB" dirty="0">
                <a:latin typeface="Arial" charset="0"/>
                <a:ea typeface="Arial" charset="0"/>
                <a:cs typeface="Arial" charset="0"/>
                <a:hlinkClick r:id="rId3"/>
              </a:rPr>
              <a:t>www.Wholechildtherapy.com</a:t>
            </a:r>
            <a:r>
              <a:rPr lang="en-GB" dirty="0">
                <a:latin typeface="Arial" charset="0"/>
                <a:ea typeface="Arial" charset="0"/>
                <a:cs typeface="Arial" charset="0"/>
              </a:rPr>
              <a:t> resources</a:t>
            </a:r>
          </a:p>
          <a:p>
            <a:endParaRPr lang="en-GB" dirty="0">
              <a:latin typeface="Arial" charset="0"/>
              <a:ea typeface="Arial" charset="0"/>
              <a:cs typeface="Arial" charset="0"/>
            </a:endParaRPr>
          </a:p>
          <a:p>
            <a:endParaRPr lang="en-GB" dirty="0">
              <a:latin typeface="Arial" charset="0"/>
              <a:ea typeface="Arial" charset="0"/>
              <a:cs typeface="Arial" charset="0"/>
            </a:endParaRPr>
          </a:p>
          <a:p>
            <a:endParaRPr lang="en-GB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66330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4411494"/>
          </a:xfrm>
        </p:spPr>
        <p:txBody>
          <a:bodyPr/>
          <a:lstStyle/>
          <a:p>
            <a:r>
              <a:rPr lang="en-GB">
                <a:latin typeface="Arial" charset="0"/>
                <a:ea typeface="Arial" charset="0"/>
                <a:cs typeface="Arial" charset="0"/>
              </a:rPr>
              <a:t>gaildeuceconsultancy@gmail.com</a:t>
            </a:r>
            <a:endParaRPr lang="en-GB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95231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Parallax</Template>
  <TotalTime>169</TotalTime>
  <Words>355</Words>
  <Application>Microsoft Office PowerPoint</Application>
  <PresentationFormat>Widescreen</PresentationFormat>
  <Paragraphs>83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Corbel</vt:lpstr>
      <vt:lpstr>Wingdings</vt:lpstr>
      <vt:lpstr>Parallax</vt:lpstr>
      <vt:lpstr>Sensory impairment and sensory integration- the same or different?!</vt:lpstr>
      <vt:lpstr>Our senses</vt:lpstr>
      <vt:lpstr>Teamwork</vt:lpstr>
      <vt:lpstr>Receiving and responding to sensory information</vt:lpstr>
      <vt:lpstr>Sensory Integration</vt:lpstr>
      <vt:lpstr>Sensory integration dysfunction/ sensory processing difficulties</vt:lpstr>
      <vt:lpstr>Estimated rates of sensory processing disorders for children with various disabilities have been derived from reliable and valid survey results and are reported to be as high as 40-88%  (Ahn et al, 2004, p.287)</vt:lpstr>
      <vt:lpstr>Possible functional impairments resulting from sensory integration dysfunction/sensory processing difficulties</vt:lpstr>
      <vt:lpstr>Difficulties with self-regulation</vt:lpstr>
      <vt:lpstr>How should we respond?</vt:lpstr>
      <vt:lpstr>Useful resources</vt:lpstr>
      <vt:lpstr>gaildeuceconsultancy@gmail.com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Gail Deuce</dc:creator>
  <cp:lastModifiedBy>Steve Johnson</cp:lastModifiedBy>
  <cp:revision>40</cp:revision>
  <dcterms:created xsi:type="dcterms:W3CDTF">2017-12-27T12:26:59Z</dcterms:created>
  <dcterms:modified xsi:type="dcterms:W3CDTF">2017-12-29T21:24:29Z</dcterms:modified>
</cp:coreProperties>
</file>