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6"/>
  </p:sldMasterIdLst>
  <p:notesMasterIdLst>
    <p:notesMasterId r:id="rId43"/>
  </p:notesMasterIdLst>
  <p:sldIdLst>
    <p:sldId id="335" r:id="rId7"/>
    <p:sldId id="338" r:id="rId8"/>
    <p:sldId id="304" r:id="rId9"/>
    <p:sldId id="305" r:id="rId10"/>
    <p:sldId id="306" r:id="rId11"/>
    <p:sldId id="307" r:id="rId12"/>
    <p:sldId id="308" r:id="rId13"/>
    <p:sldId id="309" r:id="rId14"/>
    <p:sldId id="339" r:id="rId15"/>
    <p:sldId id="311" r:id="rId16"/>
    <p:sldId id="312" r:id="rId17"/>
    <p:sldId id="313" r:id="rId18"/>
    <p:sldId id="314" r:id="rId19"/>
    <p:sldId id="315" r:id="rId20"/>
    <p:sldId id="317" r:id="rId21"/>
    <p:sldId id="340" r:id="rId22"/>
    <p:sldId id="318" r:id="rId23"/>
    <p:sldId id="319" r:id="rId24"/>
    <p:sldId id="320" r:id="rId25"/>
    <p:sldId id="321" r:id="rId26"/>
    <p:sldId id="322" r:id="rId27"/>
    <p:sldId id="323" r:id="rId28"/>
    <p:sldId id="341" r:id="rId29"/>
    <p:sldId id="332" r:id="rId30"/>
    <p:sldId id="333" r:id="rId31"/>
    <p:sldId id="337" r:id="rId32"/>
    <p:sldId id="336" r:id="rId33"/>
    <p:sldId id="325" r:id="rId34"/>
    <p:sldId id="324" r:id="rId35"/>
    <p:sldId id="334" r:id="rId36"/>
    <p:sldId id="326" r:id="rId37"/>
    <p:sldId id="327" r:id="rId38"/>
    <p:sldId id="328" r:id="rId39"/>
    <p:sldId id="329" r:id="rId40"/>
    <p:sldId id="330" r:id="rId41"/>
    <p:sldId id="331"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C960"/>
    <a:srgbClr val="184B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89"/>
    <p:restoredTop sz="94523"/>
  </p:normalViewPr>
  <p:slideViewPr>
    <p:cSldViewPr>
      <p:cViewPr varScale="1">
        <p:scale>
          <a:sx n="216" d="100"/>
          <a:sy n="216" d="100"/>
        </p:scale>
        <p:origin x="2480"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3E6D9EC-174E-4AA5-B50A-C30850696FE5}" type="datetimeFigureOut">
              <a:rPr lang="en-GB" smtClean="0"/>
              <a:t>01/02/2018</a:t>
            </a:fld>
            <a:endParaRPr lang="en-GB" dirty="0"/>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3BD9C24-AFC1-4596-9666-F979E332FF9C}" type="slidenum">
              <a:rPr lang="en-GB" smtClean="0"/>
              <a:t>‹#›</a:t>
            </a:fld>
            <a:endParaRPr lang="en-GB" dirty="0"/>
          </a:p>
        </p:txBody>
      </p:sp>
    </p:spTree>
    <p:extLst>
      <p:ext uri="{BB962C8B-B14F-4D97-AF65-F5344CB8AC3E}">
        <p14:creationId xmlns:p14="http://schemas.microsoft.com/office/powerpoint/2010/main" val="4270634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3BD9C24-AFC1-4596-9666-F979E332FF9C}" type="slidenum">
              <a:rPr lang="en-GB" smtClean="0"/>
              <a:t>1</a:t>
            </a:fld>
            <a:endParaRPr lang="en-GB" dirty="0"/>
          </a:p>
        </p:txBody>
      </p:sp>
    </p:spTree>
    <p:extLst>
      <p:ext uri="{BB962C8B-B14F-4D97-AF65-F5344CB8AC3E}">
        <p14:creationId xmlns:p14="http://schemas.microsoft.com/office/powerpoint/2010/main" val="985021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3BD9C24-AFC1-4596-9666-F979E332FF9C}" type="slidenum">
              <a:rPr lang="en-GB" smtClean="0"/>
              <a:t>28</a:t>
            </a:fld>
            <a:endParaRPr lang="en-GB" dirty="0"/>
          </a:p>
        </p:txBody>
      </p:sp>
    </p:spTree>
    <p:extLst>
      <p:ext uri="{BB962C8B-B14F-4D97-AF65-F5344CB8AC3E}">
        <p14:creationId xmlns:p14="http://schemas.microsoft.com/office/powerpoint/2010/main" val="3330437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56095" y="3533775"/>
            <a:ext cx="8416925" cy="1822451"/>
          </a:xfrm>
        </p:spPr>
        <p:txBody>
          <a:bodyPr anchor="t"/>
          <a:lstStyle>
            <a:lvl1pPr algn="ctr">
              <a:defRPr sz="4800"/>
            </a:lvl1pPr>
          </a:lstStyle>
          <a:p>
            <a:r>
              <a:rPr lang="en-US"/>
              <a:t>Click to edit Master title style</a:t>
            </a:r>
            <a:endParaRPr dirty="0"/>
          </a:p>
        </p:txBody>
      </p:sp>
      <p:sp>
        <p:nvSpPr>
          <p:cNvPr id="3" name="Subtitle 2"/>
          <p:cNvSpPr>
            <a:spLocks noGrp="1"/>
          </p:cNvSpPr>
          <p:nvPr>
            <p:ph type="subTitle" idx="1"/>
          </p:nvPr>
        </p:nvSpPr>
        <p:spPr>
          <a:xfrm>
            <a:off x="356095" y="5356226"/>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9" name="Picture Placeholder 2"/>
          <p:cNvSpPr>
            <a:spLocks noGrp="1"/>
          </p:cNvSpPr>
          <p:nvPr>
            <p:ph type="pic" idx="13"/>
          </p:nvPr>
        </p:nvSpPr>
        <p:spPr>
          <a:xfrm>
            <a:off x="370980" y="1009649"/>
            <a:ext cx="840204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dirty="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9"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Full Copy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2"/>
            <a:ext cx="8229600" cy="3763707"/>
          </a:xfrm>
        </p:spPr>
        <p:txBody>
          <a:bodyPr/>
          <a:lstStyle>
            <a:lvl1pPr>
              <a:defRPr sz="1500"/>
            </a:lvl1pPr>
            <a:lvl2pPr>
              <a:defRPr sz="1350"/>
            </a:lvl2pPr>
            <a:lvl3pPr>
              <a:defRPr sz="1200"/>
            </a:lvl3pPr>
            <a:lvl4pPr>
              <a:defRPr sz="1350"/>
            </a:lvl4pPr>
            <a:lvl5pPr>
              <a:defRPr sz="1350"/>
            </a:lvl5pPr>
            <a:lvl6pPr>
              <a:defRPr sz="1350"/>
            </a:lvl6pPr>
            <a:lvl7pPr>
              <a:defRPr sz="1350"/>
            </a:lvl7pPr>
            <a:lvl8pPr>
              <a:defRPr sz="1350"/>
            </a:lvl8pPr>
            <a:lvl9pPr>
              <a:defRPr sz="1350"/>
            </a:lvl9pPr>
          </a:lstStyle>
          <a:p>
            <a:pPr lvl="0"/>
            <a:r>
              <a:rPr lang="en-US" dirty="0"/>
              <a:t>Click to edit Master text styles</a:t>
            </a:r>
          </a:p>
          <a:p>
            <a:pPr lvl="1"/>
            <a:r>
              <a:rPr lang="en-US" dirty="0"/>
              <a:t>Second level</a:t>
            </a:r>
          </a:p>
          <a:p>
            <a:pPr lvl="2"/>
            <a:r>
              <a:rPr lang="en-US" dirty="0"/>
              <a:t>Third level</a:t>
            </a:r>
          </a:p>
        </p:txBody>
      </p:sp>
      <p:sp>
        <p:nvSpPr>
          <p:cNvPr id="5" name="Title Placeholder 1"/>
          <p:cNvSpPr>
            <a:spLocks noGrp="1"/>
          </p:cNvSpPr>
          <p:nvPr>
            <p:ph type="title"/>
          </p:nvPr>
        </p:nvSpPr>
        <p:spPr>
          <a:xfrm>
            <a:off x="457200" y="274640"/>
            <a:ext cx="8229600" cy="357167"/>
          </a:xfrm>
          <a:prstGeom prst="rect">
            <a:avLst/>
          </a:prstGeom>
        </p:spPr>
        <p:txBody>
          <a:bodyPr vert="horz" lIns="0" tIns="0" rIns="0" bIns="0" rtlCol="0" anchor="ctr">
            <a:normAutofit/>
          </a:bodyPr>
          <a:lstStyle>
            <a:lvl1pPr algn="l">
              <a:defRPr sz="1500" b="1">
                <a:latin typeface="Verdana"/>
                <a:cs typeface="Verdana"/>
              </a:defRPr>
            </a:lvl1pPr>
          </a:lstStyle>
          <a:p>
            <a:r>
              <a:rPr lang="en-US" dirty="0"/>
              <a:t>Click to edit Master title style</a:t>
            </a:r>
          </a:p>
        </p:txBody>
      </p:sp>
    </p:spTree>
    <p:extLst>
      <p:ext uri="{BB962C8B-B14F-4D97-AF65-F5344CB8AC3E}">
        <p14:creationId xmlns:p14="http://schemas.microsoft.com/office/powerpoint/2010/main" val="4237630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GB" dirty="0"/>
              <a:t>Click to edit Master title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pic>
        <p:nvPicPr>
          <p:cNvPr id="9" name="Picture 8"/>
          <p:cNvPicPr>
            <a:picLocks noChangeAspect="1"/>
          </p:cNvPicPr>
          <p:nvPr/>
        </p:nvPicPr>
        <p:blipFill>
          <a:blip r:embed="rId11"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7488237" y="5475"/>
            <a:ext cx="1655763" cy="633280"/>
          </a:xfrm>
          <a:prstGeom prst="rect">
            <a:avLst/>
          </a:prstGeom>
        </p:spPr>
      </p:pic>
      <p:pic>
        <p:nvPicPr>
          <p:cNvPr id="4" name="Picture 3"/>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8028384" y="6020974"/>
            <a:ext cx="1115616" cy="837026"/>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46" y="572616"/>
            <a:ext cx="8084418" cy="1344216"/>
          </a:xfrm>
        </p:spPr>
        <p:txBody>
          <a:bodyPr>
            <a:normAutofit fontScale="90000"/>
          </a:bodyPr>
          <a:lstStyle/>
          <a:p>
            <a:pPr algn="ctr"/>
            <a:br>
              <a:rPr lang="en-US" b="1" dirty="0"/>
            </a:br>
            <a:r>
              <a:rPr lang="en-US" b="1" dirty="0"/>
              <a:t>Good Intentions, Good Enough?</a:t>
            </a:r>
            <a:br>
              <a:rPr lang="en-US" b="1" dirty="0"/>
            </a:br>
            <a:r>
              <a:rPr lang="en-US" sz="1600" dirty="0"/>
              <a:t> </a:t>
            </a:r>
            <a:endParaRPr lang="en-US" sz="2325" dirty="0"/>
          </a:p>
        </p:txBody>
      </p:sp>
      <p:sp>
        <p:nvSpPr>
          <p:cNvPr id="3" name="Content Placeholder 2"/>
          <p:cNvSpPr>
            <a:spLocks noGrp="1"/>
          </p:cNvSpPr>
          <p:nvPr>
            <p:ph idx="1"/>
          </p:nvPr>
        </p:nvSpPr>
        <p:spPr>
          <a:xfrm>
            <a:off x="664046" y="1916832"/>
            <a:ext cx="7886700" cy="3216424"/>
          </a:xfrm>
        </p:spPr>
        <p:txBody>
          <a:bodyPr>
            <a:normAutofit/>
          </a:bodyPr>
          <a:lstStyle/>
          <a:p>
            <a:pPr marL="0" indent="0" algn="ctr">
              <a:buNone/>
            </a:pPr>
            <a:endParaRPr lang="en-US" sz="2700" b="1" dirty="0">
              <a:solidFill>
                <a:srgbClr val="184B5B"/>
              </a:solidFill>
            </a:endParaRPr>
          </a:p>
          <a:p>
            <a:pPr marL="0" indent="0" algn="ctr">
              <a:buNone/>
            </a:pPr>
            <a:r>
              <a:rPr lang="en-US" sz="2700" b="1" dirty="0">
                <a:solidFill>
                  <a:srgbClr val="184B5B"/>
                </a:solidFill>
              </a:rPr>
              <a:t>Mark Geraghty</a:t>
            </a:r>
          </a:p>
          <a:p>
            <a:pPr marL="0" indent="0" algn="ctr">
              <a:buNone/>
            </a:pPr>
            <a:r>
              <a:rPr lang="en-US" sz="2700" b="1" dirty="0">
                <a:solidFill>
                  <a:srgbClr val="184B5B"/>
                </a:solidFill>
              </a:rPr>
              <a:t>CEO &amp; Principal Seashell Trust </a:t>
            </a:r>
          </a:p>
          <a:p>
            <a:pPr marL="0" indent="0" algn="ctr">
              <a:buNone/>
            </a:pPr>
            <a:endParaRPr lang="en-US" sz="2700" b="1" dirty="0">
              <a:solidFill>
                <a:srgbClr val="184B5B"/>
              </a:solidFill>
            </a:endParaRPr>
          </a:p>
          <a:p>
            <a:pPr marL="0" indent="0" algn="ctr">
              <a:buNone/>
            </a:pPr>
            <a:r>
              <a:rPr lang="en-US" b="1" dirty="0">
                <a:solidFill>
                  <a:srgbClr val="184B5B"/>
                </a:solidFill>
              </a:rPr>
              <a:t>NatSIP Working Day – Friends House, London </a:t>
            </a:r>
          </a:p>
          <a:p>
            <a:pPr marL="0" indent="0" algn="ctr">
              <a:buNone/>
            </a:pPr>
            <a:r>
              <a:rPr lang="en-GB" b="1" dirty="0">
                <a:solidFill>
                  <a:srgbClr val="184B5B"/>
                </a:solidFill>
              </a:rPr>
              <a:t>6</a:t>
            </a:r>
            <a:r>
              <a:rPr lang="en-GB" b="1" baseline="30000" dirty="0">
                <a:solidFill>
                  <a:srgbClr val="184B5B"/>
                </a:solidFill>
              </a:rPr>
              <a:t>th</a:t>
            </a:r>
            <a:r>
              <a:rPr lang="en-GB" b="1" dirty="0">
                <a:solidFill>
                  <a:srgbClr val="184B5B"/>
                </a:solidFill>
              </a:rPr>
              <a:t> February 2018</a:t>
            </a:r>
            <a:endParaRPr lang="en-US" b="1" dirty="0">
              <a:solidFill>
                <a:srgbClr val="184B5B"/>
              </a:solidFill>
            </a:endParaRPr>
          </a:p>
        </p:txBody>
      </p:sp>
    </p:spTree>
    <p:extLst>
      <p:ext uri="{BB962C8B-B14F-4D97-AF65-F5344CB8AC3E}">
        <p14:creationId xmlns:p14="http://schemas.microsoft.com/office/powerpoint/2010/main" val="1189855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linds(horizontal)">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667D6E-EF9D-3A4C-992B-CCE6F75D6484}"/>
              </a:ext>
            </a:extLst>
          </p:cNvPr>
          <p:cNvSpPr>
            <a:spLocks noGrp="1"/>
          </p:cNvSpPr>
          <p:nvPr>
            <p:ph type="title"/>
          </p:nvPr>
        </p:nvSpPr>
        <p:spPr/>
        <p:txBody>
          <a:bodyPr/>
          <a:lstStyle/>
          <a:p>
            <a:r>
              <a:rPr lang="en-GB" dirty="0"/>
              <a:t>Random Funny</a:t>
            </a:r>
            <a:endParaRPr lang="en-US" dirty="0"/>
          </a:p>
        </p:txBody>
      </p:sp>
      <p:pic>
        <p:nvPicPr>
          <p:cNvPr id="5" name="Picture 4">
            <a:extLst>
              <a:ext uri="{FF2B5EF4-FFF2-40B4-BE49-F238E27FC236}">
                <a16:creationId xmlns:a16="http://schemas.microsoft.com/office/drawing/2014/main" id="{6C9B2591-C1F1-5144-A467-85FD530DFFF7}"/>
              </a:ext>
            </a:extLst>
          </p:cNvPr>
          <p:cNvPicPr>
            <a:picLocks noChangeAspect="1"/>
          </p:cNvPicPr>
          <p:nvPr/>
        </p:nvPicPr>
        <p:blipFill>
          <a:blip r:embed="rId2"/>
          <a:stretch>
            <a:fillRect/>
          </a:stretch>
        </p:blipFill>
        <p:spPr>
          <a:xfrm>
            <a:off x="2555776" y="1340768"/>
            <a:ext cx="3614735" cy="4725144"/>
          </a:xfrm>
          <a:prstGeom prst="rect">
            <a:avLst/>
          </a:prstGeom>
        </p:spPr>
      </p:pic>
    </p:spTree>
    <p:extLst>
      <p:ext uri="{BB962C8B-B14F-4D97-AF65-F5344CB8AC3E}">
        <p14:creationId xmlns:p14="http://schemas.microsoft.com/office/powerpoint/2010/main" val="29272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764704"/>
            <a:ext cx="7886700" cy="1008112"/>
          </a:xfrm>
        </p:spPr>
        <p:txBody>
          <a:bodyPr>
            <a:noAutofit/>
          </a:bodyPr>
          <a:lstStyle/>
          <a:p>
            <a:pPr algn="ctr"/>
            <a:r>
              <a:rPr lang="en-US" sz="3500" b="1" dirty="0"/>
              <a:t>Secretary of State Justine Greening</a:t>
            </a:r>
            <a:br>
              <a:rPr lang="en-US" sz="3500" b="1" dirty="0"/>
            </a:br>
            <a:r>
              <a:rPr lang="en-US" sz="3500" b="1" dirty="0"/>
              <a:t>6</a:t>
            </a:r>
            <a:r>
              <a:rPr lang="en-US" sz="3500" b="1" baseline="30000" dirty="0"/>
              <a:t>th</a:t>
            </a:r>
            <a:r>
              <a:rPr lang="en-US" sz="3500" b="1" dirty="0"/>
              <a:t> November 2017 </a:t>
            </a:r>
            <a:endParaRPr lang="en-US" sz="3500" dirty="0"/>
          </a:p>
        </p:txBody>
      </p:sp>
      <p:sp>
        <p:nvSpPr>
          <p:cNvPr id="3" name="Content Placeholder 2"/>
          <p:cNvSpPr>
            <a:spLocks noGrp="1"/>
          </p:cNvSpPr>
          <p:nvPr>
            <p:ph idx="1"/>
          </p:nvPr>
        </p:nvSpPr>
        <p:spPr>
          <a:xfrm>
            <a:off x="141586" y="2314959"/>
            <a:ext cx="8756117" cy="3139364"/>
          </a:xfrm>
        </p:spPr>
        <p:txBody>
          <a:bodyPr>
            <a:normAutofit fontScale="85000" lnSpcReduction="10000"/>
          </a:bodyPr>
          <a:lstStyle/>
          <a:p>
            <a:pPr marL="0" indent="0" algn="just">
              <a:buNone/>
            </a:pPr>
            <a:endParaRPr lang="en-US" sz="2700" b="1" i="1" dirty="0">
              <a:solidFill>
                <a:srgbClr val="184B5B"/>
              </a:solidFill>
            </a:endParaRPr>
          </a:p>
          <a:p>
            <a:pPr marL="0" indent="0" algn="just">
              <a:buNone/>
            </a:pPr>
            <a:r>
              <a:rPr lang="en-US" sz="2700" i="1" dirty="0">
                <a:solidFill>
                  <a:srgbClr val="184B5B"/>
                </a:solidFill>
              </a:rPr>
              <a:t>Since we passed the Children and Families Act , 2014 , the special educational needs and disability (SEND) sector has </a:t>
            </a:r>
            <a:r>
              <a:rPr lang="en-US" sz="2700" b="1" i="1" dirty="0">
                <a:solidFill>
                  <a:srgbClr val="184B5B"/>
                </a:solidFill>
              </a:rPr>
              <a:t>made huge strides </a:t>
            </a:r>
            <a:r>
              <a:rPr lang="en-US" sz="2700" i="1" dirty="0">
                <a:solidFill>
                  <a:srgbClr val="184B5B"/>
                </a:solidFill>
              </a:rPr>
              <a:t>on the identification and assessment of children and young people with SEND , and planning to meet their needs . </a:t>
            </a:r>
          </a:p>
          <a:p>
            <a:pPr marL="0" indent="0" algn="just">
              <a:buNone/>
            </a:pPr>
            <a:endParaRPr lang="en-US" sz="2700" i="1" dirty="0">
              <a:solidFill>
                <a:srgbClr val="184B5B"/>
              </a:solidFill>
            </a:endParaRPr>
          </a:p>
          <a:p>
            <a:pPr marL="0" indent="0" algn="just">
              <a:buNone/>
            </a:pPr>
            <a:r>
              <a:rPr lang="en-US" sz="2700" i="1" dirty="0">
                <a:solidFill>
                  <a:srgbClr val="184B5B"/>
                </a:solidFill>
              </a:rPr>
              <a:t>As your report rightly identifies, it is now time to increase our focus on the quality of the support that these children and young people receive. </a:t>
            </a:r>
          </a:p>
        </p:txBody>
      </p:sp>
    </p:spTree>
    <p:extLst>
      <p:ext uri="{BB962C8B-B14F-4D97-AF65-F5344CB8AC3E}">
        <p14:creationId xmlns:p14="http://schemas.microsoft.com/office/powerpoint/2010/main" val="31320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220" y="764704"/>
            <a:ext cx="7886700" cy="880955"/>
          </a:xfrm>
        </p:spPr>
        <p:txBody>
          <a:bodyPr>
            <a:noAutofit/>
          </a:bodyPr>
          <a:lstStyle/>
          <a:p>
            <a:pPr algn="ctr"/>
            <a:r>
              <a:rPr lang="en-US" sz="3500" b="1" dirty="0"/>
              <a:t>Secretary of State Justine Greening</a:t>
            </a:r>
            <a:br>
              <a:rPr lang="en-US" sz="3500" b="1" dirty="0"/>
            </a:br>
            <a:r>
              <a:rPr lang="en-US" sz="3500" b="1" dirty="0"/>
              <a:t> 6</a:t>
            </a:r>
            <a:r>
              <a:rPr lang="en-US" sz="3500" b="1" baseline="30000" dirty="0"/>
              <a:t>th</a:t>
            </a:r>
            <a:r>
              <a:rPr lang="en-US" sz="3500" b="1" dirty="0"/>
              <a:t> November 2017 </a:t>
            </a:r>
            <a:endParaRPr lang="en-US" sz="3500" dirty="0"/>
          </a:p>
        </p:txBody>
      </p:sp>
      <p:sp>
        <p:nvSpPr>
          <p:cNvPr id="3" name="Content Placeholder 2"/>
          <p:cNvSpPr>
            <a:spLocks noGrp="1"/>
          </p:cNvSpPr>
          <p:nvPr>
            <p:ph idx="1"/>
          </p:nvPr>
        </p:nvSpPr>
        <p:spPr>
          <a:xfrm>
            <a:off x="179512" y="2564904"/>
            <a:ext cx="8756117" cy="3139364"/>
          </a:xfrm>
        </p:spPr>
        <p:txBody>
          <a:bodyPr>
            <a:normAutofit/>
          </a:bodyPr>
          <a:lstStyle/>
          <a:p>
            <a:pPr marL="0" indent="0" algn="just">
              <a:buNone/>
            </a:pPr>
            <a:r>
              <a:rPr lang="en-US" sz="2700" i="1" dirty="0">
                <a:solidFill>
                  <a:srgbClr val="184B5B"/>
                </a:solidFill>
              </a:rPr>
              <a:t>Your report makes clear that there is some </a:t>
            </a:r>
            <a:r>
              <a:rPr lang="en-US" sz="2700" b="1" i="1" dirty="0">
                <a:solidFill>
                  <a:srgbClr val="184B5B"/>
                </a:solidFill>
              </a:rPr>
              <a:t>excellent practice </a:t>
            </a:r>
            <a:r>
              <a:rPr lang="en-US" sz="2700" i="1" dirty="0">
                <a:solidFill>
                  <a:srgbClr val="184B5B"/>
                </a:solidFill>
              </a:rPr>
              <a:t>by schools, colleges, local authorities and other services, and this should be celebrated. </a:t>
            </a:r>
          </a:p>
          <a:p>
            <a:pPr marL="0" indent="0" algn="just">
              <a:buNone/>
            </a:pPr>
            <a:endParaRPr lang="en-US" sz="2700" i="1" dirty="0">
              <a:solidFill>
                <a:srgbClr val="184B5B"/>
              </a:solidFill>
            </a:endParaRPr>
          </a:p>
          <a:p>
            <a:pPr marL="0" indent="0" algn="just">
              <a:buNone/>
            </a:pPr>
            <a:r>
              <a:rPr lang="en-US" sz="2700" i="1" dirty="0">
                <a:solidFill>
                  <a:srgbClr val="184B5B"/>
                </a:solidFill>
              </a:rPr>
              <a:t>But it also makes clear that , too often, this excellent practice is in spite of, rather than because of, how the system works currently. </a:t>
            </a:r>
          </a:p>
        </p:txBody>
      </p:sp>
    </p:spTree>
    <p:extLst>
      <p:ext uri="{BB962C8B-B14F-4D97-AF65-F5344CB8AC3E}">
        <p14:creationId xmlns:p14="http://schemas.microsoft.com/office/powerpoint/2010/main" val="738645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 y="0"/>
            <a:ext cx="6858000" cy="857250"/>
          </a:xfrm>
        </p:spPr>
        <p:txBody>
          <a:bodyPr/>
          <a:lstStyle/>
          <a:p>
            <a:pPr algn="ctr"/>
            <a:r>
              <a:rPr lang="en-GB" b="1" dirty="0">
                <a:ea typeface="Verdana" panose="020B0604030504040204" pitchFamily="34" charset="0"/>
              </a:rPr>
              <a:t>Why Now? </a:t>
            </a:r>
          </a:p>
        </p:txBody>
      </p:sp>
      <p:sp>
        <p:nvSpPr>
          <p:cNvPr id="3" name="Content Placeholder 2"/>
          <p:cNvSpPr>
            <a:spLocks noGrp="1"/>
          </p:cNvSpPr>
          <p:nvPr>
            <p:ph idx="1"/>
          </p:nvPr>
        </p:nvSpPr>
        <p:spPr>
          <a:xfrm>
            <a:off x="251520" y="1124744"/>
            <a:ext cx="8408733" cy="5112568"/>
          </a:xfrm>
        </p:spPr>
        <p:txBody>
          <a:bodyPr>
            <a:noAutofit/>
          </a:bodyPr>
          <a:lstStyle/>
          <a:p>
            <a:pPr marL="257175" indent="-257175">
              <a:buClr>
                <a:srgbClr val="184B5B"/>
              </a:buClr>
              <a:buFont typeface="Arial" charset="0"/>
              <a:buChar char="•"/>
            </a:pPr>
            <a:r>
              <a:rPr lang="en-GB" sz="2600" b="1" dirty="0">
                <a:solidFill>
                  <a:srgbClr val="184B5B"/>
                </a:solidFill>
              </a:rPr>
              <a:t>A 25+ year gap since the last review</a:t>
            </a:r>
          </a:p>
          <a:p>
            <a:pPr marL="0" indent="0">
              <a:buClr>
                <a:srgbClr val="184B5B"/>
              </a:buClr>
              <a:buNone/>
            </a:pPr>
            <a:endParaRPr lang="en-GB" sz="2600" b="1" dirty="0">
              <a:solidFill>
                <a:srgbClr val="184B5B"/>
              </a:solidFill>
            </a:endParaRPr>
          </a:p>
          <a:p>
            <a:pPr marL="257175" indent="-257175">
              <a:buClr>
                <a:srgbClr val="184B5B"/>
              </a:buClr>
              <a:buFont typeface="Arial" charset="0"/>
              <a:buChar char="•"/>
            </a:pPr>
            <a:r>
              <a:rPr lang="en-GB" sz="2600" b="1" dirty="0">
                <a:solidFill>
                  <a:srgbClr val="184B5B"/>
                </a:solidFill>
              </a:rPr>
              <a:t>A number of identified challenges - a need for new models ?</a:t>
            </a:r>
          </a:p>
          <a:p>
            <a:pPr marL="257175" indent="-257175">
              <a:buClr>
                <a:srgbClr val="184B5B"/>
              </a:buClr>
              <a:buFont typeface="Arial" charset="0"/>
              <a:buChar char="•"/>
            </a:pPr>
            <a:endParaRPr lang="en-GB" sz="2600" b="1" dirty="0">
              <a:solidFill>
                <a:srgbClr val="184B5B"/>
              </a:solidFill>
            </a:endParaRPr>
          </a:p>
          <a:p>
            <a:pPr marL="257175" indent="-257175">
              <a:buClr>
                <a:srgbClr val="184B5B"/>
              </a:buClr>
              <a:buFont typeface="Arial" charset="0"/>
              <a:buChar char="•"/>
            </a:pPr>
            <a:r>
              <a:rPr lang="en-GB" sz="2600" b="1" dirty="0">
                <a:solidFill>
                  <a:srgbClr val="184B5B"/>
                </a:solidFill>
              </a:rPr>
              <a:t>Need to recognise excellence </a:t>
            </a:r>
          </a:p>
          <a:p>
            <a:pPr marL="257175" indent="-257175">
              <a:buClr>
                <a:srgbClr val="184B5B"/>
              </a:buClr>
              <a:buFont typeface="Arial" charset="0"/>
              <a:buChar char="•"/>
            </a:pPr>
            <a:endParaRPr lang="en-GB" sz="2600" b="1" dirty="0">
              <a:solidFill>
                <a:srgbClr val="184B5B"/>
              </a:solidFill>
            </a:endParaRPr>
          </a:p>
          <a:p>
            <a:pPr marL="257175" indent="-257175">
              <a:buClr>
                <a:srgbClr val="184B5B"/>
              </a:buClr>
              <a:buFont typeface="Arial" charset="0"/>
              <a:buChar char="•"/>
            </a:pPr>
            <a:r>
              <a:rPr lang="en-GB" sz="2600" b="1" dirty="0">
                <a:solidFill>
                  <a:srgbClr val="184B5B"/>
                </a:solidFill>
              </a:rPr>
              <a:t>A changing population …levels of complexity </a:t>
            </a:r>
          </a:p>
          <a:p>
            <a:pPr marL="257175" indent="-257175">
              <a:buClr>
                <a:srgbClr val="184B5B"/>
              </a:buClr>
              <a:buFont typeface="Arial" charset="0"/>
              <a:buChar char="•"/>
            </a:pPr>
            <a:endParaRPr lang="en-GB" sz="2600" b="1" dirty="0">
              <a:solidFill>
                <a:srgbClr val="184B5B"/>
              </a:solidFill>
            </a:endParaRPr>
          </a:p>
          <a:p>
            <a:pPr marL="257175" indent="-257175">
              <a:buClr>
                <a:srgbClr val="184B5B"/>
              </a:buClr>
              <a:buFont typeface="Arial" charset="0"/>
              <a:buChar char="•"/>
            </a:pPr>
            <a:r>
              <a:rPr lang="en-GB" sz="2600" b="1" dirty="0">
                <a:solidFill>
                  <a:srgbClr val="184B5B"/>
                </a:solidFill>
              </a:rPr>
              <a:t>Follow up to Sir Martin </a:t>
            </a:r>
            <a:r>
              <a:rPr lang="en-GB" sz="2600" b="1" dirty="0" err="1">
                <a:solidFill>
                  <a:srgbClr val="184B5B"/>
                </a:solidFill>
              </a:rPr>
              <a:t>Narey’s</a:t>
            </a:r>
            <a:r>
              <a:rPr lang="en-GB" sz="2600" b="1" dirty="0">
                <a:solidFill>
                  <a:srgbClr val="184B5B"/>
                </a:solidFill>
              </a:rPr>
              <a:t> review</a:t>
            </a:r>
          </a:p>
          <a:p>
            <a:pPr>
              <a:buClr>
                <a:srgbClr val="184B5B"/>
              </a:buClr>
            </a:pPr>
            <a:endParaRPr lang="en-GB" sz="2600" b="1" dirty="0">
              <a:solidFill>
                <a:srgbClr val="184B5B"/>
              </a:solidFill>
            </a:endParaRPr>
          </a:p>
          <a:p>
            <a:pPr marL="214313" indent="-214313"/>
            <a:endParaRPr lang="en-GB" sz="2600" b="1" dirty="0">
              <a:latin typeface="+mn-lt"/>
            </a:endParaRPr>
          </a:p>
        </p:txBody>
      </p:sp>
    </p:spTree>
    <p:extLst>
      <p:ext uri="{BB962C8B-B14F-4D97-AF65-F5344CB8AC3E}">
        <p14:creationId xmlns:p14="http://schemas.microsoft.com/office/powerpoint/2010/main" val="301995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blinds(horizontal)">
                                      <p:cBhvr>
                                        <p:cTn id="2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13" y="0"/>
            <a:ext cx="6858000" cy="1314450"/>
          </a:xfrm>
        </p:spPr>
        <p:txBody>
          <a:bodyPr/>
          <a:lstStyle/>
          <a:p>
            <a:pPr algn="ctr"/>
            <a:r>
              <a:rPr lang="en-GB" b="1" dirty="0"/>
              <a:t>We Had Questions? </a:t>
            </a:r>
          </a:p>
        </p:txBody>
      </p:sp>
      <p:sp>
        <p:nvSpPr>
          <p:cNvPr id="3" name="Content Placeholder 2"/>
          <p:cNvSpPr>
            <a:spLocks noGrp="1"/>
          </p:cNvSpPr>
          <p:nvPr>
            <p:ph idx="1"/>
          </p:nvPr>
        </p:nvSpPr>
        <p:spPr>
          <a:xfrm>
            <a:off x="457200" y="1268760"/>
            <a:ext cx="8229600" cy="4968551"/>
          </a:xfrm>
        </p:spPr>
        <p:txBody>
          <a:bodyPr>
            <a:noAutofit/>
          </a:bodyPr>
          <a:lstStyle/>
          <a:p>
            <a:pPr marL="214313" indent="-214313">
              <a:buClr>
                <a:srgbClr val="184B5B"/>
              </a:buClr>
              <a:buFont typeface="Arial" charset="0"/>
              <a:buChar char="•"/>
            </a:pPr>
            <a:r>
              <a:rPr lang="en-GB" sz="2800" b="1" dirty="0">
                <a:solidFill>
                  <a:srgbClr val="184B5B"/>
                </a:solidFill>
              </a:rPr>
              <a:t>Who are the children and young people (C&amp;YP) currently in residential special schools and colleges?</a:t>
            </a:r>
          </a:p>
          <a:p>
            <a:pPr marL="214313" indent="-214313">
              <a:buClr>
                <a:srgbClr val="184B5B"/>
              </a:buClr>
              <a:buFont typeface="Arial" charset="0"/>
              <a:buChar char="•"/>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How many C&amp;YP are in RSS&amp;C</a:t>
            </a:r>
          </a:p>
          <a:p>
            <a:pPr>
              <a:buClr>
                <a:srgbClr val="184B5B"/>
              </a:buClr>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How, and why, do these C&amp;YP come to be placed in residential special schools and colleges?</a:t>
            </a:r>
          </a:p>
          <a:p>
            <a:endParaRPr lang="en-GB" sz="2800" b="1" dirty="0">
              <a:solidFill>
                <a:srgbClr val="184B5B"/>
              </a:solidFill>
            </a:endParaRPr>
          </a:p>
        </p:txBody>
      </p:sp>
    </p:spTree>
    <p:extLst>
      <p:ext uri="{BB962C8B-B14F-4D97-AF65-F5344CB8AC3E}">
        <p14:creationId xmlns:p14="http://schemas.microsoft.com/office/powerpoint/2010/main" val="107244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linds(horizontal)">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858000" cy="1314450"/>
          </a:xfrm>
        </p:spPr>
        <p:txBody>
          <a:bodyPr/>
          <a:lstStyle/>
          <a:p>
            <a:pPr algn="ctr"/>
            <a:r>
              <a:rPr lang="en-GB" dirty="0"/>
              <a:t>We Had Questions</a:t>
            </a:r>
            <a:r>
              <a:rPr lang="en-GB" b="1" dirty="0"/>
              <a:t>? </a:t>
            </a:r>
          </a:p>
        </p:txBody>
      </p:sp>
      <p:sp>
        <p:nvSpPr>
          <p:cNvPr id="3" name="Content Placeholder 2"/>
          <p:cNvSpPr>
            <a:spLocks noGrp="1"/>
          </p:cNvSpPr>
          <p:nvPr>
            <p:ph idx="1"/>
          </p:nvPr>
        </p:nvSpPr>
        <p:spPr>
          <a:xfrm>
            <a:off x="251520" y="1315028"/>
            <a:ext cx="8229600" cy="4922284"/>
          </a:xfrm>
        </p:spPr>
        <p:txBody>
          <a:bodyPr>
            <a:noAutofit/>
          </a:bodyPr>
          <a:lstStyle/>
          <a:p>
            <a:pPr marL="214313" indent="-214313">
              <a:buClr>
                <a:srgbClr val="184B5B"/>
              </a:buClr>
              <a:buFont typeface="Arial" charset="0"/>
              <a:buChar char="•"/>
            </a:pPr>
            <a:r>
              <a:rPr lang="en-GB" sz="2800" b="1" dirty="0">
                <a:solidFill>
                  <a:srgbClr val="184B5B"/>
                </a:solidFill>
              </a:rPr>
              <a:t>What is the pattern of provision across the country and how it is commissioned and procured?</a:t>
            </a:r>
          </a:p>
          <a:p>
            <a:pPr>
              <a:buClr>
                <a:srgbClr val="184B5B"/>
              </a:buClr>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What does good quality support looks like for C&amp;YP, both pre- and post-placement </a:t>
            </a:r>
            <a:r>
              <a:rPr lang="en-GB" sz="2800" b="1" i="1" dirty="0">
                <a:solidFill>
                  <a:srgbClr val="184B5B"/>
                </a:solidFill>
              </a:rPr>
              <a:t>(including a review of the role of early intervention, family support and community services)?</a:t>
            </a:r>
          </a:p>
          <a:p>
            <a:endParaRPr lang="en-GB" sz="2800" b="1" dirty="0">
              <a:latin typeface="+mn-lt"/>
            </a:endParaRPr>
          </a:p>
        </p:txBody>
      </p:sp>
    </p:spTree>
    <p:extLst>
      <p:ext uri="{BB962C8B-B14F-4D97-AF65-F5344CB8AC3E}">
        <p14:creationId xmlns:p14="http://schemas.microsoft.com/office/powerpoint/2010/main" val="2784546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79" y="0"/>
            <a:ext cx="6858000" cy="1314450"/>
          </a:xfrm>
        </p:spPr>
        <p:txBody>
          <a:bodyPr/>
          <a:lstStyle/>
          <a:p>
            <a:pPr algn="ctr"/>
            <a:r>
              <a:rPr lang="en-GB" dirty="0"/>
              <a:t>We Had Questions</a:t>
            </a:r>
            <a:r>
              <a:rPr lang="en-GB" b="1" dirty="0"/>
              <a:t>? </a:t>
            </a:r>
          </a:p>
        </p:txBody>
      </p:sp>
      <p:sp>
        <p:nvSpPr>
          <p:cNvPr id="3" name="Content Placeholder 2"/>
          <p:cNvSpPr>
            <a:spLocks noGrp="1"/>
          </p:cNvSpPr>
          <p:nvPr>
            <p:ph idx="1"/>
          </p:nvPr>
        </p:nvSpPr>
        <p:spPr>
          <a:xfrm>
            <a:off x="467544" y="1268760"/>
            <a:ext cx="8229600" cy="5328592"/>
          </a:xfrm>
        </p:spPr>
        <p:txBody>
          <a:bodyPr>
            <a:noAutofit/>
          </a:bodyPr>
          <a:lstStyle/>
          <a:p>
            <a:pPr marL="214313" indent="-214313">
              <a:buClr>
                <a:srgbClr val="184B5B"/>
              </a:buClr>
              <a:buFont typeface="Arial" charset="0"/>
              <a:buChar char="•"/>
            </a:pPr>
            <a:r>
              <a:rPr lang="en-GB" sz="2800" b="1" dirty="0">
                <a:solidFill>
                  <a:srgbClr val="184B5B"/>
                </a:solidFill>
              </a:rPr>
              <a:t>What are the experiences and outcomes of these C&amp;YP and their families?</a:t>
            </a:r>
          </a:p>
          <a:p>
            <a:pPr marL="0" indent="0">
              <a:buClr>
                <a:srgbClr val="184B5B"/>
              </a:buClr>
              <a:buNone/>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How can these can be improved?</a:t>
            </a:r>
          </a:p>
          <a:p>
            <a:pPr marL="214313" indent="-214313">
              <a:buClr>
                <a:srgbClr val="184B5B"/>
              </a:buClr>
              <a:buFont typeface="Arial" charset="0"/>
              <a:buChar char="•"/>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How are the workforces (RSS&amp;C) meeting the needs of C&amp;YP, acknowledging the changing complexity?</a:t>
            </a:r>
          </a:p>
          <a:p>
            <a:pPr marL="0" indent="0">
              <a:buClr>
                <a:srgbClr val="184B5B"/>
              </a:buClr>
              <a:buNone/>
            </a:pPr>
            <a:endParaRPr lang="en-GB" sz="2800" b="1" dirty="0">
              <a:solidFill>
                <a:srgbClr val="184B5B"/>
              </a:solidFill>
            </a:endParaRPr>
          </a:p>
          <a:p>
            <a:pPr marL="214313" indent="-214313">
              <a:buClr>
                <a:srgbClr val="184B5B"/>
              </a:buClr>
              <a:buFont typeface="Arial" charset="0"/>
              <a:buChar char="•"/>
            </a:pPr>
            <a:r>
              <a:rPr lang="en-GB" sz="2800" b="1" dirty="0">
                <a:solidFill>
                  <a:srgbClr val="184B5B"/>
                </a:solidFill>
              </a:rPr>
              <a:t>What are the destinations for these C&amp;YP</a:t>
            </a:r>
          </a:p>
          <a:p>
            <a:pPr marL="214313" indent="-214313">
              <a:buClr>
                <a:srgbClr val="184B5B"/>
              </a:buClr>
              <a:buFont typeface="Arial" charset="0"/>
              <a:buChar char="•"/>
            </a:pPr>
            <a:endParaRPr lang="en-GB" sz="2800" b="1" dirty="0">
              <a:solidFill>
                <a:srgbClr val="184B5B"/>
              </a:solidFill>
            </a:endParaRPr>
          </a:p>
          <a:p>
            <a:pPr marL="214313" indent="-214313">
              <a:buClr>
                <a:srgbClr val="184B5B"/>
              </a:buClr>
              <a:buFont typeface="Arial" charset="0"/>
              <a:buChar char="•"/>
            </a:pPr>
            <a:endParaRPr lang="en-GB" sz="2800" b="1" dirty="0">
              <a:solidFill>
                <a:srgbClr val="184B5B"/>
              </a:solidFill>
            </a:endParaRPr>
          </a:p>
          <a:p>
            <a:pPr marL="0" indent="0">
              <a:buNone/>
            </a:pPr>
            <a:endParaRPr lang="en-GB" sz="2800" b="1" dirty="0">
              <a:latin typeface="+mn-lt"/>
            </a:endParaRPr>
          </a:p>
          <a:p>
            <a:endParaRPr lang="en-GB" sz="2800" b="1" dirty="0">
              <a:latin typeface="+mn-lt"/>
            </a:endParaRPr>
          </a:p>
        </p:txBody>
      </p:sp>
    </p:spTree>
    <p:extLst>
      <p:ext uri="{BB962C8B-B14F-4D97-AF65-F5344CB8AC3E}">
        <p14:creationId xmlns:p14="http://schemas.microsoft.com/office/powerpoint/2010/main" val="74192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1E32BF-4FC6-3F42-8BAA-819B171241F1}"/>
              </a:ext>
            </a:extLst>
          </p:cNvPr>
          <p:cNvSpPr>
            <a:spLocks noGrp="1"/>
          </p:cNvSpPr>
          <p:nvPr>
            <p:ph type="title"/>
          </p:nvPr>
        </p:nvSpPr>
        <p:spPr/>
        <p:txBody>
          <a:bodyPr/>
          <a:lstStyle/>
          <a:p>
            <a:r>
              <a:rPr lang="en-GB" dirty="0"/>
              <a:t>Random Funny</a:t>
            </a:r>
            <a:endParaRPr lang="en-US" dirty="0"/>
          </a:p>
        </p:txBody>
      </p:sp>
      <p:pic>
        <p:nvPicPr>
          <p:cNvPr id="4" name="Picture 3">
            <a:extLst>
              <a:ext uri="{FF2B5EF4-FFF2-40B4-BE49-F238E27FC236}">
                <a16:creationId xmlns:a16="http://schemas.microsoft.com/office/drawing/2014/main" id="{D3B02FE7-ACA2-8F43-B88E-CD6EFD387A16}"/>
              </a:ext>
            </a:extLst>
          </p:cNvPr>
          <p:cNvPicPr>
            <a:picLocks noChangeAspect="1"/>
          </p:cNvPicPr>
          <p:nvPr/>
        </p:nvPicPr>
        <p:blipFill>
          <a:blip r:embed="rId2"/>
          <a:stretch>
            <a:fillRect/>
          </a:stretch>
        </p:blipFill>
        <p:spPr>
          <a:xfrm>
            <a:off x="2195736" y="1340768"/>
            <a:ext cx="4487646" cy="4364236"/>
          </a:xfrm>
          <a:prstGeom prst="rect">
            <a:avLst/>
          </a:prstGeom>
        </p:spPr>
      </p:pic>
    </p:spTree>
    <p:extLst>
      <p:ext uri="{BB962C8B-B14F-4D97-AF65-F5344CB8AC3E}">
        <p14:creationId xmlns:p14="http://schemas.microsoft.com/office/powerpoint/2010/main" val="1666784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49713" y="1912318"/>
            <a:ext cx="8337088" cy="4397002"/>
          </a:xfrm>
        </p:spPr>
        <p:txBody>
          <a:bodyPr>
            <a:noAutofit/>
          </a:bodyPr>
          <a:lstStyle/>
          <a:p>
            <a:pPr>
              <a:buClr>
                <a:srgbClr val="184B5B"/>
              </a:buClr>
              <a:buFont typeface="Arial" charset="0"/>
              <a:buChar char="•"/>
            </a:pPr>
            <a:r>
              <a:rPr lang="en-GB" sz="2600" b="1" dirty="0">
                <a:solidFill>
                  <a:srgbClr val="184B5B"/>
                </a:solidFill>
                <a:ea typeface="Verdana" panose="020B0604030504040204" pitchFamily="34" charset="0"/>
              </a:rPr>
              <a:t>Currently </a:t>
            </a:r>
            <a:r>
              <a:rPr lang="en-GB" sz="2600" b="1" dirty="0">
                <a:solidFill>
                  <a:srgbClr val="FF0000"/>
                </a:solidFill>
                <a:ea typeface="Verdana" panose="020B0604030504040204" pitchFamily="34" charset="0"/>
              </a:rPr>
              <a:t>1122</a:t>
            </a:r>
            <a:r>
              <a:rPr lang="en-GB" sz="2600" b="1" dirty="0">
                <a:solidFill>
                  <a:srgbClr val="184B5B"/>
                </a:solidFill>
                <a:ea typeface="Verdana" panose="020B0604030504040204" pitchFamily="34" charset="0"/>
              </a:rPr>
              <a:t> children and young people with learning disabilities and / or autism placed in residential schools for </a:t>
            </a:r>
            <a:r>
              <a:rPr lang="en-GB" sz="2600" b="1" dirty="0">
                <a:solidFill>
                  <a:srgbClr val="FF0000"/>
                </a:solidFill>
                <a:ea typeface="Verdana" panose="020B0604030504040204" pitchFamily="34" charset="0"/>
              </a:rPr>
              <a:t>52 week placements</a:t>
            </a:r>
            <a:r>
              <a:rPr lang="en-GB" sz="2600" b="1" dirty="0">
                <a:solidFill>
                  <a:srgbClr val="184B5B"/>
                </a:solidFill>
                <a:ea typeface="Verdana" panose="020B0604030504040204" pitchFamily="34" charset="0"/>
              </a:rPr>
              <a:t>.</a:t>
            </a:r>
          </a:p>
          <a:p>
            <a:pPr>
              <a:buClr>
                <a:srgbClr val="184B5B"/>
              </a:buClr>
            </a:pPr>
            <a:endParaRPr lang="en-GB" sz="2600" b="1" dirty="0">
              <a:solidFill>
                <a:srgbClr val="184B5B"/>
              </a:solidFill>
              <a:ea typeface="Verdana" panose="020B0604030504040204" pitchFamily="34" charset="0"/>
            </a:endParaRPr>
          </a:p>
          <a:p>
            <a:pPr>
              <a:buClr>
                <a:srgbClr val="184B5B"/>
              </a:buClr>
              <a:buFont typeface="Arial" charset="0"/>
              <a:buChar char="•"/>
            </a:pPr>
            <a:r>
              <a:rPr lang="en-GB" sz="2600" b="1" dirty="0">
                <a:solidFill>
                  <a:srgbClr val="184B5B"/>
                </a:solidFill>
                <a:ea typeface="Verdana" panose="020B0604030504040204" pitchFamily="34" charset="0"/>
              </a:rPr>
              <a:t>Ranges from </a:t>
            </a:r>
            <a:r>
              <a:rPr lang="en-GB" sz="2600" b="1" dirty="0">
                <a:solidFill>
                  <a:srgbClr val="FF0000"/>
                </a:solidFill>
                <a:ea typeface="Verdana" panose="020B0604030504040204" pitchFamily="34" charset="0"/>
              </a:rPr>
              <a:t>0 - 36 </a:t>
            </a:r>
            <a:r>
              <a:rPr lang="en-GB" sz="2600" b="1" dirty="0">
                <a:solidFill>
                  <a:srgbClr val="184B5B"/>
                </a:solidFill>
                <a:ea typeface="Verdana" panose="020B0604030504040204" pitchFamily="34" charset="0"/>
              </a:rPr>
              <a:t>children and young people per local authority area. </a:t>
            </a:r>
          </a:p>
          <a:p>
            <a:pPr>
              <a:buClr>
                <a:srgbClr val="184B5B"/>
              </a:buClr>
            </a:pPr>
            <a:endParaRPr lang="en-GB" sz="2600" b="1" dirty="0">
              <a:solidFill>
                <a:srgbClr val="184B5B"/>
              </a:solidFill>
              <a:ea typeface="Verdana" panose="020B0604030504040204" pitchFamily="34" charset="0"/>
            </a:endParaRPr>
          </a:p>
          <a:p>
            <a:pPr>
              <a:buClr>
                <a:srgbClr val="184B5B"/>
              </a:buClr>
              <a:buFont typeface="Arial" charset="0"/>
              <a:buChar char="•"/>
            </a:pPr>
            <a:r>
              <a:rPr lang="en-GB" sz="2600" b="1" dirty="0">
                <a:solidFill>
                  <a:srgbClr val="184B5B"/>
                </a:solidFill>
                <a:ea typeface="Verdana" panose="020B0604030504040204" pitchFamily="34" charset="0"/>
              </a:rPr>
              <a:t>Those with the highest numbers are not those who proportionally place the most children and young people</a:t>
            </a:r>
          </a:p>
        </p:txBody>
      </p:sp>
      <p:sp>
        <p:nvSpPr>
          <p:cNvPr id="4" name="Title 3"/>
          <p:cNvSpPr>
            <a:spLocks noGrp="1"/>
          </p:cNvSpPr>
          <p:nvPr>
            <p:ph type="title"/>
          </p:nvPr>
        </p:nvSpPr>
        <p:spPr>
          <a:xfrm>
            <a:off x="755576" y="1124744"/>
            <a:ext cx="8229600" cy="461454"/>
          </a:xfrm>
        </p:spPr>
        <p:txBody>
          <a:bodyPr>
            <a:noAutofit/>
          </a:bodyPr>
          <a:lstStyle/>
          <a:p>
            <a:r>
              <a:rPr lang="en-GB" sz="4400" dirty="0">
                <a:latin typeface="Arial" panose="020B0604020202020204" pitchFamily="34" charset="0"/>
                <a:cs typeface="Arial" panose="020B0604020202020204" pitchFamily="34" charset="0"/>
              </a:rPr>
              <a:t>Context – The Most Complex  </a:t>
            </a:r>
          </a:p>
        </p:txBody>
      </p:sp>
    </p:spTree>
    <p:extLst>
      <p:ext uri="{BB962C8B-B14F-4D97-AF65-F5344CB8AC3E}">
        <p14:creationId xmlns:p14="http://schemas.microsoft.com/office/powerpoint/2010/main" val="1684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500"/>
                                        <p:tgtEl>
                                          <p:spTgt spid="2">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blinds(horizontal)">
                                      <p:cBhvr>
                                        <p:cTn id="18"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49713" y="1912318"/>
            <a:ext cx="8337088" cy="4252986"/>
          </a:xfrm>
        </p:spPr>
        <p:txBody>
          <a:bodyPr>
            <a:normAutofit/>
          </a:bodyPr>
          <a:lstStyle/>
          <a:p>
            <a:pPr>
              <a:buClr>
                <a:srgbClr val="184B5B"/>
              </a:buClr>
              <a:buFont typeface="Arial" charset="0"/>
              <a:buChar char="•"/>
            </a:pPr>
            <a:r>
              <a:rPr lang="en-GB" sz="2600" b="1" dirty="0">
                <a:solidFill>
                  <a:srgbClr val="184B5B"/>
                </a:solidFill>
                <a:ea typeface="Verdana" panose="020B0604030504040204" pitchFamily="34" charset="0"/>
              </a:rPr>
              <a:t>Projected estimation of </a:t>
            </a:r>
            <a:r>
              <a:rPr lang="en-GB" sz="2600" b="1" dirty="0">
                <a:solidFill>
                  <a:srgbClr val="FF0000"/>
                </a:solidFill>
                <a:ea typeface="Verdana" panose="020B0604030504040204" pitchFamily="34" charset="0"/>
              </a:rPr>
              <a:t>100% </a:t>
            </a:r>
            <a:r>
              <a:rPr lang="en-GB" sz="2600" b="1" dirty="0">
                <a:solidFill>
                  <a:srgbClr val="184B5B"/>
                </a:solidFill>
                <a:ea typeface="Verdana" panose="020B0604030504040204" pitchFamily="34" charset="0"/>
              </a:rPr>
              <a:t>return would indicate that a likely England wide picture is that </a:t>
            </a:r>
            <a:r>
              <a:rPr lang="en-GB" sz="2600" b="1" dirty="0">
                <a:solidFill>
                  <a:srgbClr val="FF0000"/>
                </a:solidFill>
                <a:ea typeface="Verdana" panose="020B0604030504040204" pitchFamily="34" charset="0"/>
              </a:rPr>
              <a:t>1,137</a:t>
            </a:r>
            <a:r>
              <a:rPr lang="en-GB" sz="2600" b="1" dirty="0">
                <a:solidFill>
                  <a:srgbClr val="184B5B"/>
                </a:solidFill>
                <a:ea typeface="Verdana" panose="020B0604030504040204" pitchFamily="34" charset="0"/>
              </a:rPr>
              <a:t> children and young people with learning disabilities and /or autism are placed in 52 week residential schools.</a:t>
            </a:r>
          </a:p>
          <a:p>
            <a:pPr>
              <a:buClr>
                <a:srgbClr val="184B5B"/>
              </a:buClr>
            </a:pPr>
            <a:endParaRPr lang="en-GB" sz="2600" b="1" dirty="0">
              <a:solidFill>
                <a:srgbClr val="184B5B"/>
              </a:solidFill>
              <a:ea typeface="Verdana" panose="020B0604030504040204" pitchFamily="34" charset="0"/>
            </a:endParaRPr>
          </a:p>
          <a:p>
            <a:pPr>
              <a:buClr>
                <a:srgbClr val="184B5B"/>
              </a:buClr>
              <a:buFont typeface="Arial" charset="0"/>
              <a:buChar char="•"/>
            </a:pPr>
            <a:r>
              <a:rPr lang="en-GB" sz="2600" b="1" dirty="0">
                <a:solidFill>
                  <a:srgbClr val="184B5B"/>
                </a:solidFill>
                <a:ea typeface="Verdana" panose="020B0604030504040204" pitchFamily="34" charset="0"/>
              </a:rPr>
              <a:t>At June 2017, this is </a:t>
            </a:r>
            <a:r>
              <a:rPr lang="en-GB" sz="2600" b="1" dirty="0">
                <a:solidFill>
                  <a:srgbClr val="FF0000"/>
                </a:solidFill>
                <a:ea typeface="Verdana" panose="020B0604030504040204" pitchFamily="34" charset="0"/>
              </a:rPr>
              <a:t>205 </a:t>
            </a:r>
            <a:r>
              <a:rPr lang="en-GB" sz="2600" b="1" dirty="0">
                <a:solidFill>
                  <a:srgbClr val="184B5B"/>
                </a:solidFill>
                <a:ea typeface="Verdana" panose="020B0604030504040204" pitchFamily="34" charset="0"/>
              </a:rPr>
              <a:t>in-patients with learning disabilities and/or ASD aged under 18 years </a:t>
            </a:r>
          </a:p>
          <a:p>
            <a:pPr>
              <a:buClr>
                <a:srgbClr val="184B5B"/>
              </a:buClr>
              <a:buFont typeface="Arial" charset="0"/>
              <a:buChar char="•"/>
            </a:pPr>
            <a:endParaRPr lang="en-GB" sz="2600" b="1" dirty="0">
              <a:solidFill>
                <a:srgbClr val="184B5B"/>
              </a:solidFill>
              <a:ea typeface="Verdana" panose="020B0604030504040204" pitchFamily="34" charset="0"/>
            </a:endParaRPr>
          </a:p>
          <a:p>
            <a:pPr>
              <a:buClr>
                <a:srgbClr val="184B5B"/>
              </a:buClr>
              <a:buFont typeface="Arial" charset="0"/>
              <a:buChar char="•"/>
            </a:pPr>
            <a:r>
              <a:rPr lang="en-GB" sz="2600" b="1" dirty="0">
                <a:solidFill>
                  <a:srgbClr val="184B5B"/>
                </a:solidFill>
                <a:ea typeface="Verdana" panose="020B0604030504040204" pitchFamily="34" charset="0"/>
              </a:rPr>
              <a:t>Further </a:t>
            </a:r>
            <a:r>
              <a:rPr lang="en-GB" sz="2600" b="1" dirty="0">
                <a:solidFill>
                  <a:srgbClr val="FF0000"/>
                </a:solidFill>
                <a:ea typeface="Verdana" panose="020B0604030504040204" pitchFamily="34" charset="0"/>
              </a:rPr>
              <a:t>635</a:t>
            </a:r>
            <a:r>
              <a:rPr lang="en-GB" sz="2600" b="1" dirty="0">
                <a:solidFill>
                  <a:srgbClr val="184B5B"/>
                </a:solidFill>
                <a:ea typeface="Verdana" panose="020B0604030504040204" pitchFamily="34" charset="0"/>
              </a:rPr>
              <a:t> aged 18-25 years. </a:t>
            </a:r>
          </a:p>
          <a:p>
            <a:pPr marL="0" indent="0">
              <a:buClr>
                <a:srgbClr val="184B5B"/>
              </a:buClr>
              <a:buNone/>
            </a:pPr>
            <a:endParaRPr lang="en-GB" sz="2600" b="1" dirty="0">
              <a:solidFill>
                <a:srgbClr val="184B5B"/>
              </a:solidFill>
              <a:ea typeface="Verdana" panose="020B0604030504040204" pitchFamily="34" charset="0"/>
            </a:endParaRPr>
          </a:p>
          <a:p>
            <a:pPr marL="257175" indent="-257175"/>
            <a:endParaRPr lang="en-US" dirty="0"/>
          </a:p>
        </p:txBody>
      </p:sp>
      <p:sp>
        <p:nvSpPr>
          <p:cNvPr id="4" name="Title 3"/>
          <p:cNvSpPr>
            <a:spLocks noGrp="1"/>
          </p:cNvSpPr>
          <p:nvPr>
            <p:ph type="title"/>
          </p:nvPr>
        </p:nvSpPr>
        <p:spPr>
          <a:xfrm>
            <a:off x="179512" y="404664"/>
            <a:ext cx="7776864" cy="1368152"/>
          </a:xfrm>
        </p:spPr>
        <p:txBody>
          <a:bodyPr>
            <a:noAutofit/>
          </a:bodyPr>
          <a:lstStyle/>
          <a:p>
            <a:r>
              <a:rPr lang="en-GB" sz="4400" dirty="0">
                <a:latin typeface="Arial" panose="020B0604020202020204" pitchFamily="34" charset="0"/>
                <a:cs typeface="Arial" panose="020B0604020202020204" pitchFamily="34" charset="0"/>
              </a:rPr>
              <a:t>Context – the Most Complex  </a:t>
            </a:r>
          </a:p>
        </p:txBody>
      </p:sp>
    </p:spTree>
    <p:extLst>
      <p:ext uri="{BB962C8B-B14F-4D97-AF65-F5344CB8AC3E}">
        <p14:creationId xmlns:p14="http://schemas.microsoft.com/office/powerpoint/2010/main" val="1687468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500"/>
                                        <p:tgtEl>
                                          <p:spTgt spid="2">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blinds(horizontal)">
                                      <p:cBhvr>
                                        <p:cTn id="18"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6" y="12875"/>
            <a:ext cx="6171930" cy="1152128"/>
          </a:xfrm>
        </p:spPr>
        <p:txBody>
          <a:bodyPr/>
          <a:lstStyle/>
          <a:p>
            <a:r>
              <a:rPr lang="en-GB" b="1" dirty="0"/>
              <a:t>Understanding Who and What?  </a:t>
            </a:r>
          </a:p>
        </p:txBody>
      </p:sp>
      <p:sp>
        <p:nvSpPr>
          <p:cNvPr id="3" name="Content Placeholder 2"/>
          <p:cNvSpPr>
            <a:spLocks noGrp="1"/>
          </p:cNvSpPr>
          <p:nvPr>
            <p:ph idx="1"/>
          </p:nvPr>
        </p:nvSpPr>
        <p:spPr>
          <a:xfrm>
            <a:off x="357121" y="1641279"/>
            <a:ext cx="8641080" cy="4238939"/>
          </a:xfrm>
        </p:spPr>
        <p:txBody>
          <a:bodyPr>
            <a:noAutofit/>
          </a:bodyPr>
          <a:lstStyle/>
          <a:p>
            <a:pPr>
              <a:buClr>
                <a:srgbClr val="184B5B"/>
              </a:buClr>
            </a:pPr>
            <a:r>
              <a:rPr lang="en-GB" sz="2500" b="1" dirty="0">
                <a:solidFill>
                  <a:srgbClr val="184B5B"/>
                </a:solidFill>
              </a:rPr>
              <a:t>Just under </a:t>
            </a:r>
            <a:r>
              <a:rPr lang="en-GB" sz="2500" b="1" dirty="0">
                <a:solidFill>
                  <a:srgbClr val="FF0000"/>
                </a:solidFill>
              </a:rPr>
              <a:t>5,000 </a:t>
            </a:r>
            <a:r>
              <a:rPr lang="en-GB" sz="2500" b="1" dirty="0">
                <a:solidFill>
                  <a:srgbClr val="184B5B"/>
                </a:solidFill>
              </a:rPr>
              <a:t>children residential placements</a:t>
            </a:r>
          </a:p>
          <a:p>
            <a:pPr>
              <a:buClr>
                <a:srgbClr val="184B5B"/>
              </a:buClr>
            </a:pPr>
            <a:endParaRPr lang="en-GB" sz="2500" b="1" dirty="0">
              <a:solidFill>
                <a:srgbClr val="184B5B"/>
              </a:solidFill>
            </a:endParaRPr>
          </a:p>
          <a:p>
            <a:pPr>
              <a:buClr>
                <a:srgbClr val="184B5B"/>
              </a:buClr>
            </a:pPr>
            <a:r>
              <a:rPr lang="en-GB" sz="2500" b="1" dirty="0">
                <a:solidFill>
                  <a:srgbClr val="184B5B"/>
                </a:solidFill>
              </a:rPr>
              <a:t>Another </a:t>
            </a:r>
            <a:r>
              <a:rPr lang="en-GB" sz="2500" b="1" dirty="0">
                <a:solidFill>
                  <a:srgbClr val="FF0000"/>
                </a:solidFill>
              </a:rPr>
              <a:t>1,200</a:t>
            </a:r>
            <a:r>
              <a:rPr lang="en-GB" sz="2500" b="1" dirty="0">
                <a:solidFill>
                  <a:srgbClr val="184B5B"/>
                </a:solidFill>
              </a:rPr>
              <a:t> post 16 young people board </a:t>
            </a:r>
          </a:p>
          <a:p>
            <a:pPr>
              <a:buClr>
                <a:srgbClr val="184B5B"/>
              </a:buClr>
            </a:pPr>
            <a:endParaRPr lang="en-GB" sz="2500" b="1" dirty="0">
              <a:solidFill>
                <a:srgbClr val="184B5B"/>
              </a:solidFill>
            </a:endParaRPr>
          </a:p>
          <a:p>
            <a:pPr>
              <a:buClr>
                <a:srgbClr val="184B5B"/>
              </a:buClr>
            </a:pPr>
            <a:r>
              <a:rPr lang="en-GB" sz="2500" b="1" dirty="0">
                <a:solidFill>
                  <a:srgbClr val="184B5B"/>
                </a:solidFill>
              </a:rPr>
              <a:t>Costs range from </a:t>
            </a:r>
            <a:r>
              <a:rPr lang="en-GB" sz="2500" b="1" dirty="0">
                <a:solidFill>
                  <a:srgbClr val="FF0000"/>
                </a:solidFill>
              </a:rPr>
              <a:t>£35,000 </a:t>
            </a:r>
            <a:r>
              <a:rPr lang="en-GB" sz="2500" b="1" dirty="0">
                <a:solidFill>
                  <a:srgbClr val="184B5B"/>
                </a:solidFill>
              </a:rPr>
              <a:t>to </a:t>
            </a:r>
            <a:r>
              <a:rPr lang="en-GB" sz="2500" b="1" dirty="0">
                <a:solidFill>
                  <a:srgbClr val="FF0000"/>
                </a:solidFill>
              </a:rPr>
              <a:t>£350,000 </a:t>
            </a:r>
            <a:r>
              <a:rPr lang="en-GB" sz="2500" b="1" dirty="0">
                <a:solidFill>
                  <a:srgbClr val="184B5B"/>
                </a:solidFill>
              </a:rPr>
              <a:t>with totals at over </a:t>
            </a:r>
            <a:r>
              <a:rPr lang="en-GB" sz="2500" b="1" dirty="0">
                <a:solidFill>
                  <a:srgbClr val="FF0000"/>
                </a:solidFill>
              </a:rPr>
              <a:t>£500m </a:t>
            </a:r>
            <a:r>
              <a:rPr lang="en-GB" sz="2500" b="1" dirty="0">
                <a:solidFill>
                  <a:srgbClr val="184B5B"/>
                </a:solidFill>
              </a:rPr>
              <a:t>pa</a:t>
            </a:r>
          </a:p>
          <a:p>
            <a:pPr marL="0" indent="0">
              <a:buClr>
                <a:srgbClr val="184B5B"/>
              </a:buClr>
              <a:buNone/>
            </a:pPr>
            <a:endParaRPr lang="en-GB" sz="2500" b="1" dirty="0">
              <a:solidFill>
                <a:srgbClr val="184B5B"/>
              </a:solidFill>
            </a:endParaRPr>
          </a:p>
          <a:p>
            <a:pPr>
              <a:buClr>
                <a:srgbClr val="184B5B"/>
              </a:buClr>
            </a:pPr>
            <a:r>
              <a:rPr lang="en-GB" sz="2500" b="1" dirty="0">
                <a:solidFill>
                  <a:srgbClr val="184B5B"/>
                </a:solidFill>
              </a:rPr>
              <a:t>Over </a:t>
            </a:r>
            <a:r>
              <a:rPr lang="en-GB" sz="2500" b="1" dirty="0">
                <a:solidFill>
                  <a:srgbClr val="FF0000"/>
                </a:solidFill>
              </a:rPr>
              <a:t>80% </a:t>
            </a:r>
            <a:r>
              <a:rPr lang="en-GB" sz="2500" b="1" dirty="0">
                <a:solidFill>
                  <a:srgbClr val="184B5B"/>
                </a:solidFill>
              </a:rPr>
              <a:t>of children, in RS&amp;SC have either ASD or SEMH, or both </a:t>
            </a:r>
          </a:p>
          <a:p>
            <a:pPr>
              <a:buClr>
                <a:srgbClr val="184B5B"/>
              </a:buClr>
            </a:pPr>
            <a:endParaRPr lang="en-GB" sz="2500" b="1" dirty="0">
              <a:solidFill>
                <a:srgbClr val="184B5B"/>
              </a:solidFill>
            </a:endParaRPr>
          </a:p>
          <a:p>
            <a:pPr>
              <a:buClr>
                <a:srgbClr val="184B5B"/>
              </a:buClr>
            </a:pPr>
            <a:r>
              <a:rPr lang="en-GB" sz="2500" b="1" dirty="0">
                <a:solidFill>
                  <a:srgbClr val="184B5B"/>
                </a:solidFill>
              </a:rPr>
              <a:t>Two smaller groups, children with PMLD/sensory/ communication impairments </a:t>
            </a:r>
          </a:p>
          <a:p>
            <a:pPr marL="214313" indent="-214313"/>
            <a:endParaRPr lang="en-GB" sz="2500" b="1" dirty="0">
              <a:latin typeface="+mn-lt"/>
            </a:endParaRPr>
          </a:p>
        </p:txBody>
      </p:sp>
    </p:spTree>
    <p:extLst>
      <p:ext uri="{BB962C8B-B14F-4D97-AF65-F5344CB8AC3E}">
        <p14:creationId xmlns:p14="http://schemas.microsoft.com/office/powerpoint/2010/main" val="3752286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blinds(horizontal)">
                                      <p:cBhvr>
                                        <p:cTn id="2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229600" cy="3637204"/>
          </a:xfrm>
        </p:spPr>
        <p:txBody>
          <a:bodyPr>
            <a:normAutofit/>
          </a:bodyPr>
          <a:lstStyle/>
          <a:p>
            <a:pPr marL="214313" indent="-214313">
              <a:buClr>
                <a:srgbClr val="184B5B"/>
              </a:buClr>
            </a:pPr>
            <a:r>
              <a:rPr lang="en-GB" sz="2600" b="1" dirty="0">
                <a:solidFill>
                  <a:srgbClr val="184B5B"/>
                </a:solidFill>
              </a:rPr>
              <a:t>Found variable practice; excellence to inadequate</a:t>
            </a:r>
          </a:p>
          <a:p>
            <a:pPr marL="0" indent="0">
              <a:buClr>
                <a:srgbClr val="184B5B"/>
              </a:buClr>
              <a:buNone/>
            </a:pPr>
            <a:endParaRPr lang="en-GB" sz="2600" b="1" dirty="0">
              <a:solidFill>
                <a:srgbClr val="184B5B"/>
              </a:solidFill>
            </a:endParaRPr>
          </a:p>
          <a:p>
            <a:pPr marL="214313" indent="-214313">
              <a:buClr>
                <a:srgbClr val="184B5B"/>
              </a:buClr>
            </a:pPr>
            <a:r>
              <a:rPr lang="en-GB" sz="2600" b="1" dirty="0">
                <a:solidFill>
                  <a:srgbClr val="184B5B"/>
                </a:solidFill>
              </a:rPr>
              <a:t>Poor relationships between all stakeholders; LAs, CCGs, Social Care and RSS&amp;C resulting in lack of effective collaboration</a:t>
            </a:r>
          </a:p>
          <a:p>
            <a:pPr>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Educational outcomes not as good as they could be!</a:t>
            </a:r>
          </a:p>
          <a:p>
            <a:pPr marL="214313" indent="-214313">
              <a:buClr>
                <a:srgbClr val="184B5B"/>
              </a:buClr>
            </a:pPr>
            <a:endParaRPr lang="en-GB" sz="2600" b="1" dirty="0">
              <a:solidFill>
                <a:srgbClr val="184B5B"/>
              </a:solidFill>
            </a:endParaRPr>
          </a:p>
        </p:txBody>
      </p:sp>
      <p:sp>
        <p:nvSpPr>
          <p:cNvPr id="5" name="Title 1"/>
          <p:cNvSpPr>
            <a:spLocks noGrp="1"/>
          </p:cNvSpPr>
          <p:nvPr>
            <p:ph type="title"/>
          </p:nvPr>
        </p:nvSpPr>
        <p:spPr>
          <a:xfrm>
            <a:off x="0" y="2292"/>
            <a:ext cx="6156176" cy="1152128"/>
          </a:xfrm>
        </p:spPr>
        <p:txBody>
          <a:bodyPr/>
          <a:lstStyle/>
          <a:p>
            <a:pPr algn="ctr"/>
            <a:r>
              <a:rPr lang="en-GB" b="1" dirty="0"/>
              <a:t>What We Found</a:t>
            </a:r>
          </a:p>
        </p:txBody>
      </p:sp>
    </p:spTree>
    <p:extLst>
      <p:ext uri="{BB962C8B-B14F-4D97-AF65-F5344CB8AC3E}">
        <p14:creationId xmlns:p14="http://schemas.microsoft.com/office/powerpoint/2010/main" val="338572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04" y="1777298"/>
            <a:ext cx="8229600" cy="3637204"/>
          </a:xfrm>
        </p:spPr>
        <p:txBody>
          <a:bodyPr>
            <a:normAutofit/>
          </a:bodyPr>
          <a:lstStyle/>
          <a:p>
            <a:pPr marL="214313" indent="-214313">
              <a:buClr>
                <a:srgbClr val="184B5B"/>
              </a:buClr>
            </a:pPr>
            <a:r>
              <a:rPr lang="en-GB" sz="2600" b="1" dirty="0">
                <a:solidFill>
                  <a:srgbClr val="184B5B"/>
                </a:solidFill>
              </a:rPr>
              <a:t>Children internalising failures of the system i.e. seeing it as their own failure</a:t>
            </a:r>
          </a:p>
          <a:p>
            <a:pPr>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Lack of mental health support and training for the workforce</a:t>
            </a:r>
          </a:p>
          <a:p>
            <a:pPr marL="214313" indent="-214313">
              <a:buClr>
                <a:srgbClr val="184B5B"/>
              </a:buClr>
            </a:pPr>
            <a:endParaRPr lang="en-GB" sz="2600" b="1" dirty="0">
              <a:solidFill>
                <a:srgbClr val="184B5B"/>
              </a:solidFill>
            </a:endParaRPr>
          </a:p>
        </p:txBody>
      </p:sp>
      <p:sp>
        <p:nvSpPr>
          <p:cNvPr id="4" name="Title 1"/>
          <p:cNvSpPr>
            <a:spLocks noGrp="1"/>
          </p:cNvSpPr>
          <p:nvPr>
            <p:ph type="title"/>
          </p:nvPr>
        </p:nvSpPr>
        <p:spPr>
          <a:xfrm>
            <a:off x="0" y="2292"/>
            <a:ext cx="6858000" cy="1080120"/>
          </a:xfrm>
        </p:spPr>
        <p:txBody>
          <a:bodyPr/>
          <a:lstStyle/>
          <a:p>
            <a:pPr algn="ctr"/>
            <a:r>
              <a:rPr lang="en-GB" dirty="0"/>
              <a:t>What We Found</a:t>
            </a:r>
            <a:endParaRPr lang="en-GB" b="1" dirty="0"/>
          </a:p>
        </p:txBody>
      </p:sp>
    </p:spTree>
    <p:extLst>
      <p:ext uri="{BB962C8B-B14F-4D97-AF65-F5344CB8AC3E}">
        <p14:creationId xmlns:p14="http://schemas.microsoft.com/office/powerpoint/2010/main" val="175304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7452320" cy="1268760"/>
          </a:xfrm>
        </p:spPr>
        <p:txBody>
          <a:bodyPr/>
          <a:lstStyle/>
          <a:p>
            <a:pPr algn="ctr"/>
            <a:r>
              <a:rPr lang="en-GB" b="1" dirty="0"/>
              <a:t>Children as Part of their Community </a:t>
            </a:r>
          </a:p>
        </p:txBody>
      </p:sp>
      <p:sp>
        <p:nvSpPr>
          <p:cNvPr id="3" name="Content Placeholder 2"/>
          <p:cNvSpPr>
            <a:spLocks noGrp="1"/>
          </p:cNvSpPr>
          <p:nvPr>
            <p:ph idx="1"/>
          </p:nvPr>
        </p:nvSpPr>
        <p:spPr>
          <a:xfrm>
            <a:off x="457200" y="1843918"/>
            <a:ext cx="8229600" cy="3707744"/>
          </a:xfrm>
        </p:spPr>
        <p:txBody>
          <a:bodyPr>
            <a:normAutofit/>
          </a:bodyPr>
          <a:lstStyle/>
          <a:p>
            <a:pPr marL="214313" indent="-214313">
              <a:buClr>
                <a:srgbClr val="184B5B"/>
              </a:buClr>
            </a:pPr>
            <a:r>
              <a:rPr lang="en-GB" sz="2600" b="1" dirty="0">
                <a:solidFill>
                  <a:srgbClr val="184B5B"/>
                </a:solidFill>
              </a:rPr>
              <a:t>Need to create incentives for mainstream</a:t>
            </a:r>
          </a:p>
          <a:p>
            <a:pPr>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Recognise the role of short breaks, to support families</a:t>
            </a:r>
          </a:p>
          <a:p>
            <a:pPr marL="0" indent="0">
              <a:buClr>
                <a:srgbClr val="184B5B"/>
              </a:buClr>
              <a:buNone/>
            </a:pPr>
            <a:endParaRPr lang="en-GB" sz="2600" b="1" dirty="0">
              <a:solidFill>
                <a:srgbClr val="184B5B"/>
              </a:solidFill>
            </a:endParaRPr>
          </a:p>
          <a:p>
            <a:pPr marL="214313" indent="-214313">
              <a:buClr>
                <a:srgbClr val="184B5B"/>
              </a:buClr>
            </a:pPr>
            <a:r>
              <a:rPr lang="en-GB" sz="2600" b="1" dirty="0">
                <a:solidFill>
                  <a:srgbClr val="184B5B"/>
                </a:solidFill>
              </a:rPr>
              <a:t>Wraparound mental health support for families</a:t>
            </a:r>
          </a:p>
          <a:p>
            <a:pPr marL="214313" indent="-214313">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Essential to tackle bullying in schools  </a:t>
            </a:r>
          </a:p>
        </p:txBody>
      </p:sp>
    </p:spTree>
    <p:extLst>
      <p:ext uri="{BB962C8B-B14F-4D97-AF65-F5344CB8AC3E}">
        <p14:creationId xmlns:p14="http://schemas.microsoft.com/office/powerpoint/2010/main" val="384329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C59D8D-6FEC-A94B-AF0A-DDEEF5847475}"/>
              </a:ext>
            </a:extLst>
          </p:cNvPr>
          <p:cNvSpPr>
            <a:spLocks noGrp="1"/>
          </p:cNvSpPr>
          <p:nvPr>
            <p:ph type="title"/>
          </p:nvPr>
        </p:nvSpPr>
        <p:spPr/>
        <p:txBody>
          <a:bodyPr/>
          <a:lstStyle/>
          <a:p>
            <a:r>
              <a:rPr lang="en-GB" dirty="0"/>
              <a:t>Random Funny</a:t>
            </a:r>
            <a:endParaRPr lang="en-US" dirty="0"/>
          </a:p>
        </p:txBody>
      </p:sp>
      <p:pic>
        <p:nvPicPr>
          <p:cNvPr id="6" name="Picture 5">
            <a:extLst>
              <a:ext uri="{FF2B5EF4-FFF2-40B4-BE49-F238E27FC236}">
                <a16:creationId xmlns:a16="http://schemas.microsoft.com/office/drawing/2014/main" id="{F5970C8A-89C5-8A44-8223-F6F76C31BA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2019300"/>
            <a:ext cx="5080000" cy="2819400"/>
          </a:xfrm>
          <a:prstGeom prst="rect">
            <a:avLst/>
          </a:prstGeom>
        </p:spPr>
      </p:pic>
    </p:spTree>
    <p:extLst>
      <p:ext uri="{BB962C8B-B14F-4D97-AF65-F5344CB8AC3E}">
        <p14:creationId xmlns:p14="http://schemas.microsoft.com/office/powerpoint/2010/main" val="23090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2000" fill="hold"/>
                                        <p:tgtEl>
                                          <p:spTgt spid="3"/>
                                        </p:tgtEl>
                                        <p:attrNameLst>
                                          <p:attrName>fillcolor</p:attrName>
                                        </p:attrNameLst>
                                      </p:cBhvr>
                                      <p:to>
                                        <a:schemeClr val="accent2"/>
                                      </p:to>
                                    </p:animClr>
                                    <p:set>
                                      <p:cBhvr>
                                        <p:cTn id="7" dur="2000" fill="hold"/>
                                        <p:tgtEl>
                                          <p:spTgt spid="3"/>
                                        </p:tgtEl>
                                        <p:attrNameLst>
                                          <p:attrName>fill.type</p:attrName>
                                        </p:attrNameLst>
                                      </p:cBhvr>
                                      <p:to>
                                        <p:strVal val="solid"/>
                                      </p:to>
                                    </p:set>
                                    <p:set>
                                      <p:cBhvr>
                                        <p:cTn id="8" dur="2000" fill="hold"/>
                                        <p:tgtEl>
                                          <p:spTgt spid="3"/>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3917"/>
            <a:ext cx="8229600" cy="3313275"/>
          </a:xfrm>
        </p:spPr>
        <p:txBody>
          <a:bodyPr>
            <a:noAutofit/>
          </a:bodyPr>
          <a:lstStyle/>
          <a:p>
            <a:pPr marL="214313" indent="-214313">
              <a:buClr>
                <a:srgbClr val="184B5B"/>
              </a:buClr>
            </a:pPr>
            <a:r>
              <a:rPr lang="en-GB" sz="2600" b="1" dirty="0">
                <a:solidFill>
                  <a:srgbClr val="184B5B"/>
                </a:solidFill>
              </a:rPr>
              <a:t>Robust data and capacity planning </a:t>
            </a:r>
            <a:r>
              <a:rPr lang="mr-IN" sz="2600" b="1" dirty="0">
                <a:solidFill>
                  <a:srgbClr val="184B5B"/>
                </a:solidFill>
              </a:rPr>
              <a:t>–</a:t>
            </a:r>
            <a:r>
              <a:rPr lang="en-GB" sz="2600" b="1" dirty="0">
                <a:solidFill>
                  <a:srgbClr val="184B5B"/>
                </a:solidFill>
              </a:rPr>
              <a:t> essential</a:t>
            </a:r>
          </a:p>
          <a:p>
            <a:pPr marL="214313" indent="-214313">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Supporting innovation </a:t>
            </a:r>
            <a:r>
              <a:rPr lang="mr-IN" sz="2600" b="1" dirty="0">
                <a:solidFill>
                  <a:srgbClr val="184B5B"/>
                </a:solidFill>
              </a:rPr>
              <a:t>–</a:t>
            </a:r>
            <a:r>
              <a:rPr lang="en-GB" sz="2600" b="1" dirty="0">
                <a:solidFill>
                  <a:srgbClr val="184B5B"/>
                </a:solidFill>
              </a:rPr>
              <a:t> examples of working differently</a:t>
            </a:r>
          </a:p>
          <a:p>
            <a:pPr marL="0" indent="0">
              <a:buClr>
                <a:srgbClr val="184B5B"/>
              </a:buClr>
              <a:buNone/>
            </a:pPr>
            <a:endParaRPr lang="en-GB" sz="2600" b="1" dirty="0">
              <a:solidFill>
                <a:srgbClr val="184B5B"/>
              </a:solidFill>
            </a:endParaRPr>
          </a:p>
          <a:p>
            <a:pPr marL="214313" indent="-214313">
              <a:buClr>
                <a:srgbClr val="184B5B"/>
              </a:buClr>
            </a:pPr>
            <a:r>
              <a:rPr lang="en-GB" sz="2600" b="1" dirty="0">
                <a:solidFill>
                  <a:srgbClr val="184B5B"/>
                </a:solidFill>
              </a:rPr>
              <a:t>Local /sub regional/regional/national….what is the footprint? </a:t>
            </a:r>
          </a:p>
        </p:txBody>
      </p:sp>
      <p:sp>
        <p:nvSpPr>
          <p:cNvPr id="5" name="Title 1"/>
          <p:cNvSpPr>
            <a:spLocks noGrp="1"/>
          </p:cNvSpPr>
          <p:nvPr>
            <p:ph type="title"/>
          </p:nvPr>
        </p:nvSpPr>
        <p:spPr>
          <a:xfrm>
            <a:off x="1" y="0"/>
            <a:ext cx="7452320" cy="1268760"/>
          </a:xfrm>
        </p:spPr>
        <p:txBody>
          <a:bodyPr/>
          <a:lstStyle/>
          <a:p>
            <a:pPr algn="ctr"/>
            <a:r>
              <a:rPr lang="en-GB" b="1" dirty="0"/>
              <a:t>Children as Part of their Community </a:t>
            </a:r>
          </a:p>
        </p:txBody>
      </p:sp>
    </p:spTree>
    <p:extLst>
      <p:ext uri="{BB962C8B-B14F-4D97-AF65-F5344CB8AC3E}">
        <p14:creationId xmlns:p14="http://schemas.microsoft.com/office/powerpoint/2010/main" val="21185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8" y="188640"/>
            <a:ext cx="7173625" cy="857250"/>
          </a:xfrm>
        </p:spPr>
        <p:txBody>
          <a:bodyPr/>
          <a:lstStyle/>
          <a:p>
            <a:pPr algn="ctr"/>
            <a:r>
              <a:rPr lang="en-GB" b="1" dirty="0"/>
              <a:t>Placements and Planning </a:t>
            </a:r>
          </a:p>
        </p:txBody>
      </p:sp>
      <p:sp>
        <p:nvSpPr>
          <p:cNvPr id="3" name="Content Placeholder 2"/>
          <p:cNvSpPr>
            <a:spLocks noGrp="1"/>
          </p:cNvSpPr>
          <p:nvPr>
            <p:ph idx="1"/>
          </p:nvPr>
        </p:nvSpPr>
        <p:spPr>
          <a:xfrm>
            <a:off x="395536" y="1700808"/>
            <a:ext cx="8352928" cy="3744416"/>
          </a:xfrm>
        </p:spPr>
        <p:txBody>
          <a:bodyPr>
            <a:noAutofit/>
          </a:bodyPr>
          <a:lstStyle/>
          <a:p>
            <a:pPr marL="214313" indent="-214313">
              <a:buClr>
                <a:srgbClr val="184B5B"/>
              </a:buClr>
            </a:pPr>
            <a:r>
              <a:rPr lang="en-GB" sz="2600" b="1" dirty="0">
                <a:solidFill>
                  <a:srgbClr val="184B5B"/>
                </a:solidFill>
              </a:rPr>
              <a:t>Establish how families should be supported </a:t>
            </a:r>
          </a:p>
          <a:p>
            <a:pPr>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Finding the right placement e.g. do LAs commission or shop for places? </a:t>
            </a:r>
          </a:p>
          <a:p>
            <a:pPr marL="214313" indent="-214313">
              <a:buClr>
                <a:srgbClr val="184B5B"/>
              </a:buClr>
            </a:pPr>
            <a:endParaRPr lang="en-GB" sz="2600" b="1" dirty="0">
              <a:solidFill>
                <a:srgbClr val="184B5B"/>
              </a:solidFill>
            </a:endParaRPr>
          </a:p>
          <a:p>
            <a:pPr marL="214313" indent="-214313">
              <a:buClr>
                <a:srgbClr val="184B5B"/>
              </a:buClr>
            </a:pPr>
            <a:r>
              <a:rPr lang="en-GB" sz="2600" b="1" dirty="0">
                <a:solidFill>
                  <a:srgbClr val="184B5B"/>
                </a:solidFill>
              </a:rPr>
              <a:t>Essential to building positive relationships across all stakeholders </a:t>
            </a:r>
          </a:p>
          <a:p>
            <a:pPr marL="214313" indent="-214313">
              <a:buClr>
                <a:srgbClr val="184B5B"/>
              </a:buClr>
            </a:pPr>
            <a:endParaRPr lang="en-GB" sz="2600" b="1" dirty="0">
              <a:solidFill>
                <a:srgbClr val="184B5B"/>
              </a:solidFill>
            </a:endParaRPr>
          </a:p>
        </p:txBody>
      </p:sp>
    </p:spTree>
    <p:extLst>
      <p:ext uri="{BB962C8B-B14F-4D97-AF65-F5344CB8AC3E}">
        <p14:creationId xmlns:p14="http://schemas.microsoft.com/office/powerpoint/2010/main" val="2741770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84784"/>
            <a:ext cx="8229600" cy="3358208"/>
          </a:xfrm>
        </p:spPr>
        <p:txBody>
          <a:bodyPr>
            <a:normAutofit/>
          </a:bodyPr>
          <a:lstStyle/>
          <a:p>
            <a:pPr marL="214313" indent="-214313">
              <a:buClr>
                <a:srgbClr val="184B5B"/>
              </a:buClr>
            </a:pPr>
            <a:r>
              <a:rPr lang="en-GB" sz="2800" b="1" dirty="0">
                <a:solidFill>
                  <a:srgbClr val="184B5B"/>
                </a:solidFill>
              </a:rPr>
              <a:t>Delivering on legal responsibilities and building effective links based on these foundations</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Understanding the sector as a whole i.e. who is controlling the market place? </a:t>
            </a:r>
          </a:p>
          <a:p>
            <a:pPr marL="214313" indent="-214313">
              <a:buClr>
                <a:srgbClr val="184B5B"/>
              </a:buClr>
            </a:pPr>
            <a:endParaRPr lang="en-GB" sz="2800" b="1" dirty="0">
              <a:solidFill>
                <a:srgbClr val="184B5B"/>
              </a:solidFill>
            </a:endParaRPr>
          </a:p>
          <a:p>
            <a:pPr marL="214313" indent="-214313"/>
            <a:endParaRPr lang="en-GB" sz="2800" b="1" dirty="0">
              <a:latin typeface="+mn-lt"/>
            </a:endParaRPr>
          </a:p>
        </p:txBody>
      </p:sp>
      <p:sp>
        <p:nvSpPr>
          <p:cNvPr id="5" name="Title 1"/>
          <p:cNvSpPr>
            <a:spLocks noGrp="1"/>
          </p:cNvSpPr>
          <p:nvPr>
            <p:ph type="title"/>
          </p:nvPr>
        </p:nvSpPr>
        <p:spPr>
          <a:xfrm>
            <a:off x="-9338" y="188640"/>
            <a:ext cx="7317641" cy="857250"/>
          </a:xfrm>
        </p:spPr>
        <p:txBody>
          <a:bodyPr/>
          <a:lstStyle/>
          <a:p>
            <a:pPr algn="ctr"/>
            <a:r>
              <a:rPr lang="en-GB" b="1" dirty="0"/>
              <a:t>Placements and Planning </a:t>
            </a:r>
          </a:p>
        </p:txBody>
      </p:sp>
    </p:spTree>
    <p:extLst>
      <p:ext uri="{BB962C8B-B14F-4D97-AF65-F5344CB8AC3E}">
        <p14:creationId xmlns:p14="http://schemas.microsoft.com/office/powerpoint/2010/main" val="1117217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20" y="5439"/>
            <a:ext cx="6858000" cy="606159"/>
          </a:xfrm>
        </p:spPr>
        <p:txBody>
          <a:bodyPr/>
          <a:lstStyle/>
          <a:p>
            <a:r>
              <a:rPr lang="en-GB" dirty="0"/>
              <a:t>Quality in Placements </a:t>
            </a:r>
          </a:p>
        </p:txBody>
      </p:sp>
      <p:sp>
        <p:nvSpPr>
          <p:cNvPr id="3" name="Content Placeholder 2"/>
          <p:cNvSpPr>
            <a:spLocks noGrp="1"/>
          </p:cNvSpPr>
          <p:nvPr>
            <p:ph idx="1"/>
          </p:nvPr>
        </p:nvSpPr>
        <p:spPr>
          <a:xfrm>
            <a:off x="395536" y="1412776"/>
            <a:ext cx="8229600" cy="3528392"/>
          </a:xfrm>
        </p:spPr>
        <p:txBody>
          <a:bodyPr>
            <a:noAutofit/>
          </a:bodyPr>
          <a:lstStyle/>
          <a:p>
            <a:pPr marL="214313" indent="-214313">
              <a:buClr>
                <a:srgbClr val="184B5B"/>
              </a:buClr>
            </a:pPr>
            <a:r>
              <a:rPr lang="en-GB" sz="2800" b="1" dirty="0">
                <a:solidFill>
                  <a:srgbClr val="184B5B"/>
                </a:solidFill>
              </a:rPr>
              <a:t>Safeguarding and links with host or home LAs</a:t>
            </a:r>
          </a:p>
          <a:p>
            <a:pPr marL="0" indent="0">
              <a:buClr>
                <a:srgbClr val="184B5B"/>
              </a:buClr>
              <a:buNone/>
            </a:pPr>
            <a:endParaRPr lang="en-GB" sz="2800" b="1" dirty="0">
              <a:solidFill>
                <a:srgbClr val="184B5B"/>
              </a:solidFill>
            </a:endParaRPr>
          </a:p>
          <a:p>
            <a:pPr marL="214313" indent="-214313">
              <a:buClr>
                <a:srgbClr val="184B5B"/>
              </a:buClr>
            </a:pPr>
            <a:r>
              <a:rPr lang="en-GB" sz="2800" b="1" dirty="0">
                <a:solidFill>
                  <a:srgbClr val="184B5B"/>
                </a:solidFill>
              </a:rPr>
              <a:t>Leadership in schools and colleges - support</a:t>
            </a:r>
          </a:p>
          <a:p>
            <a:pPr>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School improvement (mainstream) </a:t>
            </a:r>
            <a:r>
              <a:rPr lang="mr-IN" sz="2800" b="1" dirty="0">
                <a:solidFill>
                  <a:srgbClr val="184B5B"/>
                </a:solidFill>
              </a:rPr>
              <a:t>–</a:t>
            </a:r>
            <a:r>
              <a:rPr lang="en-GB" sz="2800" b="1" dirty="0">
                <a:solidFill>
                  <a:srgbClr val="184B5B"/>
                </a:solidFill>
              </a:rPr>
              <a:t> raising awareness of SEND </a:t>
            </a:r>
          </a:p>
        </p:txBody>
      </p:sp>
    </p:spTree>
    <p:extLst>
      <p:ext uri="{BB962C8B-B14F-4D97-AF65-F5344CB8AC3E}">
        <p14:creationId xmlns:p14="http://schemas.microsoft.com/office/powerpoint/2010/main" val="394311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98" y="0"/>
            <a:ext cx="6858000" cy="606159"/>
          </a:xfrm>
        </p:spPr>
        <p:txBody>
          <a:bodyPr/>
          <a:lstStyle/>
          <a:p>
            <a:pPr algn="ctr"/>
            <a:r>
              <a:rPr lang="en-GB" b="1" dirty="0"/>
              <a:t>Quality in Placements </a:t>
            </a:r>
          </a:p>
        </p:txBody>
      </p:sp>
      <p:sp>
        <p:nvSpPr>
          <p:cNvPr id="3" name="Content Placeholder 2"/>
          <p:cNvSpPr>
            <a:spLocks noGrp="1"/>
          </p:cNvSpPr>
          <p:nvPr>
            <p:ph idx="1"/>
          </p:nvPr>
        </p:nvSpPr>
        <p:spPr>
          <a:xfrm>
            <a:off x="395536" y="908720"/>
            <a:ext cx="8229600" cy="5328592"/>
          </a:xfrm>
        </p:spPr>
        <p:txBody>
          <a:bodyPr>
            <a:noAutofit/>
          </a:bodyPr>
          <a:lstStyle/>
          <a:p>
            <a:pPr marL="214313" indent="-214313">
              <a:buClr>
                <a:srgbClr val="184B5B"/>
              </a:buClr>
            </a:pPr>
            <a:r>
              <a:rPr lang="en-GB" sz="2800" b="1" dirty="0">
                <a:solidFill>
                  <a:srgbClr val="184B5B"/>
                </a:solidFill>
              </a:rPr>
              <a:t>Children's experience - generally good in RSS&amp;C</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Use EHCPs as a commissioning document?</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Why are C&amp;YP placed away from home?</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Understand what drives the SEND Tribunal outcomes </a:t>
            </a:r>
          </a:p>
        </p:txBody>
      </p:sp>
    </p:spTree>
    <p:extLst>
      <p:ext uri="{BB962C8B-B14F-4D97-AF65-F5344CB8AC3E}">
        <p14:creationId xmlns:p14="http://schemas.microsoft.com/office/powerpoint/2010/main" val="146103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linds(horizontal)">
                                      <p:cBhvr>
                                        <p:cTn id="10" dur="500"/>
                                        <p:tgtEl>
                                          <p:spTgt spid="3">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blinds(horizontal)">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4764"/>
            <a:ext cx="7740352" cy="1188881"/>
          </a:xfrm>
        </p:spPr>
        <p:txBody>
          <a:bodyPr/>
          <a:lstStyle/>
          <a:p>
            <a:pPr algn="ctr"/>
            <a:r>
              <a:rPr lang="en-GB" dirty="0"/>
              <a:t>Outcomes and Destinations </a:t>
            </a:r>
          </a:p>
        </p:txBody>
      </p:sp>
      <p:sp>
        <p:nvSpPr>
          <p:cNvPr id="3" name="Content Placeholder 2"/>
          <p:cNvSpPr>
            <a:spLocks noGrp="1"/>
          </p:cNvSpPr>
          <p:nvPr>
            <p:ph idx="1"/>
          </p:nvPr>
        </p:nvSpPr>
        <p:spPr>
          <a:xfrm>
            <a:off x="251520" y="1052736"/>
            <a:ext cx="8530466" cy="4680520"/>
          </a:xfrm>
        </p:spPr>
        <p:txBody>
          <a:bodyPr>
            <a:noAutofit/>
          </a:bodyPr>
          <a:lstStyle/>
          <a:p>
            <a:pPr marL="214313" indent="-214313">
              <a:buClr>
                <a:srgbClr val="184B5B"/>
              </a:buClr>
            </a:pPr>
            <a:r>
              <a:rPr lang="en-GB" sz="2800" b="1" dirty="0">
                <a:solidFill>
                  <a:srgbClr val="184B5B"/>
                </a:solidFill>
              </a:rPr>
              <a:t>Supporting improved educational outcomes for C&amp;YP – who's best placed?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Improve our understanding of progress and tracking, for all SEND children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Tackling poor aspirations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Understanding destinations – </a:t>
            </a:r>
            <a:r>
              <a:rPr lang="en-GB" sz="2800" b="1" dirty="0" err="1">
                <a:solidFill>
                  <a:srgbClr val="184B5B"/>
                </a:solidFill>
              </a:rPr>
              <a:t>PfA</a:t>
            </a:r>
            <a:r>
              <a:rPr lang="en-GB" sz="2800" b="1" dirty="0">
                <a:solidFill>
                  <a:srgbClr val="184B5B"/>
                </a:solidFill>
              </a:rPr>
              <a:t> is central to the decision making processes</a:t>
            </a:r>
          </a:p>
        </p:txBody>
      </p:sp>
    </p:spTree>
    <p:extLst>
      <p:ext uri="{BB962C8B-B14F-4D97-AF65-F5344CB8AC3E}">
        <p14:creationId xmlns:p14="http://schemas.microsoft.com/office/powerpoint/2010/main" val="354858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5AEE5AD-2CB2-C945-B757-55400C7E451F}"/>
              </a:ext>
            </a:extLst>
          </p:cNvPr>
          <p:cNvSpPr>
            <a:spLocks noGrp="1"/>
          </p:cNvSpPr>
          <p:nvPr>
            <p:ph type="title"/>
          </p:nvPr>
        </p:nvSpPr>
        <p:spPr/>
        <p:txBody>
          <a:bodyPr/>
          <a:lstStyle/>
          <a:p>
            <a:r>
              <a:rPr lang="en-GB" dirty="0"/>
              <a:t>Random Funny</a:t>
            </a:r>
            <a:endParaRPr lang="en-US" dirty="0"/>
          </a:p>
        </p:txBody>
      </p:sp>
      <p:pic>
        <p:nvPicPr>
          <p:cNvPr id="4" name="Picture 3">
            <a:extLst>
              <a:ext uri="{FF2B5EF4-FFF2-40B4-BE49-F238E27FC236}">
                <a16:creationId xmlns:a16="http://schemas.microsoft.com/office/drawing/2014/main" id="{2FE3E9D7-D36E-0743-A638-C4E819B1F47A}"/>
              </a:ext>
            </a:extLst>
          </p:cNvPr>
          <p:cNvPicPr>
            <a:picLocks noChangeAspect="1"/>
          </p:cNvPicPr>
          <p:nvPr/>
        </p:nvPicPr>
        <p:blipFill>
          <a:blip r:embed="rId2"/>
          <a:stretch>
            <a:fillRect/>
          </a:stretch>
        </p:blipFill>
        <p:spPr>
          <a:xfrm>
            <a:off x="1403648" y="1556792"/>
            <a:ext cx="6224021" cy="3023096"/>
          </a:xfrm>
          <a:prstGeom prst="rect">
            <a:avLst/>
          </a:prstGeom>
        </p:spPr>
      </p:pic>
    </p:spTree>
    <p:extLst>
      <p:ext uri="{BB962C8B-B14F-4D97-AF65-F5344CB8AC3E}">
        <p14:creationId xmlns:p14="http://schemas.microsoft.com/office/powerpoint/2010/main" val="36097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03" y="-7075"/>
            <a:ext cx="6909759" cy="1314450"/>
          </a:xfrm>
        </p:spPr>
        <p:txBody>
          <a:bodyPr/>
          <a:lstStyle/>
          <a:p>
            <a:r>
              <a:rPr lang="en-GB" sz="4000" b="1" dirty="0"/>
              <a:t>What Does this Mean for </a:t>
            </a:r>
            <a:br>
              <a:rPr lang="en-GB" sz="4000" b="1" dirty="0"/>
            </a:br>
            <a:r>
              <a:rPr lang="en-GB" sz="4000" b="1" dirty="0"/>
              <a:t>SEND - Support Services?</a:t>
            </a:r>
          </a:p>
        </p:txBody>
      </p:sp>
      <p:sp>
        <p:nvSpPr>
          <p:cNvPr id="3" name="Content Placeholder 2"/>
          <p:cNvSpPr>
            <a:spLocks noGrp="1"/>
          </p:cNvSpPr>
          <p:nvPr>
            <p:ph idx="1"/>
          </p:nvPr>
        </p:nvSpPr>
        <p:spPr>
          <a:xfrm>
            <a:off x="467544" y="1769498"/>
            <a:ext cx="8229600" cy="4755846"/>
          </a:xfrm>
        </p:spPr>
        <p:txBody>
          <a:bodyPr>
            <a:noAutofit/>
          </a:bodyPr>
          <a:lstStyle/>
          <a:p>
            <a:pPr marL="214313" indent="-214313">
              <a:buClr>
                <a:srgbClr val="184B5B"/>
              </a:buClr>
            </a:pPr>
            <a:r>
              <a:rPr lang="en-GB" sz="2800" b="1" dirty="0">
                <a:solidFill>
                  <a:srgbClr val="184B5B"/>
                </a:solidFill>
              </a:rPr>
              <a:t>The best place for C&amp;YP is with parents/ carers - </a:t>
            </a:r>
            <a:r>
              <a:rPr lang="en-GB" sz="2800" b="1" dirty="0">
                <a:solidFill>
                  <a:srgbClr val="00B050"/>
                </a:solidFill>
              </a:rPr>
              <a:t>huge role for SEND-SS</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To achieve this we need good schools and colleges </a:t>
            </a:r>
            <a:r>
              <a:rPr lang="en-GB" sz="2800" b="1" dirty="0">
                <a:solidFill>
                  <a:srgbClr val="00B050"/>
                </a:solidFill>
              </a:rPr>
              <a:t>- SEND-SS is the key to unlock this enigma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Setting high aspirations for their pupils and students </a:t>
            </a:r>
            <a:r>
              <a:rPr lang="en-GB" sz="2800" b="1" dirty="0">
                <a:solidFill>
                  <a:srgbClr val="00B050"/>
                </a:solidFill>
              </a:rPr>
              <a:t>- best achieved alongside high performing peers, but comes with risk! </a:t>
            </a:r>
          </a:p>
        </p:txBody>
      </p:sp>
    </p:spTree>
    <p:extLst>
      <p:ext uri="{BB962C8B-B14F-4D97-AF65-F5344CB8AC3E}">
        <p14:creationId xmlns:p14="http://schemas.microsoft.com/office/powerpoint/2010/main" val="10151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11" y="19294"/>
            <a:ext cx="7287178" cy="1314450"/>
          </a:xfrm>
        </p:spPr>
        <p:txBody>
          <a:bodyPr/>
          <a:lstStyle/>
          <a:p>
            <a:r>
              <a:rPr lang="en-GB" sz="4000" b="1" dirty="0"/>
              <a:t>What Does this Mean for SEND-SS?</a:t>
            </a:r>
          </a:p>
        </p:txBody>
      </p:sp>
      <p:sp>
        <p:nvSpPr>
          <p:cNvPr id="3" name="Content Placeholder 2"/>
          <p:cNvSpPr>
            <a:spLocks noGrp="1"/>
          </p:cNvSpPr>
          <p:nvPr>
            <p:ph idx="1"/>
          </p:nvPr>
        </p:nvSpPr>
        <p:spPr>
          <a:xfrm>
            <a:off x="107504" y="1333744"/>
            <a:ext cx="8856984" cy="4399512"/>
          </a:xfrm>
        </p:spPr>
        <p:txBody>
          <a:bodyPr>
            <a:noAutofit/>
          </a:bodyPr>
          <a:lstStyle/>
          <a:p>
            <a:pPr marL="214313" indent="-214313">
              <a:buClr>
                <a:srgbClr val="184B5B"/>
              </a:buClr>
            </a:pPr>
            <a:r>
              <a:rPr lang="en-GB" sz="2800" b="1" dirty="0">
                <a:solidFill>
                  <a:srgbClr val="184B5B"/>
                </a:solidFill>
              </a:rPr>
              <a:t>Develop good relationships with LAs - </a:t>
            </a:r>
            <a:r>
              <a:rPr lang="en-GB" sz="2800" b="1" dirty="0">
                <a:solidFill>
                  <a:srgbClr val="00B050"/>
                </a:solidFill>
              </a:rPr>
              <a:t>SEND-SS to support transitional arrangements for C&amp;YP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Improve links with their </a:t>
            </a:r>
            <a:r>
              <a:rPr lang="en-GB" sz="2800" b="1" i="1" dirty="0">
                <a:solidFill>
                  <a:srgbClr val="184B5B"/>
                </a:solidFill>
              </a:rPr>
              <a:t>local</a:t>
            </a:r>
            <a:r>
              <a:rPr lang="en-GB" sz="2800" b="1" dirty="0">
                <a:solidFill>
                  <a:srgbClr val="184B5B"/>
                </a:solidFill>
              </a:rPr>
              <a:t> safeguarding arrangements – </a:t>
            </a:r>
            <a:r>
              <a:rPr lang="en-GB" sz="2800" b="1" dirty="0">
                <a:solidFill>
                  <a:srgbClr val="00B050"/>
                </a:solidFill>
              </a:rPr>
              <a:t>who leads in specialist SEND-SS around safeguarding? </a:t>
            </a:r>
          </a:p>
          <a:p>
            <a:pPr>
              <a:buClr>
                <a:srgbClr val="184B5B"/>
              </a:buClr>
            </a:pPr>
            <a:endParaRPr lang="en-GB" sz="2800" b="1" dirty="0">
              <a:solidFill>
                <a:srgbClr val="184B5B"/>
              </a:solidFill>
            </a:endParaRPr>
          </a:p>
          <a:p>
            <a:pPr marL="214313" indent="-214313">
              <a:buClr>
                <a:srgbClr val="184B5B"/>
              </a:buClr>
            </a:pPr>
            <a:r>
              <a:rPr lang="en-GB" sz="2800" b="1" dirty="0">
                <a:solidFill>
                  <a:srgbClr val="00B050"/>
                </a:solidFill>
              </a:rPr>
              <a:t>SEND-SS to support external benchmarking </a:t>
            </a:r>
            <a:r>
              <a:rPr lang="mr-IN" sz="2800" b="1" dirty="0">
                <a:solidFill>
                  <a:srgbClr val="00B050"/>
                </a:solidFill>
              </a:rPr>
              <a:t>–</a:t>
            </a:r>
            <a:r>
              <a:rPr lang="en-GB" sz="2800" b="1" dirty="0">
                <a:solidFill>
                  <a:srgbClr val="00B050"/>
                </a:solidFill>
              </a:rPr>
              <a:t> what does good look like for LISEN C&amp;YP? </a:t>
            </a:r>
          </a:p>
        </p:txBody>
      </p:sp>
    </p:spTree>
    <p:extLst>
      <p:ext uri="{BB962C8B-B14F-4D97-AF65-F5344CB8AC3E}">
        <p14:creationId xmlns:p14="http://schemas.microsoft.com/office/powerpoint/2010/main" val="525851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11" y="19294"/>
            <a:ext cx="7287178" cy="1314450"/>
          </a:xfrm>
        </p:spPr>
        <p:txBody>
          <a:bodyPr/>
          <a:lstStyle/>
          <a:p>
            <a:r>
              <a:rPr lang="en-GB" sz="4000" b="1" dirty="0"/>
              <a:t>What Does this Mean for SEND-SS?</a:t>
            </a:r>
          </a:p>
        </p:txBody>
      </p:sp>
      <p:sp>
        <p:nvSpPr>
          <p:cNvPr id="3" name="Content Placeholder 2"/>
          <p:cNvSpPr>
            <a:spLocks noGrp="1"/>
          </p:cNvSpPr>
          <p:nvPr>
            <p:ph idx="1"/>
          </p:nvPr>
        </p:nvSpPr>
        <p:spPr>
          <a:xfrm>
            <a:off x="107504" y="1333744"/>
            <a:ext cx="8856984" cy="4975576"/>
          </a:xfrm>
        </p:spPr>
        <p:txBody>
          <a:bodyPr>
            <a:noAutofit/>
          </a:bodyPr>
          <a:lstStyle/>
          <a:p>
            <a:pPr marL="214313" indent="-214313">
              <a:buClr>
                <a:srgbClr val="184B5B"/>
              </a:buClr>
            </a:pPr>
            <a:r>
              <a:rPr lang="en-GB" sz="2800" b="1" dirty="0">
                <a:solidFill>
                  <a:srgbClr val="184B5B"/>
                </a:solidFill>
              </a:rPr>
              <a:t>The focus and financial pressure is on High Needs Low Incidence (yet to be fully defined)</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Regionalisation is an emerging strategy, alongside other educational drivers e.g. social mobility and the indefatigable march toward Academies and Free Schools</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 Status quo is not an option – </a:t>
            </a:r>
            <a:r>
              <a:rPr lang="en-GB" sz="2800" b="1" dirty="0">
                <a:solidFill>
                  <a:srgbClr val="FF0000"/>
                </a:solidFill>
              </a:rPr>
              <a:t>be in control of the change, don’t let the change control you. </a:t>
            </a:r>
          </a:p>
        </p:txBody>
      </p:sp>
    </p:spTree>
    <p:extLst>
      <p:ext uri="{BB962C8B-B14F-4D97-AF65-F5344CB8AC3E}">
        <p14:creationId xmlns:p14="http://schemas.microsoft.com/office/powerpoint/2010/main" val="83714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4133" y="1412776"/>
            <a:ext cx="2669755" cy="316217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616" y="332656"/>
            <a:ext cx="3788139" cy="2841104"/>
          </a:xfrm>
          <a:prstGeom prst="rect">
            <a:avLst/>
          </a:prstGeom>
        </p:spPr>
      </p:pic>
      <p:sp>
        <p:nvSpPr>
          <p:cNvPr id="2" name="TextBox 1">
            <a:extLst>
              <a:ext uri="{FF2B5EF4-FFF2-40B4-BE49-F238E27FC236}">
                <a16:creationId xmlns:a16="http://schemas.microsoft.com/office/drawing/2014/main" id="{E4B3B781-7E6A-8A42-8546-93EC4A4D88D5}"/>
              </a:ext>
            </a:extLst>
          </p:cNvPr>
          <p:cNvSpPr txBox="1"/>
          <p:nvPr/>
        </p:nvSpPr>
        <p:spPr>
          <a:xfrm>
            <a:off x="179512" y="3356992"/>
            <a:ext cx="5688632" cy="1938992"/>
          </a:xfrm>
          <a:prstGeom prst="rect">
            <a:avLst/>
          </a:prstGeom>
          <a:noFill/>
        </p:spPr>
        <p:txBody>
          <a:bodyPr wrap="square" rtlCol="0">
            <a:spAutoFit/>
          </a:bodyPr>
          <a:lstStyle/>
          <a:p>
            <a:r>
              <a:rPr lang="en-GB" sz="4000" b="1" dirty="0">
                <a:solidFill>
                  <a:srgbClr val="B4C960"/>
                </a:solidFill>
                <a:latin typeface="Arial" panose="020B0604020202020204" pitchFamily="34" charset="0"/>
                <a:cs typeface="Arial" panose="020B0604020202020204" pitchFamily="34" charset="0"/>
              </a:rPr>
              <a:t>Included the Report's recommendations, for your reference only!</a:t>
            </a:r>
            <a:endParaRPr lang="en-US" sz="4000" b="1" dirty="0">
              <a:solidFill>
                <a:srgbClr val="B4C9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570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200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3000"/>
                            </p:stCondLst>
                            <p:childTnLst>
                              <p:par>
                                <p:cTn id="11" presetID="3" presetClass="entr" presetSubtype="1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8" y="1484784"/>
            <a:ext cx="8874154" cy="4079612"/>
          </a:xfrm>
        </p:spPr>
        <p:txBody>
          <a:bodyPr>
            <a:noAutofit/>
          </a:bodyPr>
          <a:lstStyle/>
          <a:p>
            <a:pPr>
              <a:buClr>
                <a:srgbClr val="184B5B"/>
              </a:buClr>
            </a:pPr>
            <a:r>
              <a:rPr lang="en-US" sz="2200" b="1" dirty="0">
                <a:solidFill>
                  <a:srgbClr val="184B5B"/>
                </a:solidFill>
              </a:rPr>
              <a:t>Recommendations for DfE</a:t>
            </a:r>
          </a:p>
          <a:p>
            <a:pPr marL="0" indent="0">
              <a:buClr>
                <a:srgbClr val="184B5B"/>
              </a:buClr>
              <a:buNone/>
            </a:pPr>
            <a:r>
              <a:rPr lang="en-US" sz="2200" b="1" dirty="0">
                <a:solidFill>
                  <a:srgbClr val="184B5B"/>
                </a:solidFill>
              </a:rPr>
              <a:t> </a:t>
            </a:r>
          </a:p>
          <a:p>
            <a:pPr>
              <a:buClr>
                <a:srgbClr val="184B5B"/>
              </a:buClr>
            </a:pPr>
            <a:r>
              <a:rPr lang="en-US" sz="2100" dirty="0">
                <a:solidFill>
                  <a:srgbClr val="184B5B"/>
                </a:solidFill>
              </a:rPr>
              <a:t>The DfE should support LAs, working with CCGs as necessary, to make the best use of data and forecast need effectively, and give them an avenue through which to create new provision where a requirement is identified. Providers should also be involved in these discussions . </a:t>
            </a:r>
          </a:p>
          <a:p>
            <a:pPr>
              <a:buClr>
                <a:srgbClr val="184B5B"/>
              </a:buClr>
            </a:pPr>
            <a:r>
              <a:rPr lang="en-US" sz="2100" dirty="0">
                <a:solidFill>
                  <a:srgbClr val="184B5B"/>
                </a:solidFill>
              </a:rPr>
              <a:t>The DfE and should work with LAs to improve understanding of when is and isn’t appropriate to contest a parents’ or young person’s choice of placement, and the SEND Tribunal should produce a regular digest of significant cases to reinforce this learning. </a:t>
            </a:r>
          </a:p>
          <a:p>
            <a:pPr>
              <a:buClr>
                <a:srgbClr val="184B5B"/>
              </a:buClr>
            </a:pPr>
            <a:r>
              <a:rPr lang="en-US" sz="2100" dirty="0">
                <a:solidFill>
                  <a:srgbClr val="184B5B"/>
                </a:solidFill>
              </a:rPr>
              <a:t>The DfE publishes LA visiting guidance, setting out expectations for when LAs should visit children and young people in residential special schools and colleges. </a:t>
            </a:r>
          </a:p>
        </p:txBody>
      </p:sp>
      <p:sp>
        <p:nvSpPr>
          <p:cNvPr id="5" name="Title 1"/>
          <p:cNvSpPr>
            <a:spLocks noGrp="1"/>
          </p:cNvSpPr>
          <p:nvPr>
            <p:ph type="title"/>
          </p:nvPr>
        </p:nvSpPr>
        <p:spPr>
          <a:xfrm>
            <a:off x="35496" y="295903"/>
            <a:ext cx="8963063" cy="1188881"/>
          </a:xfrm>
        </p:spPr>
        <p:txBody>
          <a:bodyPr/>
          <a:lstStyle/>
          <a:p>
            <a:r>
              <a:rPr lang="en-GB" dirty="0"/>
              <a:t>The Report’s Recommendations </a:t>
            </a:r>
          </a:p>
        </p:txBody>
      </p:sp>
    </p:spTree>
    <p:extLst>
      <p:ext uri="{BB962C8B-B14F-4D97-AF65-F5344CB8AC3E}">
        <p14:creationId xmlns:p14="http://schemas.microsoft.com/office/powerpoint/2010/main" val="306476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5" y="260648"/>
            <a:ext cx="8891056" cy="1188881"/>
          </a:xfrm>
        </p:spPr>
        <p:txBody>
          <a:bodyPr/>
          <a:lstStyle/>
          <a:p>
            <a:r>
              <a:rPr lang="en-GB"/>
              <a:t>The Report’s Recommendations </a:t>
            </a:r>
            <a:endParaRPr lang="en-GB" dirty="0"/>
          </a:p>
        </p:txBody>
      </p:sp>
      <p:sp>
        <p:nvSpPr>
          <p:cNvPr id="3" name="Content Placeholder 2"/>
          <p:cNvSpPr>
            <a:spLocks noGrp="1"/>
          </p:cNvSpPr>
          <p:nvPr>
            <p:ph idx="1"/>
          </p:nvPr>
        </p:nvSpPr>
        <p:spPr>
          <a:xfrm>
            <a:off x="202074" y="1449529"/>
            <a:ext cx="8701707" cy="4712318"/>
          </a:xfrm>
        </p:spPr>
        <p:txBody>
          <a:bodyPr>
            <a:noAutofit/>
          </a:bodyPr>
          <a:lstStyle/>
          <a:p>
            <a:pPr>
              <a:buClr>
                <a:srgbClr val="184B5B"/>
              </a:buClr>
            </a:pPr>
            <a:r>
              <a:rPr lang="en-US" sz="2100" b="1" dirty="0">
                <a:solidFill>
                  <a:srgbClr val="184B5B"/>
                </a:solidFill>
              </a:rPr>
              <a:t>Recommendations for DfE </a:t>
            </a:r>
          </a:p>
          <a:p>
            <a:pPr marL="0" indent="0">
              <a:buClr>
                <a:srgbClr val="184B5B"/>
              </a:buClr>
              <a:buNone/>
            </a:pPr>
            <a:endParaRPr lang="en-US" sz="2100" dirty="0">
              <a:solidFill>
                <a:srgbClr val="184B5B"/>
              </a:solidFill>
            </a:endParaRPr>
          </a:p>
          <a:p>
            <a:pPr>
              <a:buClr>
                <a:srgbClr val="184B5B"/>
              </a:buClr>
            </a:pPr>
            <a:r>
              <a:rPr lang="en-US" sz="2100" dirty="0">
                <a:solidFill>
                  <a:srgbClr val="184B5B"/>
                </a:solidFill>
              </a:rPr>
              <a:t>The DfE should consider how the mainstream school and college workforce can improve their understanding of the reasons for challenging behaviour, and the proactive steps they can take to reduce it for children with autism and SEMH. </a:t>
            </a:r>
          </a:p>
          <a:p>
            <a:pPr>
              <a:buClr>
                <a:srgbClr val="184B5B"/>
              </a:buClr>
            </a:pPr>
            <a:r>
              <a:rPr lang="en-US" sz="2100" dirty="0">
                <a:solidFill>
                  <a:srgbClr val="184B5B"/>
                </a:solidFill>
              </a:rPr>
              <a:t>The DfE should develop a strategy to ensure mainstream schools and colleges ca n meet the needs of children and young people with SEND . This should include providing greater incentives to schools and colleges to do their best for this cohort , and ensuring that leaders in mainstream have the skills and vision to meet these children an d young people’s needs .</a:t>
            </a:r>
          </a:p>
          <a:p>
            <a:pPr>
              <a:buClr>
                <a:srgbClr val="184B5B"/>
              </a:buClr>
            </a:pPr>
            <a:r>
              <a:rPr lang="en-US" sz="2100" dirty="0">
                <a:solidFill>
                  <a:srgbClr val="184B5B"/>
                </a:solidFill>
              </a:rPr>
              <a:t>The DfE should ensure that LAs are offering sufficient short breaks to the families of children and young people with SEND.</a:t>
            </a:r>
          </a:p>
        </p:txBody>
      </p:sp>
    </p:spTree>
    <p:extLst>
      <p:ext uri="{BB962C8B-B14F-4D97-AF65-F5344CB8AC3E}">
        <p14:creationId xmlns:p14="http://schemas.microsoft.com/office/powerpoint/2010/main" val="336066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91" y="0"/>
            <a:ext cx="6858000" cy="857250"/>
          </a:xfrm>
        </p:spPr>
        <p:txBody>
          <a:bodyPr/>
          <a:lstStyle/>
          <a:p>
            <a:r>
              <a:rPr lang="en-GB" b="1" dirty="0"/>
              <a:t>Personal Conclusions</a:t>
            </a:r>
          </a:p>
        </p:txBody>
      </p:sp>
      <p:sp>
        <p:nvSpPr>
          <p:cNvPr id="3" name="Content Placeholder 2"/>
          <p:cNvSpPr>
            <a:spLocks noGrp="1"/>
          </p:cNvSpPr>
          <p:nvPr>
            <p:ph idx="1"/>
          </p:nvPr>
        </p:nvSpPr>
        <p:spPr>
          <a:xfrm>
            <a:off x="251520" y="980728"/>
            <a:ext cx="8229600" cy="5400600"/>
          </a:xfrm>
        </p:spPr>
        <p:txBody>
          <a:bodyPr>
            <a:noAutofit/>
          </a:bodyPr>
          <a:lstStyle/>
          <a:p>
            <a:pPr marL="214313" indent="-214313">
              <a:buClr>
                <a:srgbClr val="184B5B"/>
              </a:buClr>
            </a:pPr>
            <a:r>
              <a:rPr lang="en-GB" sz="2800" b="1" dirty="0">
                <a:solidFill>
                  <a:srgbClr val="184B5B"/>
                </a:solidFill>
              </a:rPr>
              <a:t>There is unquestionably a role for RSS&amp;C - at their best, they provide a unique level of expertise and support.</a:t>
            </a:r>
          </a:p>
          <a:p>
            <a:pPr marL="0" indent="0">
              <a:buClr>
                <a:srgbClr val="184B5B"/>
              </a:buClr>
              <a:buNone/>
            </a:pPr>
            <a:r>
              <a:rPr lang="en-GB" sz="2800" b="1" dirty="0">
                <a:solidFill>
                  <a:srgbClr val="184B5B"/>
                </a:solidFill>
              </a:rPr>
              <a:t> </a:t>
            </a:r>
          </a:p>
          <a:p>
            <a:pPr marL="214313" indent="-214313">
              <a:buClr>
                <a:srgbClr val="184B5B"/>
              </a:buClr>
            </a:pPr>
            <a:r>
              <a:rPr lang="en-GB" sz="2800" b="1" dirty="0">
                <a:solidFill>
                  <a:srgbClr val="184B5B"/>
                </a:solidFill>
              </a:rPr>
              <a:t>How do we support quality improvement for these C&amp;YP across maintained Schools, GFE Colleges, NMISS and ISC sectors? </a:t>
            </a:r>
          </a:p>
          <a:p>
            <a:pPr marL="214313" indent="-214313">
              <a:buClr>
                <a:srgbClr val="184B5B"/>
              </a:buClr>
            </a:pPr>
            <a:endParaRPr lang="en-GB" sz="2800" b="1" dirty="0">
              <a:solidFill>
                <a:srgbClr val="184B5B"/>
              </a:solidFill>
            </a:endParaRPr>
          </a:p>
          <a:p>
            <a:pPr marL="214313" indent="-214313">
              <a:buClr>
                <a:srgbClr val="184B5B"/>
              </a:buClr>
            </a:pPr>
            <a:r>
              <a:rPr lang="en-GB" sz="2800" b="1" dirty="0">
                <a:solidFill>
                  <a:srgbClr val="184B5B"/>
                </a:solidFill>
              </a:rPr>
              <a:t>GIGE is the first step in a change process; role of all stakeholders on the next steps, will be mission critical </a:t>
            </a:r>
          </a:p>
        </p:txBody>
      </p:sp>
    </p:spTree>
    <p:extLst>
      <p:ext uri="{BB962C8B-B14F-4D97-AF65-F5344CB8AC3E}">
        <p14:creationId xmlns:p14="http://schemas.microsoft.com/office/powerpoint/2010/main" val="2304278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linds(horizontal)">
                                      <p:cBhvr>
                                        <p:cTn id="21" dur="500"/>
                                        <p:tgtEl>
                                          <p:spTgt spid="3">
                                            <p:txEl>
                                              <p:pRg st="0" end="0"/>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linds(horizontal)">
                                      <p:cBhvr>
                                        <p:cTn id="24" dur="500"/>
                                        <p:tgtEl>
                                          <p:spTgt spid="3">
                                            <p:txEl>
                                              <p:pRg st="1" end="1"/>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linds(horizontal)">
                                      <p:cBhvr>
                                        <p:cTn id="27" dur="500"/>
                                        <p:tgtEl>
                                          <p:spTgt spid="3">
                                            <p:txEl>
                                              <p:pRg st="2" end="2"/>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linds(horizontal)">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linds(horizont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5" y="1484784"/>
            <a:ext cx="8821059" cy="5040560"/>
          </a:xfrm>
        </p:spPr>
        <p:txBody>
          <a:bodyPr>
            <a:noAutofit/>
          </a:bodyPr>
          <a:lstStyle/>
          <a:p>
            <a:pPr>
              <a:buClr>
                <a:srgbClr val="184B5B"/>
              </a:buClr>
            </a:pPr>
            <a:r>
              <a:rPr lang="en-US" sz="2100" b="1" dirty="0">
                <a:solidFill>
                  <a:srgbClr val="184B5B"/>
                </a:solidFill>
              </a:rPr>
              <a:t>Recommendations for DfE</a:t>
            </a:r>
          </a:p>
          <a:p>
            <a:pPr marL="0" indent="0">
              <a:buClr>
                <a:srgbClr val="184B5B"/>
              </a:buClr>
              <a:buNone/>
            </a:pPr>
            <a:endParaRPr lang="en-US" sz="2100" b="1" dirty="0">
              <a:solidFill>
                <a:srgbClr val="184B5B"/>
              </a:solidFill>
            </a:endParaRPr>
          </a:p>
          <a:p>
            <a:pPr>
              <a:buClr>
                <a:srgbClr val="184B5B"/>
              </a:buClr>
            </a:pPr>
            <a:r>
              <a:rPr lang="en-US" sz="2100" dirty="0">
                <a:solidFill>
                  <a:srgbClr val="184B5B"/>
                </a:solidFill>
              </a:rPr>
              <a:t>The DfE should clarify how the Public Contracts Regulations apply to independent/non-maintained special schools. </a:t>
            </a:r>
          </a:p>
          <a:p>
            <a:pPr>
              <a:buClr>
                <a:srgbClr val="184B5B"/>
              </a:buClr>
            </a:pPr>
            <a:r>
              <a:rPr lang="en-US" sz="2100" dirty="0">
                <a:solidFill>
                  <a:srgbClr val="184B5B"/>
                </a:solidFill>
              </a:rPr>
              <a:t>The DfE should replace the national minimum standards for residential special schools with national quality standards. </a:t>
            </a:r>
          </a:p>
          <a:p>
            <a:pPr>
              <a:buClr>
                <a:srgbClr val="184B5B"/>
              </a:buClr>
            </a:pPr>
            <a:r>
              <a:rPr lang="en-US" sz="2100" dirty="0">
                <a:solidFill>
                  <a:srgbClr val="184B5B"/>
                </a:solidFill>
              </a:rPr>
              <a:t>The DfE should clarify who is responsible for the safeguarding of children placed within area by another LA. </a:t>
            </a:r>
          </a:p>
          <a:p>
            <a:pPr>
              <a:buClr>
                <a:srgbClr val="184B5B"/>
              </a:buClr>
            </a:pPr>
            <a:r>
              <a:rPr lang="en-US" sz="2100" dirty="0">
                <a:solidFill>
                  <a:srgbClr val="184B5B"/>
                </a:solidFill>
              </a:rPr>
              <a:t>The DfE should consider what more can be done to promote and support school improvement in special schools. This should include promoting and facilitating greater links between mainstream and special schools. </a:t>
            </a:r>
          </a:p>
          <a:p>
            <a:pPr>
              <a:buClr>
                <a:srgbClr val="184B5B"/>
              </a:buClr>
            </a:pPr>
            <a:r>
              <a:rPr lang="en-US" sz="2100" dirty="0">
                <a:solidFill>
                  <a:srgbClr val="184B5B"/>
                </a:solidFill>
              </a:rPr>
              <a:t>The DfE should improve the supply of quality school leaders to the special schools and colleges sector. </a:t>
            </a:r>
          </a:p>
        </p:txBody>
      </p:sp>
      <p:sp>
        <p:nvSpPr>
          <p:cNvPr id="5" name="Title 1"/>
          <p:cNvSpPr>
            <a:spLocks noGrp="1"/>
          </p:cNvSpPr>
          <p:nvPr>
            <p:ph type="title"/>
          </p:nvPr>
        </p:nvSpPr>
        <p:spPr>
          <a:xfrm>
            <a:off x="1425" y="295903"/>
            <a:ext cx="8821060" cy="1188881"/>
          </a:xfrm>
        </p:spPr>
        <p:txBody>
          <a:bodyPr/>
          <a:lstStyle/>
          <a:p>
            <a:r>
              <a:rPr lang="en-GB" dirty="0"/>
              <a:t>The Report’s Recommendations </a:t>
            </a:r>
          </a:p>
        </p:txBody>
      </p:sp>
    </p:spTree>
    <p:extLst>
      <p:ext uri="{BB962C8B-B14F-4D97-AF65-F5344CB8AC3E}">
        <p14:creationId xmlns:p14="http://schemas.microsoft.com/office/powerpoint/2010/main" val="3120961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linds(horizontal)">
                                      <p:cBhvr>
                                        <p:cTn id="32" dur="500"/>
                                        <p:tgtEl>
                                          <p:spTgt spid="3">
                                            <p:txEl>
                                              <p:pRg st="6" end="6"/>
                                            </p:txEl>
                                          </p:spTgt>
                                        </p:tgtEl>
                                      </p:cBhvr>
                                    </p:animEffect>
                                  </p:childTnLst>
                                </p:cTn>
                              </p:par>
                            </p:childTnLst>
                          </p:cTn>
                        </p:par>
                        <p:par>
                          <p:cTn id="33" fill="hold">
                            <p:stCondLst>
                              <p:cond delay="500"/>
                            </p:stCondLst>
                            <p:childTnLst>
                              <p:par>
                                <p:cTn id="34" presetID="3" presetClass="entr" presetSubtype="1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linds(horizontal)">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5" y="1556792"/>
            <a:ext cx="8530466" cy="3507535"/>
          </a:xfrm>
        </p:spPr>
        <p:txBody>
          <a:bodyPr>
            <a:noAutofit/>
          </a:bodyPr>
          <a:lstStyle/>
          <a:p>
            <a:pPr>
              <a:buClr>
                <a:srgbClr val="184B5B"/>
              </a:buClr>
            </a:pPr>
            <a:r>
              <a:rPr lang="en-US" sz="2100" b="1" dirty="0">
                <a:solidFill>
                  <a:srgbClr val="184B5B"/>
                </a:solidFill>
              </a:rPr>
              <a:t>Recommendations for DfE</a:t>
            </a:r>
          </a:p>
          <a:p>
            <a:pPr marL="0" indent="0">
              <a:buClr>
                <a:srgbClr val="184B5B"/>
              </a:buClr>
              <a:buNone/>
            </a:pPr>
            <a:endParaRPr lang="en-US" sz="2100" b="1" dirty="0">
              <a:solidFill>
                <a:srgbClr val="184B5B"/>
              </a:solidFill>
            </a:endParaRPr>
          </a:p>
          <a:p>
            <a:pPr>
              <a:buClr>
                <a:srgbClr val="184B5B"/>
              </a:buClr>
            </a:pPr>
            <a:r>
              <a:rPr lang="en-US" sz="2100" dirty="0">
                <a:solidFill>
                  <a:srgbClr val="184B5B"/>
                </a:solidFill>
              </a:rPr>
              <a:t>The DfE should require independent schools with state - funded pupils to complete the school census for those pupils. </a:t>
            </a:r>
          </a:p>
          <a:p>
            <a:pPr>
              <a:buClr>
                <a:srgbClr val="184B5B"/>
              </a:buClr>
            </a:pPr>
            <a:r>
              <a:rPr lang="en-US" sz="2100" dirty="0">
                <a:solidFill>
                  <a:srgbClr val="184B5B"/>
                </a:solidFill>
              </a:rPr>
              <a:t>The DfE should publish destinations data for children and young people that have attended residential special schools and colleges, taken from the longitudinal educational outcomes data set . </a:t>
            </a:r>
          </a:p>
          <a:p>
            <a:pPr>
              <a:buClr>
                <a:srgbClr val="184B5B"/>
              </a:buClr>
            </a:pPr>
            <a:r>
              <a:rPr lang="en-US" sz="2100" dirty="0">
                <a:solidFill>
                  <a:srgbClr val="184B5B"/>
                </a:solidFill>
              </a:rPr>
              <a:t>The quality standards recommended above should require that schools demonstrate how they are achieving ambitious outcomes for children and young people, particularly those set out in EHC plans. </a:t>
            </a:r>
          </a:p>
          <a:p>
            <a:pPr>
              <a:buClr>
                <a:srgbClr val="184B5B"/>
              </a:buClr>
            </a:pPr>
            <a:r>
              <a:rPr lang="en-US" sz="2100" dirty="0">
                <a:solidFill>
                  <a:srgbClr val="184B5B"/>
                </a:solidFill>
              </a:rPr>
              <a:t>The quality standards recommended above should include significant focus on how schools and colleges are ensuring progress against the four </a:t>
            </a:r>
            <a:r>
              <a:rPr lang="en-US" sz="2100" dirty="0" err="1">
                <a:solidFill>
                  <a:srgbClr val="184B5B"/>
                </a:solidFill>
              </a:rPr>
              <a:t>PfA</a:t>
            </a:r>
            <a:r>
              <a:rPr lang="en-US" sz="2100" dirty="0">
                <a:solidFill>
                  <a:srgbClr val="184B5B"/>
                </a:solidFill>
              </a:rPr>
              <a:t> domains. </a:t>
            </a:r>
          </a:p>
        </p:txBody>
      </p:sp>
      <p:sp>
        <p:nvSpPr>
          <p:cNvPr id="5" name="Title 1"/>
          <p:cNvSpPr>
            <a:spLocks noGrp="1"/>
          </p:cNvSpPr>
          <p:nvPr>
            <p:ph type="title"/>
          </p:nvPr>
        </p:nvSpPr>
        <p:spPr>
          <a:xfrm>
            <a:off x="0" y="260648"/>
            <a:ext cx="8891055" cy="1188881"/>
          </a:xfrm>
        </p:spPr>
        <p:txBody>
          <a:bodyPr/>
          <a:lstStyle/>
          <a:p>
            <a:r>
              <a:rPr lang="en-GB" dirty="0"/>
              <a:t>The Report’s Recommendations </a:t>
            </a:r>
          </a:p>
        </p:txBody>
      </p:sp>
    </p:spTree>
    <p:extLst>
      <p:ext uri="{BB962C8B-B14F-4D97-AF65-F5344CB8AC3E}">
        <p14:creationId xmlns:p14="http://schemas.microsoft.com/office/powerpoint/2010/main" val="3364339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par>
                          <p:cTn id="28" fill="hold">
                            <p:stCondLst>
                              <p:cond delay="500"/>
                            </p:stCondLst>
                            <p:childTnLst>
                              <p:par>
                                <p:cTn id="29" presetID="3" presetClass="entr" presetSubtype="1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4" y="1556792"/>
            <a:ext cx="8530466" cy="3184545"/>
          </a:xfrm>
        </p:spPr>
        <p:txBody>
          <a:bodyPr>
            <a:noAutofit/>
          </a:bodyPr>
          <a:lstStyle/>
          <a:p>
            <a:pPr>
              <a:buClr>
                <a:srgbClr val="184B5B"/>
              </a:buClr>
            </a:pPr>
            <a:r>
              <a:rPr lang="en-US" sz="2100" b="1" dirty="0">
                <a:solidFill>
                  <a:srgbClr val="184B5B"/>
                </a:solidFill>
              </a:rPr>
              <a:t>Recommendations for DfE</a:t>
            </a:r>
          </a:p>
          <a:p>
            <a:pPr marL="0" indent="0">
              <a:buClr>
                <a:srgbClr val="184B5B"/>
              </a:buClr>
              <a:buNone/>
            </a:pPr>
            <a:endParaRPr lang="en-US" sz="2100" b="1" dirty="0">
              <a:solidFill>
                <a:srgbClr val="184B5B"/>
              </a:solidFill>
            </a:endParaRPr>
          </a:p>
          <a:p>
            <a:pPr>
              <a:buClr>
                <a:srgbClr val="184B5B"/>
              </a:buClr>
            </a:pPr>
            <a:r>
              <a:rPr lang="en-US" sz="2100" dirty="0">
                <a:solidFill>
                  <a:srgbClr val="184B5B"/>
                </a:solidFill>
              </a:rPr>
              <a:t>The DfE should create a national leadership board for children and young people with high needs, reporting to the Minister for Children and Families, to take forward the recommendations of this review, provide strategic oversight to the services they need, and sup port collaborative working between LAs, CCGs and providers. Links should be made with other boards for vulnerable children as appropriate. </a:t>
            </a:r>
          </a:p>
        </p:txBody>
      </p:sp>
      <p:sp>
        <p:nvSpPr>
          <p:cNvPr id="5" name="Title 1"/>
          <p:cNvSpPr>
            <a:spLocks noGrp="1"/>
          </p:cNvSpPr>
          <p:nvPr>
            <p:ph type="title"/>
          </p:nvPr>
        </p:nvSpPr>
        <p:spPr>
          <a:xfrm>
            <a:off x="179512" y="367911"/>
            <a:ext cx="8819047" cy="1188881"/>
          </a:xfrm>
        </p:spPr>
        <p:txBody>
          <a:bodyPr/>
          <a:lstStyle/>
          <a:p>
            <a:r>
              <a:rPr lang="en-GB" dirty="0"/>
              <a:t>The Report’s Recommendations </a:t>
            </a:r>
          </a:p>
        </p:txBody>
      </p:sp>
    </p:spTree>
    <p:extLst>
      <p:ext uri="{BB962C8B-B14F-4D97-AF65-F5344CB8AC3E}">
        <p14:creationId xmlns:p14="http://schemas.microsoft.com/office/powerpoint/2010/main" val="365536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570" y="1449529"/>
            <a:ext cx="8891055" cy="5328592"/>
          </a:xfrm>
        </p:spPr>
        <p:txBody>
          <a:bodyPr>
            <a:normAutofit/>
          </a:bodyPr>
          <a:lstStyle/>
          <a:p>
            <a:pPr>
              <a:buClr>
                <a:srgbClr val="184B5B"/>
              </a:buClr>
            </a:pPr>
            <a:r>
              <a:rPr lang="en-US" sz="2100" b="1" dirty="0">
                <a:solidFill>
                  <a:srgbClr val="184B5B"/>
                </a:solidFill>
              </a:rPr>
              <a:t>Recommendations for DfE and DH</a:t>
            </a:r>
          </a:p>
          <a:p>
            <a:pPr marL="0" indent="0">
              <a:buClr>
                <a:srgbClr val="184B5B"/>
              </a:buClr>
              <a:buNone/>
            </a:pPr>
            <a:endParaRPr lang="en-US" sz="2100" b="1" dirty="0">
              <a:solidFill>
                <a:srgbClr val="184B5B"/>
              </a:solidFill>
            </a:endParaRPr>
          </a:p>
          <a:p>
            <a:pPr>
              <a:buClr>
                <a:srgbClr val="184B5B"/>
              </a:buClr>
            </a:pPr>
            <a:r>
              <a:rPr lang="en-US" sz="2100" dirty="0">
                <a:solidFill>
                  <a:srgbClr val="184B5B"/>
                </a:solidFill>
              </a:rPr>
              <a:t>The DfE and DH should, in response to the upcoming green paper on children and young people’s mental health, set out how mental health support will be delivered for children and young people with SEND.</a:t>
            </a:r>
          </a:p>
          <a:p>
            <a:pPr>
              <a:buClr>
                <a:srgbClr val="184B5B"/>
              </a:buClr>
            </a:pPr>
            <a:endParaRPr lang="en-US" sz="2100" dirty="0">
              <a:solidFill>
                <a:srgbClr val="184B5B"/>
              </a:solidFill>
            </a:endParaRPr>
          </a:p>
          <a:p>
            <a:pPr>
              <a:buClr>
                <a:srgbClr val="184B5B"/>
              </a:buClr>
            </a:pPr>
            <a:r>
              <a:rPr lang="en-US" sz="2100" dirty="0">
                <a:solidFill>
                  <a:srgbClr val="184B5B"/>
                </a:solidFill>
              </a:rPr>
              <a:t>The DfE and DH should explore, with a view to piloting, how accountable care systems can lead to more coherence across education, health and care for children and young people with SEND. </a:t>
            </a:r>
          </a:p>
          <a:p>
            <a:pPr>
              <a:buClr>
                <a:srgbClr val="184B5B"/>
              </a:buClr>
            </a:pPr>
            <a:endParaRPr lang="en-US" sz="2100" dirty="0">
              <a:solidFill>
                <a:srgbClr val="184B5B"/>
              </a:solidFill>
            </a:endParaRPr>
          </a:p>
          <a:p>
            <a:pPr>
              <a:buClr>
                <a:srgbClr val="184B5B"/>
              </a:buClr>
            </a:pPr>
            <a:r>
              <a:rPr lang="en-US" sz="2100" dirty="0">
                <a:solidFill>
                  <a:srgbClr val="184B5B"/>
                </a:solidFill>
              </a:rPr>
              <a:t>To provide an evidence base on which discussions about fees can be based, the DfE and DH should, through research, establish the average costs of services provided to children and young people with high needs. </a:t>
            </a:r>
          </a:p>
          <a:p>
            <a:pPr marL="214313" indent="-214313"/>
            <a:endParaRPr lang="en-GB" sz="1800" b="1" dirty="0">
              <a:effectLst>
                <a:outerShdw blurRad="50800" dist="38100" algn="l" rotWithShape="0">
                  <a:prstClr val="black">
                    <a:alpha val="40000"/>
                  </a:prstClr>
                </a:outerShdw>
              </a:effectLst>
              <a:latin typeface="+mn-lt"/>
            </a:endParaRPr>
          </a:p>
        </p:txBody>
      </p:sp>
      <p:sp>
        <p:nvSpPr>
          <p:cNvPr id="5" name="Title 1"/>
          <p:cNvSpPr>
            <a:spLocks noGrp="1"/>
          </p:cNvSpPr>
          <p:nvPr>
            <p:ph type="title"/>
          </p:nvPr>
        </p:nvSpPr>
        <p:spPr>
          <a:xfrm>
            <a:off x="36003" y="260648"/>
            <a:ext cx="8819047" cy="1188881"/>
          </a:xfrm>
        </p:spPr>
        <p:txBody>
          <a:bodyPr/>
          <a:lstStyle/>
          <a:p>
            <a:r>
              <a:rPr lang="en-GB" dirty="0"/>
              <a:t>The Report’s Recommendations </a:t>
            </a:r>
          </a:p>
        </p:txBody>
      </p:sp>
    </p:spTree>
    <p:extLst>
      <p:ext uri="{BB962C8B-B14F-4D97-AF65-F5344CB8AC3E}">
        <p14:creationId xmlns:p14="http://schemas.microsoft.com/office/powerpoint/2010/main" val="57747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par>
                          <p:cTn id="23" fill="hold">
                            <p:stCondLst>
                              <p:cond delay="500"/>
                            </p:stCondLst>
                            <p:childTnLst>
                              <p:par>
                                <p:cTn id="24" presetID="3" presetClass="entr" presetSubtype="1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287" y="1628800"/>
            <a:ext cx="9035071" cy="2952328"/>
          </a:xfrm>
        </p:spPr>
        <p:txBody>
          <a:bodyPr>
            <a:normAutofit/>
          </a:bodyPr>
          <a:lstStyle/>
          <a:p>
            <a:pPr>
              <a:buClr>
                <a:srgbClr val="184B5B"/>
              </a:buClr>
            </a:pPr>
            <a:r>
              <a:rPr lang="en-US" sz="2100" b="1" dirty="0">
                <a:solidFill>
                  <a:srgbClr val="184B5B"/>
                </a:solidFill>
              </a:rPr>
              <a:t>Recommendations for local authorities</a:t>
            </a:r>
          </a:p>
          <a:p>
            <a:pPr>
              <a:buClr>
                <a:srgbClr val="184B5B"/>
              </a:buClr>
            </a:pPr>
            <a:endParaRPr lang="en-US" sz="2100" dirty="0">
              <a:solidFill>
                <a:srgbClr val="184B5B"/>
              </a:solidFill>
            </a:endParaRPr>
          </a:p>
          <a:p>
            <a:pPr>
              <a:buClr>
                <a:srgbClr val="184B5B"/>
              </a:buClr>
            </a:pPr>
            <a:r>
              <a:rPr lang="en-US" sz="2100" dirty="0">
                <a:solidFill>
                  <a:srgbClr val="184B5B"/>
                </a:solidFill>
              </a:rPr>
              <a:t>Local authorities, working regionally with CCGs, parents and young people, should plan and commission provision strategically to meet upcoming patterns of demand, locally where possible. </a:t>
            </a:r>
          </a:p>
          <a:p>
            <a:pPr>
              <a:buClr>
                <a:srgbClr val="184B5B"/>
              </a:buClr>
            </a:pPr>
            <a:endParaRPr lang="en-US" sz="2100" dirty="0">
              <a:solidFill>
                <a:srgbClr val="184B5B"/>
              </a:solidFill>
            </a:endParaRPr>
          </a:p>
          <a:p>
            <a:pPr>
              <a:buClr>
                <a:srgbClr val="184B5B"/>
              </a:buClr>
            </a:pPr>
            <a:r>
              <a:rPr lang="en-US" sz="2100" dirty="0">
                <a:solidFill>
                  <a:srgbClr val="184B5B"/>
                </a:solidFill>
              </a:rPr>
              <a:t>To support this, local authorities should build understanding and data about local and regional trends in SEND needs. </a:t>
            </a:r>
          </a:p>
          <a:p>
            <a:pPr marL="214313" indent="-214313"/>
            <a:endParaRPr lang="en-GB" sz="2100" b="1" dirty="0">
              <a:effectLst>
                <a:outerShdw blurRad="50800" dist="38100" algn="l" rotWithShape="0">
                  <a:prstClr val="black">
                    <a:alpha val="40000"/>
                  </a:prstClr>
                </a:outerShdw>
              </a:effectLst>
              <a:latin typeface="+mn-lt"/>
            </a:endParaRPr>
          </a:p>
        </p:txBody>
      </p:sp>
      <p:sp>
        <p:nvSpPr>
          <p:cNvPr id="5" name="Title 1"/>
          <p:cNvSpPr>
            <a:spLocks noGrp="1"/>
          </p:cNvSpPr>
          <p:nvPr>
            <p:ph type="title"/>
          </p:nvPr>
        </p:nvSpPr>
        <p:spPr>
          <a:xfrm>
            <a:off x="75286" y="404664"/>
            <a:ext cx="9035071" cy="1188881"/>
          </a:xfrm>
        </p:spPr>
        <p:txBody>
          <a:bodyPr/>
          <a:lstStyle/>
          <a:p>
            <a:r>
              <a:rPr lang="en-GB" dirty="0"/>
              <a:t>The Report’s Recommendations </a:t>
            </a:r>
          </a:p>
        </p:txBody>
      </p:sp>
    </p:spTree>
    <p:extLst>
      <p:ext uri="{BB962C8B-B14F-4D97-AF65-F5344CB8AC3E}">
        <p14:creationId xmlns:p14="http://schemas.microsoft.com/office/powerpoint/2010/main" val="120867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4" y="1484784"/>
            <a:ext cx="9035071" cy="2952328"/>
          </a:xfrm>
        </p:spPr>
        <p:txBody>
          <a:bodyPr>
            <a:normAutofit/>
          </a:bodyPr>
          <a:lstStyle/>
          <a:p>
            <a:pPr>
              <a:buClr>
                <a:srgbClr val="184B5B"/>
              </a:buClr>
            </a:pPr>
            <a:r>
              <a:rPr lang="en-US" sz="2100" b="1" dirty="0">
                <a:solidFill>
                  <a:srgbClr val="184B5B"/>
                </a:solidFill>
              </a:rPr>
              <a:t>Recommendations for local authorities NASS and </a:t>
            </a:r>
            <a:r>
              <a:rPr lang="en-US" sz="2100" b="1" dirty="0" err="1">
                <a:solidFill>
                  <a:srgbClr val="184B5B"/>
                </a:solidFill>
              </a:rPr>
              <a:t>Natspec</a:t>
            </a:r>
            <a:endParaRPr lang="en-US" sz="2100" b="1" dirty="0">
              <a:solidFill>
                <a:srgbClr val="184B5B"/>
              </a:solidFill>
            </a:endParaRPr>
          </a:p>
          <a:p>
            <a:pPr marL="0" indent="0">
              <a:buClr>
                <a:srgbClr val="184B5B"/>
              </a:buClr>
              <a:buNone/>
            </a:pPr>
            <a:endParaRPr lang="en-US" sz="2100" dirty="0">
              <a:solidFill>
                <a:srgbClr val="184B5B"/>
              </a:solidFill>
            </a:endParaRPr>
          </a:p>
          <a:p>
            <a:pPr>
              <a:buClr>
                <a:srgbClr val="184B5B"/>
              </a:buClr>
            </a:pPr>
            <a:r>
              <a:rPr lang="en-US" sz="2100" dirty="0">
                <a:solidFill>
                  <a:srgbClr val="184B5B"/>
                </a:solidFill>
              </a:rPr>
              <a:t>NASS and </a:t>
            </a:r>
            <a:r>
              <a:rPr lang="en-US" sz="2100" dirty="0" err="1">
                <a:solidFill>
                  <a:srgbClr val="184B5B"/>
                </a:solidFill>
              </a:rPr>
              <a:t>Natspec</a:t>
            </a:r>
            <a:r>
              <a:rPr lang="en-US" sz="2100" dirty="0">
                <a:solidFill>
                  <a:srgbClr val="184B5B"/>
                </a:solidFill>
              </a:rPr>
              <a:t> should encourage their members to be flexible on the fees they charge, and work with them to develop open - book accounting.</a:t>
            </a:r>
          </a:p>
          <a:p>
            <a:pPr marL="0" indent="0">
              <a:buClr>
                <a:srgbClr val="184B5B"/>
              </a:buClr>
              <a:buNone/>
            </a:pPr>
            <a:endParaRPr lang="en-US" sz="2100" dirty="0">
              <a:solidFill>
                <a:srgbClr val="184B5B"/>
              </a:solidFill>
            </a:endParaRPr>
          </a:p>
          <a:p>
            <a:pPr>
              <a:buClr>
                <a:srgbClr val="184B5B"/>
              </a:buClr>
            </a:pPr>
            <a:r>
              <a:rPr lang="en-US" sz="2100" dirty="0">
                <a:solidFill>
                  <a:srgbClr val="184B5B"/>
                </a:solidFill>
              </a:rPr>
              <a:t>NASS and </a:t>
            </a:r>
            <a:r>
              <a:rPr lang="en-US" sz="2100" dirty="0" err="1">
                <a:solidFill>
                  <a:srgbClr val="184B5B"/>
                </a:solidFill>
              </a:rPr>
              <a:t>Natspec</a:t>
            </a:r>
            <a:r>
              <a:rPr lang="en-US" sz="2100" dirty="0">
                <a:solidFill>
                  <a:srgbClr val="184B5B"/>
                </a:solidFill>
              </a:rPr>
              <a:t> should ensure their members know where to access school improvement expertise. </a:t>
            </a:r>
          </a:p>
          <a:p>
            <a:pPr marL="214313" indent="-214313"/>
            <a:endParaRPr lang="en-GB" sz="2100" dirty="0">
              <a:latin typeface="+mn-lt"/>
            </a:endParaRPr>
          </a:p>
        </p:txBody>
      </p:sp>
      <p:sp>
        <p:nvSpPr>
          <p:cNvPr id="5" name="Title 1"/>
          <p:cNvSpPr>
            <a:spLocks noGrp="1"/>
          </p:cNvSpPr>
          <p:nvPr>
            <p:ph type="title"/>
          </p:nvPr>
        </p:nvSpPr>
        <p:spPr>
          <a:xfrm>
            <a:off x="31430" y="300985"/>
            <a:ext cx="8963063" cy="1188881"/>
          </a:xfrm>
        </p:spPr>
        <p:txBody>
          <a:bodyPr/>
          <a:lstStyle/>
          <a:p>
            <a:r>
              <a:rPr lang="en-GB" dirty="0"/>
              <a:t>The Report’s Recommendations </a:t>
            </a:r>
          </a:p>
        </p:txBody>
      </p:sp>
    </p:spTree>
    <p:extLst>
      <p:ext uri="{BB962C8B-B14F-4D97-AF65-F5344CB8AC3E}">
        <p14:creationId xmlns:p14="http://schemas.microsoft.com/office/powerpoint/2010/main" val="283220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CD87BE66EA6346A9E54753FBF90AF3" ma:contentTypeVersion="13" ma:contentTypeDescription="Create a new document." ma:contentTypeScope="" ma:versionID="03ae1879c4f1fc22547215d52064b7a0">
  <xsd:schema xmlns:xsd="http://www.w3.org/2001/XMLSchema" xmlns:xs="http://www.w3.org/2001/XMLSchema" xmlns:p="http://schemas.microsoft.com/office/2006/metadata/properties" xmlns:ns3="f440746b-d232-4af8-9af9-7fae5ce98701" targetNamespace="http://schemas.microsoft.com/office/2006/metadata/properties" ma:root="true" ma:fieldsID="84570c5f6a054545be8896259eb32c20" ns3:_="">
    <xsd:import namespace="f440746b-d232-4af8-9af9-7fae5ce98701"/>
    <xsd:element name="properties">
      <xsd:complexType>
        <xsd:sequence>
          <xsd:element name="documentManagement">
            <xsd:complexType>
              <xsd:all>
                <xsd:element ref="ns3:_dlc_DocId" minOccurs="0"/>
                <xsd:element ref="ns3:_dlc_DocIdUrl" minOccurs="0"/>
                <xsd:element ref="ns3: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40746b-d232-4af8-9af9-7fae5ce9870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haredContentType xmlns="Microsoft.SharePoint.Taxonomy.ContentTypeSync" SourceId="c808f0fd-0874-4681-903a-66200320ee5c" ContentTypeId="0x0101" PreviousValue="false"/>
</file>

<file path=customXml/item3.xml><?xml version="1.0" encoding="utf-8"?>
<p:properties xmlns:p="http://schemas.microsoft.com/office/2006/metadata/properties" xmlns:xsi="http://www.w3.org/2001/XMLSchema-instance" xmlns:pc="http://schemas.microsoft.com/office/infopath/2007/PartnerControls">
  <documentManagement>
    <_dlc_DocId xmlns="f440746b-d232-4af8-9af9-7fae5ce98701">Q4AMCNF3ZDZE-432988066-110</_dlc_DocId>
    <_dlc_DocIdUrl xmlns="f440746b-d232-4af8-9af9-7fae5ce98701">
      <Url>https://people.seashelltrust.org.uk/personal/mark_ascroft/_layouts/15/DocIdRedir.aspx?ID=Q4AMCNF3ZDZE-432988066-110</Url>
      <Description>Q4AMCNF3ZDZE-432988066-110</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747A3AC-1F31-4517-99CF-A0B9A3C70F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40746b-d232-4af8-9af9-7fae5ce98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8B25AB-5429-42C5-AEA9-E35C7BB79F1B}">
  <ds:schemaRefs>
    <ds:schemaRef ds:uri="Microsoft.SharePoint.Taxonomy.ContentTypeSync"/>
  </ds:schemaRefs>
</ds:datastoreItem>
</file>

<file path=customXml/itemProps3.xml><?xml version="1.0" encoding="utf-8"?>
<ds:datastoreItem xmlns:ds="http://schemas.openxmlformats.org/officeDocument/2006/customXml" ds:itemID="{55860049-E3FA-48BE-BBA3-858CD0215DCF}">
  <ds:schemaRefs>
    <ds:schemaRef ds:uri="http://purl.org/dc/terms/"/>
    <ds:schemaRef ds:uri="http://schemas.microsoft.com/office/2006/documentManagement/types"/>
    <ds:schemaRef ds:uri="http://purl.org/dc/dcmitype/"/>
    <ds:schemaRef ds:uri="http://schemas.microsoft.com/office/infopath/2007/PartnerControls"/>
    <ds:schemaRef ds:uri="f440746b-d232-4af8-9af9-7fae5ce98701"/>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FCA40A4C-2813-4AA9-8507-FEB5C671E997}">
  <ds:schemaRefs>
    <ds:schemaRef ds:uri="http://schemas.microsoft.com/sharepoint/v3/contenttype/forms"/>
  </ds:schemaRefs>
</ds:datastoreItem>
</file>

<file path=customXml/itemProps5.xml><?xml version="1.0" encoding="utf-8"?>
<ds:datastoreItem xmlns:ds="http://schemas.openxmlformats.org/officeDocument/2006/customXml" ds:itemID="{890A61EC-7F75-44FA-B2AF-FD2B77B59F0C}">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 Theme</Template>
  <TotalTime>5663</TotalTime>
  <Words>1925</Words>
  <Application>Microsoft Macintosh PowerPoint</Application>
  <PresentationFormat>On-screen Show (4:3)</PresentationFormat>
  <Paragraphs>206</Paragraphs>
  <Slides>36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News Gothic MT</vt:lpstr>
      <vt:lpstr>Verdana</vt:lpstr>
      <vt:lpstr>Wingdings 2</vt:lpstr>
      <vt:lpstr>Powerpoint Theme</vt:lpstr>
      <vt:lpstr> Good Intentions, Good Enough?  </vt:lpstr>
      <vt:lpstr>Random Funny</vt:lpstr>
      <vt:lpstr>Secretary of State Justine Greening 6th November 2017 </vt:lpstr>
      <vt:lpstr>Secretary of State Justine Greening  6th November 2017 </vt:lpstr>
      <vt:lpstr>Why Now? </vt:lpstr>
      <vt:lpstr>We Had Questions? </vt:lpstr>
      <vt:lpstr>We Had Questions? </vt:lpstr>
      <vt:lpstr>We Had Questions? </vt:lpstr>
      <vt:lpstr>Random Funny</vt:lpstr>
      <vt:lpstr>Context – The Most Complex  </vt:lpstr>
      <vt:lpstr>Context – the Most Complex  </vt:lpstr>
      <vt:lpstr>Understanding Who and What?  </vt:lpstr>
      <vt:lpstr>What We Found</vt:lpstr>
      <vt:lpstr>What We Found</vt:lpstr>
      <vt:lpstr>Children as Part of their Community </vt:lpstr>
      <vt:lpstr>Random Funny</vt:lpstr>
      <vt:lpstr>Children as Part of their Community </vt:lpstr>
      <vt:lpstr>Placements and Planning </vt:lpstr>
      <vt:lpstr>Placements and Planning </vt:lpstr>
      <vt:lpstr>Quality in Placements </vt:lpstr>
      <vt:lpstr>Quality in Placements </vt:lpstr>
      <vt:lpstr>Outcomes and Destinations </vt:lpstr>
      <vt:lpstr>Random Funny</vt:lpstr>
      <vt:lpstr>What Does this Mean for  SEND - Support Services?</vt:lpstr>
      <vt:lpstr>What Does this Mean for SEND-SS?</vt:lpstr>
      <vt:lpstr>What Does this Mean for SEND-SS?</vt:lpstr>
      <vt:lpstr>PowerPoint Presentation</vt:lpstr>
      <vt:lpstr>The Report’s Recommendations </vt:lpstr>
      <vt:lpstr>The Report’s Recommendations </vt:lpstr>
      <vt:lpstr>Personal Conclusions</vt:lpstr>
      <vt:lpstr>The Report’s Recommendations </vt:lpstr>
      <vt:lpstr>The Report’s Recommendations </vt:lpstr>
      <vt:lpstr>The Report’s Recommendations </vt:lpstr>
      <vt:lpstr>The Report’s Recommendations </vt:lpstr>
      <vt:lpstr>The Report’s Recommendations </vt:lpstr>
      <vt:lpstr>The Report’s Recommendations </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Green</dc:creator>
  <cp:lastModifiedBy>Mark Geraghty</cp:lastModifiedBy>
  <cp:revision>74</cp:revision>
  <cp:lastPrinted>2017-08-22T11:57:56Z</cp:lastPrinted>
  <dcterms:created xsi:type="dcterms:W3CDTF">2014-04-14T13:08:43Z</dcterms:created>
  <dcterms:modified xsi:type="dcterms:W3CDTF">2018-02-01T13:26:16Z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0x010100CBCD87BE66EA6346A9E54753FBF90AF3</vt:lpwstr>
  </property>
  <property fmtid="{D5CDD505-2E9C-101B-9397-08002B2CF9AE}" pid="3" name="_dlc_DocIdItemGuid">
    <vt:lpwstr>871df3a7-ffde-46a7-b40b-4401497e9e37</vt:lpwstr>
  </property>
  <property fmtid="{D5CDD505-2E9C-101B-9397-08002B2CF9AE}" pid="4" name="Order">
    <vt:r8>4200</vt:r8>
  </property>
  <property fmtid="{D5CDD505-2E9C-101B-9397-08002B2CF9AE}" pid="5" name="Document type">
    <vt:lpwstr>1;#Guidance|700ee83c-e501-43bc-8346-00b1ca13ca93</vt:lpwstr>
  </property>
</Properties>
</file>